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3F98EDC-8AD2-4ED9-9754-6E7F91F6BB15}" type="datetimeFigureOut">
              <a:rPr lang="ru-RU" smtClean="0"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87AEB66-CB7B-432B-A49B-718404CC0A9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1571612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Жанрова специфіка фольклорної літературної казки.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Різновиди казок (про тварин, чарівні, соціально-побутові та інші), їх характерні ознаки.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Снимокxgfdgdgdfgdfd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500298" y="2428868"/>
            <a:ext cx="4505325" cy="4086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7467600" cy="228601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Народна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казка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найдавніший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вид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казок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особливістю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відсутність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особи автора.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Народні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казки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витвір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усього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суспільства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Звичайно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казка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розповідь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яку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розповіла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певна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того часу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казка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як правило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переказується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великою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кількістю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людей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сильно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змінюється</a:t>
            </a:r>
            <a:r>
              <a:rPr lang="ru-RU" sz="2400" dirty="0" smtClean="0"/>
              <a:t>. 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6" name="Содержимое 5" descr="knygy_dlya_ditej_dytyachi_kazky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488" y="3071810"/>
            <a:ext cx="3429024" cy="3429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3643314"/>
            <a:ext cx="7467600" cy="1143000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Характерні ознаки казки: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походження та поширення в усній формі;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розповідна 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вигаданість;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умовність зображуваних подій і 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героїв;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боротьба добра і зла з обов’язковою перемогою добра;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чітка 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побудова;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послідовність розвитку подій;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утілення народних уявлень та ідеалів;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традиційні художні 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засоби;</a:t>
            </a:r>
            <a:r>
              <a:rPr lang="ru-RU" sz="1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ages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286380" y="4214818"/>
            <a:ext cx="2714644" cy="24720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285728"/>
            <a:ext cx="7467600" cy="4873752"/>
          </a:xfrm>
        </p:spPr>
        <p:txBody>
          <a:bodyPr/>
          <a:lstStyle/>
          <a:p>
            <a:r>
              <a:rPr lang="uk-UA" dirty="0" smtClean="0"/>
              <a:t>Що відображено у казках?</a:t>
            </a:r>
            <a:endParaRPr lang="ru-RU" dirty="0" smtClean="0"/>
          </a:p>
          <a:p>
            <a:r>
              <a:rPr lang="uk-UA" dirty="0" smtClean="0"/>
              <a:t>Якою є художня мова казок?</a:t>
            </a:r>
            <a:endParaRPr lang="ru-RU" dirty="0" smtClean="0"/>
          </a:p>
          <a:p>
            <a:r>
              <a:rPr lang="uk-UA" dirty="0" smtClean="0"/>
              <a:t>Якою є традиційна будова казки?</a:t>
            </a:r>
            <a:endParaRPr lang="ru-RU" dirty="0" smtClean="0"/>
          </a:p>
          <a:p>
            <a:r>
              <a:rPr lang="uk-UA" dirty="0" smtClean="0"/>
              <a:t>Як казки дійшли до наших днів?</a:t>
            </a:r>
            <a:endParaRPr lang="ru-RU" dirty="0" smtClean="0"/>
          </a:p>
          <a:p>
            <a:r>
              <a:rPr lang="uk-UA" dirty="0" smtClean="0"/>
              <a:t>Як звали найвідоміших збирачів казок?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714620"/>
            <a:ext cx="5902360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357166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uk-UA" sz="2800" b="1" dirty="0" smtClean="0">
                <a:solidFill>
                  <a:srgbClr val="7030A0"/>
                </a:solidFill>
              </a:rPr>
              <a:t>Виділяють три основних види казок:</a:t>
            </a:r>
            <a:r>
              <a:rPr lang="uk-UA" sz="2800" dirty="0" smtClean="0">
                <a:solidFill>
                  <a:srgbClr val="7030A0"/>
                </a:solidFill>
              </a:rPr>
              <a:t> </a:t>
            </a:r>
            <a:endParaRPr lang="uk-UA" sz="2800" dirty="0" smtClean="0">
              <a:solidFill>
                <a:srgbClr val="7030A0"/>
              </a:solidFill>
            </a:endParaRPr>
          </a:p>
          <a:p>
            <a:r>
              <a:rPr lang="uk-UA" sz="2800" dirty="0" smtClean="0">
                <a:solidFill>
                  <a:srgbClr val="7030A0"/>
                </a:solidFill>
              </a:rPr>
              <a:t>казки </a:t>
            </a:r>
            <a:r>
              <a:rPr lang="uk-UA" sz="2800" dirty="0" smtClean="0">
                <a:solidFill>
                  <a:srgbClr val="7030A0"/>
                </a:solidFill>
              </a:rPr>
              <a:t>про </a:t>
            </a:r>
            <a:r>
              <a:rPr lang="uk-UA" sz="2800" dirty="0" smtClean="0">
                <a:solidFill>
                  <a:srgbClr val="7030A0"/>
                </a:solidFill>
              </a:rPr>
              <a:t>тварин;</a:t>
            </a:r>
          </a:p>
          <a:p>
            <a:r>
              <a:rPr lang="uk-UA" sz="2800" dirty="0" smtClean="0">
                <a:solidFill>
                  <a:srgbClr val="7030A0"/>
                </a:solidFill>
              </a:rPr>
              <a:t>чарівні казки;</a:t>
            </a:r>
          </a:p>
          <a:p>
            <a:r>
              <a:rPr lang="uk-UA" sz="2800" dirty="0" smtClean="0">
                <a:solidFill>
                  <a:srgbClr val="7030A0"/>
                </a:solidFill>
              </a:rPr>
              <a:t>соціально-побутові;</a:t>
            </a:r>
            <a:endParaRPr lang="ru-RU" sz="2800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hq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214422"/>
            <a:ext cx="4000496" cy="3000372"/>
          </a:xfrm>
          <a:prstGeom prst="rect">
            <a:avLst/>
          </a:prstGeom>
        </p:spPr>
      </p:pic>
      <p:pic>
        <p:nvPicPr>
          <p:cNvPr id="5" name="Рисунок 4" descr="13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3786190"/>
            <a:ext cx="4121729" cy="2833689"/>
          </a:xfrm>
          <a:prstGeom prst="rect">
            <a:avLst/>
          </a:prstGeom>
        </p:spPr>
      </p:pic>
      <p:pic>
        <p:nvPicPr>
          <p:cNvPr id="6" name="Рисунок 5" descr="unnam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2500306"/>
            <a:ext cx="2928958" cy="40312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-285776"/>
            <a:ext cx="7467600" cy="1143000"/>
          </a:xfrm>
        </p:spPr>
        <p:txBody>
          <a:bodyPr/>
          <a:lstStyle/>
          <a:p>
            <a:pPr algn="ctr"/>
            <a:r>
              <a:rPr lang="ru-RU" b="1" i="1" dirty="0" err="1" smtClean="0">
                <a:solidFill>
                  <a:srgbClr val="FF0000"/>
                </a:solidFill>
              </a:rPr>
              <a:t>Словникова</a:t>
            </a:r>
            <a:r>
              <a:rPr lang="ru-RU" b="1" i="1" dirty="0" smtClean="0">
                <a:solidFill>
                  <a:srgbClr val="FF0000"/>
                </a:solidFill>
              </a:rPr>
              <a:t> робота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214422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ru-RU" b="1" i="1" dirty="0" smtClean="0"/>
              <a:t>Казка (народна) </a:t>
            </a:r>
            <a:r>
              <a:rPr lang="ru-RU" dirty="0" smtClean="0"/>
              <a:t>—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розповідний</a:t>
            </a:r>
            <a:r>
              <a:rPr lang="ru-RU" dirty="0" smtClean="0"/>
              <a:t> народно-</a:t>
            </a:r>
          </a:p>
          <a:p>
            <a:pPr>
              <a:buNone/>
            </a:pPr>
            <a:r>
              <a:rPr lang="ru-RU" dirty="0" err="1" smtClean="0"/>
              <a:t>поетичний</a:t>
            </a:r>
            <a:r>
              <a:rPr lang="ru-RU" dirty="0" smtClean="0"/>
              <a:t> </a:t>
            </a:r>
            <a:r>
              <a:rPr lang="ru-RU" dirty="0" err="1" smtClean="0"/>
              <a:t>твір</a:t>
            </a:r>
            <a:r>
              <a:rPr lang="ru-RU" dirty="0" smtClean="0"/>
              <a:t> про</a:t>
            </a:r>
            <a:r>
              <a:rPr lang="ru-RU" b="1" i="1" dirty="0" smtClean="0"/>
              <a:t> </a:t>
            </a:r>
            <a:endParaRPr lang="ru-RU" b="1" i="1" dirty="0" smtClean="0"/>
          </a:p>
          <a:p>
            <a:pPr>
              <a:buNone/>
            </a:pPr>
            <a:r>
              <a:rPr lang="ru-RU" dirty="0" err="1" smtClean="0"/>
              <a:t>вигадані</a:t>
            </a:r>
            <a:r>
              <a:rPr lang="ru-RU" dirty="0" smtClean="0"/>
              <a:t> </a:t>
            </a:r>
            <a:r>
              <a:rPr lang="ru-RU" dirty="0" err="1" smtClean="0"/>
              <a:t>події</a:t>
            </a:r>
            <a:r>
              <a:rPr lang="ru-RU" dirty="0" smtClean="0"/>
              <a:t>,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вигаданих</a:t>
            </a:r>
            <a:r>
              <a:rPr lang="ru-RU" dirty="0" smtClean="0"/>
              <a:t> </a:t>
            </a:r>
            <a:r>
              <a:rPr lang="ru-RU" dirty="0" err="1" smtClean="0"/>
              <a:t>осіб</a:t>
            </a:r>
            <a:r>
              <a:rPr lang="ru-RU" dirty="0" smtClean="0"/>
              <a:t>,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іноді</a:t>
            </a:r>
            <a:r>
              <a:rPr lang="ru-RU" dirty="0" smtClean="0"/>
              <a:t> </a:t>
            </a:r>
            <a:r>
              <a:rPr lang="ru-RU" dirty="0" smtClean="0"/>
              <a:t>за </a:t>
            </a:r>
            <a:r>
              <a:rPr lang="ru-RU" dirty="0" err="1" smtClean="0"/>
              <a:t>участю</a:t>
            </a:r>
            <a:r>
              <a:rPr lang="ru-RU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фантастичних</a:t>
            </a:r>
            <a:r>
              <a:rPr lang="ru-RU" dirty="0" smtClean="0"/>
              <a:t> </a:t>
            </a:r>
            <a:r>
              <a:rPr lang="ru-RU" dirty="0" smtClean="0"/>
              <a:t>сил.</a:t>
            </a:r>
          </a:p>
          <a:p>
            <a:endParaRPr lang="ru-RU" dirty="0"/>
          </a:p>
        </p:txBody>
      </p:sp>
      <p:pic>
        <p:nvPicPr>
          <p:cNvPr id="4" name="Рисунок 3" descr="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928670"/>
            <a:ext cx="4162425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571480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uk-UA" b="1" i="1" dirty="0" smtClean="0"/>
              <a:t>	Алегорія </a:t>
            </a:r>
            <a:r>
              <a:rPr lang="uk-UA" dirty="0" smtClean="0"/>
              <a:t>(від </a:t>
            </a:r>
            <a:r>
              <a:rPr lang="uk-UA" dirty="0" err="1" smtClean="0"/>
              <a:t>грецьк</a:t>
            </a:r>
            <a:r>
              <a:rPr lang="uk-UA" dirty="0" smtClean="0"/>
              <a:t>. </a:t>
            </a:r>
            <a:r>
              <a:rPr lang="uk-UA" dirty="0" err="1" smtClean="0"/>
              <a:t>аllos</a:t>
            </a:r>
            <a:r>
              <a:rPr lang="uk-UA" dirty="0" smtClean="0"/>
              <a:t> </a:t>
            </a:r>
            <a:r>
              <a:rPr lang="uk-UA" dirty="0" smtClean="0"/>
              <a:t>— інший та 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	</a:t>
            </a:r>
            <a:r>
              <a:rPr lang="uk-UA" dirty="0" err="1" smtClean="0"/>
              <a:t>agoreuo</a:t>
            </a:r>
            <a:r>
              <a:rPr lang="uk-UA" dirty="0" smtClean="0"/>
              <a:t> </a:t>
            </a:r>
            <a:r>
              <a:rPr lang="uk-UA" dirty="0" smtClean="0"/>
              <a:t>— говорю) — художній засіб, який </a:t>
            </a:r>
            <a:r>
              <a:rPr lang="uk-UA" dirty="0" smtClean="0"/>
              <a:t>дає змогу </a:t>
            </a:r>
            <a:r>
              <a:rPr lang="uk-UA" dirty="0" smtClean="0"/>
              <a:t>втілити загальні поняття (якості, риси, стосунки) у конкретних образах. Це спосіб інакомовлення, тобто коли йдеться про одне, а на увазі мається зовсім інше.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charivni_kazky_pe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3000372"/>
            <a:ext cx="5429288" cy="3619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857232"/>
            <a:ext cx="7467600" cy="4873752"/>
          </a:xfrm>
        </p:spPr>
        <p:txBody>
          <a:bodyPr/>
          <a:lstStyle/>
          <a:p>
            <a:pPr>
              <a:buNone/>
            </a:pPr>
            <a:r>
              <a:rPr lang="uk-UA" b="1" i="1" dirty="0" smtClean="0"/>
              <a:t>	Антитеза</a:t>
            </a:r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(з </a:t>
            </a:r>
            <a:r>
              <a:rPr lang="uk-UA" dirty="0" err="1" smtClean="0"/>
              <a:t>грецьк</a:t>
            </a:r>
            <a:r>
              <a:rPr lang="uk-UA" dirty="0" smtClean="0"/>
              <a:t>. </a:t>
            </a:r>
            <a:r>
              <a:rPr lang="ru-RU" dirty="0" smtClean="0"/>
              <a:t>а</a:t>
            </a:r>
            <a:r>
              <a:rPr lang="uk-UA" dirty="0" err="1" smtClean="0"/>
              <a:t>ntithesis</a:t>
            </a:r>
            <a:r>
              <a:rPr lang="uk-UA" dirty="0" smtClean="0"/>
              <a:t> </a:t>
            </a:r>
            <a:r>
              <a:rPr lang="uk-UA" dirty="0" smtClean="0"/>
              <a:t>—</a:t>
            </a:r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суперечність) — 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протиставлення </a:t>
            </a:r>
          </a:p>
          <a:p>
            <a:pPr>
              <a:buNone/>
            </a:pPr>
            <a:r>
              <a:rPr lang="uk-UA" dirty="0" smtClean="0"/>
              <a:t>протилежних </a:t>
            </a:r>
            <a:r>
              <a:rPr lang="uk-UA" dirty="0" smtClean="0"/>
              <a:t>персонажів, 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характерів</a:t>
            </a:r>
            <a:r>
              <a:rPr lang="uk-UA" dirty="0" smtClean="0"/>
              <a:t>, понять, явищ.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02.1024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785794"/>
            <a:ext cx="3688471" cy="55970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14348" y="357166"/>
            <a:ext cx="7467600" cy="4873752"/>
          </a:xfrm>
        </p:spPr>
        <p:txBody>
          <a:bodyPr/>
          <a:lstStyle/>
          <a:p>
            <a:r>
              <a:rPr lang="ru-RU" b="1" i="1" dirty="0" err="1" smtClean="0"/>
              <a:t>Евристична</a:t>
            </a:r>
            <a:r>
              <a:rPr lang="ru-RU" b="1" i="1" dirty="0" smtClean="0"/>
              <a:t> </a:t>
            </a:r>
            <a:r>
              <a:rPr lang="ru-RU" b="1" i="1" dirty="0" err="1" smtClean="0"/>
              <a:t>бесіда</a:t>
            </a:r>
            <a:endParaRPr lang="ru-RU" dirty="0" smtClean="0"/>
          </a:p>
          <a:p>
            <a:r>
              <a:rPr lang="uk-UA" dirty="0" smtClean="0"/>
              <a:t>Що таке казка?</a:t>
            </a:r>
            <a:endParaRPr lang="ru-RU" dirty="0" smtClean="0"/>
          </a:p>
          <a:p>
            <a:r>
              <a:rPr lang="uk-UA" dirty="0" smtClean="0"/>
              <a:t>Чого навчають нас казки?</a:t>
            </a:r>
            <a:endParaRPr lang="ru-RU" dirty="0" smtClean="0"/>
          </a:p>
          <a:p>
            <a:r>
              <a:rPr lang="uk-UA" dirty="0" smtClean="0"/>
              <a:t>Які є різновиди казок?</a:t>
            </a:r>
            <a:endParaRPr lang="ru-RU" dirty="0" smtClean="0"/>
          </a:p>
          <a:p>
            <a:r>
              <a:rPr lang="uk-UA" dirty="0" smtClean="0"/>
              <a:t>Які характерні ознаки казки?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main_313421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2643182"/>
            <a:ext cx="5655022" cy="40033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214290"/>
            <a:ext cx="7467600" cy="487375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ДОМАШНЄ ЗАВДАННЯ 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uk-UA" dirty="0" smtClean="0"/>
              <a:t>	Прочитати </a:t>
            </a:r>
            <a:r>
              <a:rPr lang="uk-UA" dirty="0" smtClean="0"/>
              <a:t>індійську народну казку «Фарбований шакал», намалювати ілюстрацію до прочитаної казки (за бажанням); Скласти асоціативне гроно до слова «КАЗКА»;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357430"/>
            <a:ext cx="5470542" cy="40886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157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Жанрова специфіка фольклорної літературної казки.  Різновиди казок (про тварин, чарівні, соціально-побутові та інші), їх характерні ознаки. </vt:lpstr>
      <vt:lpstr>Народна казка — найдавніший вид казок. Їх особливістю є відсутність особи автора. Народні казки — це витвір усього суспільства. Звичайно, що кожна казка в основі має розповідь, яку розповіла певна людина, але з з того часу ця казка як правило переказується великою кількістю людей і досить сильно змінюється.  </vt:lpstr>
      <vt:lpstr>Характерні ознаки казки: • походження та поширення в усній формі; • розповідна форма; • вигаданість; • умовність зображуваних подій і героїв; • боротьба добра і зла з обов’язковою перемогою добра; • чітка побудова; • послідовність розвитку подій; • утілення народних уявлень та ідеалів; • традиційні художні засоби; </vt:lpstr>
      <vt:lpstr>Слайд 4</vt:lpstr>
      <vt:lpstr>Слайд 5</vt:lpstr>
      <vt:lpstr>Словникова робота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5</cp:revision>
  <dcterms:created xsi:type="dcterms:W3CDTF">2021-02-26T18:16:19Z</dcterms:created>
  <dcterms:modified xsi:type="dcterms:W3CDTF">2021-02-26T19:29:57Z</dcterms:modified>
</cp:coreProperties>
</file>