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22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0AD25-6DCE-448F-B532-1FF7221385CE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597-75CD-45D0-B5B7-BB296FC615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139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0AD25-6DCE-448F-B532-1FF7221385CE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597-75CD-45D0-B5B7-BB296FC615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228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0AD25-6DCE-448F-B532-1FF7221385CE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597-75CD-45D0-B5B7-BB296FC615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571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0AD25-6DCE-448F-B532-1FF7221385CE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597-75CD-45D0-B5B7-BB296FC615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603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0AD25-6DCE-448F-B532-1FF7221385CE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597-75CD-45D0-B5B7-BB296FC615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879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0AD25-6DCE-448F-B532-1FF7221385CE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597-75CD-45D0-B5B7-BB296FC615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438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0AD25-6DCE-448F-B532-1FF7221385CE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597-75CD-45D0-B5B7-BB296FC615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739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0AD25-6DCE-448F-B532-1FF7221385CE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597-75CD-45D0-B5B7-BB296FC615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127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0AD25-6DCE-448F-B532-1FF7221385CE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597-75CD-45D0-B5B7-BB296FC615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415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0AD25-6DCE-448F-B532-1FF7221385CE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597-75CD-45D0-B5B7-BB296FC615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292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0AD25-6DCE-448F-B532-1FF7221385CE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597-75CD-45D0-B5B7-BB296FC615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665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20AD25-6DCE-448F-B532-1FF7221385CE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39597-75CD-45D0-B5B7-BB296FC615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68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quote.org/wiki/%D0%91%D1%80%D0%B5%D1%85%D0%BD%D1%8F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s://uk.wikipedia.org/w/index.php?title=%D0%9A%D0%B5%D0%BC%D0%B4%D0%B5%D0%BD-%D0%A2%D0%B0%D1%83%D0%BD&amp;action=edit&amp;redlink=1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A8%D0%B8%D0%BB%D1%96%D0%BD%D0%B3" TargetMode="External"/><Relationship Id="rId2" Type="http://schemas.openxmlformats.org/officeDocument/2006/relationships/hyperlink" Target="https://uk.wikipedia.org/w/index.php?title=%D0%92%D0%B0%D0%BA%D1%81%D0%B0&amp;action=edit&amp;redlink=1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fif"/><Relationship Id="rId4" Type="http://schemas.openxmlformats.org/officeDocument/2006/relationships/hyperlink" Target="https://uk.wikipedia.org/wiki/%D0%95%D1%82%D0%B8%D0%BA%D0%B5%D1%82%D0%BA%D0%B0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fif"/><Relationship Id="rId2" Type="http://schemas.openxmlformats.org/officeDocument/2006/relationships/hyperlink" Target="https://uk.wikipedia.org/wiki/%D0%A4%D1%83%D0%BD%D1%82_%D1%81%D1%82%D0%B5%D1%80%D0%BB%D1%96%D0%BD%D0%B3%D1%96%D0%B2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pedia.org/wiki/%D0%92%D0%B0%D1%88%D0%B8%D0%BD%D0%B3%D1%82%D0%BE%D0%BD_%D0%86%D1%80%D0%B2%D1%96%D0%BD%D0%B3" TargetMode="External"/><Relationship Id="rId3" Type="http://schemas.openxmlformats.org/officeDocument/2006/relationships/hyperlink" Target="https://uk.wikipedia.org/wiki/%D0%9A%D0%B0%D0%BD%D0%B0%D0%B4%D0%B0" TargetMode="External"/><Relationship Id="rId7" Type="http://schemas.openxmlformats.org/officeDocument/2006/relationships/hyperlink" Target="https://uk.wikipedia.org/wiki/%D0%9D%D1%8C%D1%8E-%D0%99%D0%BE%D1%80%D0%BA" TargetMode="External"/><Relationship Id="rId2" Type="http://schemas.openxmlformats.org/officeDocument/2006/relationships/hyperlink" Target="https://uk.wikipedia.org/wiki/%D0%A1%D0%BF%D0%BE%D0%BB%D1%83%D1%87%D0%B5%D0%BD%D1%96_%D0%A8%D1%82%D0%B0%D1%82%D0%B8_%D0%90%D0%BC%D0%B5%D1%80%D0%B8%D0%BA%D0%B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k.wikipedia.org/wiki/%D0%94%D0%B6%D0%BE%D0%BD_%D0%A2%D0%B0%D0%B9%D0%BB%D0%B5%D1%80" TargetMode="External"/><Relationship Id="rId5" Type="http://schemas.openxmlformats.org/officeDocument/2006/relationships/hyperlink" Target="https://uk.wikipedia.org/wiki/%D0%91%D1%96%D0%BB%D0%B8%D0%B9_%D0%B4%D1%96%D0%BC" TargetMode="External"/><Relationship Id="rId10" Type="http://schemas.openxmlformats.org/officeDocument/2006/relationships/image" Target="../media/image7.jfif"/><Relationship Id="rId4" Type="http://schemas.openxmlformats.org/officeDocument/2006/relationships/hyperlink" Target="https://uk.wikipedia.org/wiki/%D0%A0%D0%B0%D0%B1%D1%81%D1%82%D0%B2%D0%BE" TargetMode="External"/><Relationship Id="rId9" Type="http://schemas.openxmlformats.org/officeDocument/2006/relationships/hyperlink" Target="https://uk.wikipedia.org/w/index.php?title=%D0%92%D1%96%D0%BB%D1%8C%D1%8F%D0%BC_%D0%9A%D0%B0%D0%BB%D0%BB%D0%B5%D0%BD_%D0%91%D1%80%D0%B0%D1%8F%D0%BD%D1%82&amp;action=edit&amp;redlink=1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pedia.org/wiki/%D0%9B%D0%B0%D0%BD%D0%BA%D0%B0%D1%88%D0%B8%D1%80" TargetMode="External"/><Relationship Id="rId3" Type="http://schemas.openxmlformats.org/officeDocument/2006/relationships/hyperlink" Target="https://uk.wikipedia.org/wiki/%D0%A8%D0%BE%D1%82%D0%BB%D0%B0%D0%BD%D0%B4%D1%96%D1%8F" TargetMode="External"/><Relationship Id="rId7" Type="http://schemas.openxmlformats.org/officeDocument/2006/relationships/hyperlink" Target="https://uk.wikipedia.org/wiki/%D0%9F%D1%80%D0%B5%D1%81%D1%82%D0%BE%D0%BD" TargetMode="External"/><Relationship Id="rId2" Type="http://schemas.openxmlformats.org/officeDocument/2006/relationships/hyperlink" Target="https://uk.wikipedia.org/wiki/%D0%90%D0%BD%D0%B3%D0%BB%D1%96%D1%8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k.wikipedia.org/wiki/%D0%9A%D0%BB%D1%83%D0%B1_%D0%BF%D1%80%D0%B8%D0%B2%D0%B8%D0%B4%D1%96%D0%B2" TargetMode="External"/><Relationship Id="rId11" Type="http://schemas.openxmlformats.org/officeDocument/2006/relationships/image" Target="../media/image8.jfif"/><Relationship Id="rId5" Type="http://schemas.openxmlformats.org/officeDocument/2006/relationships/hyperlink" Target="https://uk.wikipedia.org/wiki/%D0%9F%D0%B0%D1%80%D0%B0%D0%BD%D0%BE%D1%80%D0%BC%D0%B0%D0%BB%D1%8C%D0%BD%D1%96_%D1%8F%D0%B2%D0%B8%D1%89%D0%B0" TargetMode="External"/><Relationship Id="rId10" Type="http://schemas.openxmlformats.org/officeDocument/2006/relationships/hyperlink" Target="https://uk.wikipedia.org/wiki/%D0%A2%D0%B0%D1%94%D0%BC%D0%BD%D0%B8%D1%86%D1%8F_%D0%95%D0%B4%D0%B2%D1%96%D0%BD%D0%B0_%D0%94%D1%80%D1%83%D0%B4%D0%B0" TargetMode="External"/><Relationship Id="rId4" Type="http://schemas.openxmlformats.org/officeDocument/2006/relationships/hyperlink" Target="https://uk.wikipedia.org/wiki/%D0%86%D1%80%D0%BB%D0%B0%D0%BD%D0%B4%D1%96%D1%8F" TargetMode="External"/><Relationship Id="rId9" Type="http://schemas.openxmlformats.org/officeDocument/2006/relationships/hyperlink" Target="https://uk.wikipedia.org/wiki/%D0%86%D0%BD%D1%81%D1%83%D0%BB%D1%8C%D1%82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fif"/><Relationship Id="rId3" Type="http://schemas.openxmlformats.org/officeDocument/2006/relationships/hyperlink" Target="https://uk.wikipedia.org/w/index.php?title=%D0%9A%D1%83%D1%82%D0%BE%D0%BA_%D0%BF%D0%BE%D0%B5%D1%82%D1%96%D0%B2&amp;action=edit&amp;redlink=1" TargetMode="External"/><Relationship Id="rId7" Type="http://schemas.openxmlformats.org/officeDocument/2006/relationships/hyperlink" Target="https://uk.wikipedia.org/wiki/%D0%9A%D0%B5%D0%BD%D1%82" TargetMode="External"/><Relationship Id="rId2" Type="http://schemas.openxmlformats.org/officeDocument/2006/relationships/hyperlink" Target="https://uk.wikipedia.org/wiki/%D0%A0%D0%BE%D1%87%D0%B5%D1%81%D1%82%D0%B5%D1%80%D1%81%D1%8C%D0%BA%D0%B8%D0%B9_%D1%81%D0%BE%D0%B1%D0%BE%D1%8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k.wikipedia.org/wiki/%D0%A0%D0%BE%D1%87%D0%B5%D1%81%D1%82%D0%B5%D1%80_(%D0%9A%D0%B5%D0%BD%D1%82)" TargetMode="External"/><Relationship Id="rId5" Type="http://schemas.openxmlformats.org/officeDocument/2006/relationships/hyperlink" Target="https://uk.wikipedia.org/wiki/%D0%95%D0%BF%D1%96%D1%82%D0%B0%D1%84%D1%96%D1%8F" TargetMode="External"/><Relationship Id="rId4" Type="http://schemas.openxmlformats.org/officeDocument/2006/relationships/hyperlink" Target="https://uk.wikipedia.org/wiki/%D0%92%D0%B5%D1%81%D1%82%D0%BC%D1%96%D0%BD%D1%81%D1%82%D0%B5%D1%80%D1%81%D1%8C%D0%BA%D0%B5_%D0%B0%D0%B1%D0%B0%D1%82%D1%81%D1%82%D0%B2%D0%BE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/index.php?title=%D0%A1%D0%BF%D1%80%D1%8E%D1%81-%D0%93%D1%96%D0%BB%D0%BB&amp;action=edit&amp;redlink=1" TargetMode="External"/><Relationship Id="rId2" Type="http://schemas.openxmlformats.org/officeDocument/2006/relationships/hyperlink" Target="https://uk.wikipedia.org/w/index.php?title=%D0%A4%D1%80%D0%B5%D0%BD%D1%81%D1%96%D0%B2_%D0%95%D0%B4%D0%B2%D1%96%D0%BD_%D0%95%D0%BB%D0%B2%D0%B5%D0%BB%D0%BB&amp;action=edit&amp;redlink=1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hyperlink" Target="https://uk.wikipedia.org/wiki/%D0%9F%D0%B5%D0%BD%D1%81%D1%96%D0%BB%D1%8C%D0%B2%D0%B0%D0%BD%D1%96%D1%8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49" name="Рисунок 1" descr="mqyqjjuvq7yze9tyz7d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403370"/>
            <a:ext cx="4193020" cy="4795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006109" y="228600"/>
            <a:ext cx="5763492" cy="341632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81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en-US" sz="5400" b="1" i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381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en-US" sz="5400" b="1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381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en-US" sz="5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ЧАРЛЗ ДІККЕНС</a:t>
            </a:r>
            <a:endParaRPr kumimoji="0" lang="en-US" altLang="en-US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381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en-US" sz="5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(1812-1870)</a:t>
            </a:r>
            <a:endParaRPr kumimoji="0" lang="ru-RU" altLang="en-US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78744" y="5424162"/>
            <a:ext cx="87283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8100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 tooltip="Брехня"/>
              </a:rPr>
              <a:t>Брехня</a:t>
            </a:r>
            <a:r>
              <a:rPr lang="en-US" altLang="en-US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alt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відверта</a:t>
            </a:r>
            <a:r>
              <a:rPr lang="ru-RU" alt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alt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невиразна</a:t>
            </a:r>
            <a:r>
              <a:rPr lang="ru-RU" alt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сказана </a:t>
            </a:r>
            <a:r>
              <a:rPr lang="ru-RU" alt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alt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</a:t>
            </a:r>
            <a:r>
              <a:rPr lang="ru-RU" alt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alt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завжди</a:t>
            </a:r>
            <a:r>
              <a:rPr lang="ru-RU" alt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залишається</a:t>
            </a:r>
            <a:r>
              <a:rPr lang="ru-RU" alt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брехнею</a:t>
            </a:r>
            <a:r>
              <a:rPr lang="ru-RU" alt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451400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29309"/>
            <a:ext cx="7509164" cy="604765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Народився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Чарлз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Діккенс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7 лютого 1812 року в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сім'ї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дрібного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чиновника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морського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казначейства Джона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Діккенса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Спочатку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батьки Чарлза жили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порівняно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благополучно,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проте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через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деякий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час почали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з'являтися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проблеми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. Причиною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негараздів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було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те,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батько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письменника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занадто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легковажно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ставився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сімейного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добробуту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дуже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захоплювався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театром і вином, часто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позичав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гроші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, не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маючи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змоги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найближчим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часом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їх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повернути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Крім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того,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він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нехтував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вихованням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сина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який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назавжди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запам'ятав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Бракувало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Чарлзові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також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материнської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ласки та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уваги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Мати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просто не мала для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нього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часу,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бо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намагалася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дати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раду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усім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своїм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дітям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(а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їх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було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восьмеро).</a:t>
            </a:r>
            <a:endParaRPr lang="en-US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7114" y="129310"/>
            <a:ext cx="4326576" cy="5066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9938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50970" y="365125"/>
            <a:ext cx="6981373" cy="6384018"/>
          </a:xfrm>
        </p:spPr>
        <p:txBody>
          <a:bodyPr>
            <a:noAutofit/>
          </a:bodyPr>
          <a:lstStyle/>
          <a:p>
            <a:r>
              <a:rPr lang="ru-RU" sz="3200" dirty="0">
                <a:latin typeface="Monotype Corsiva" panose="03010101010201010101" pitchFamily="66" charset="0"/>
              </a:rPr>
              <a:t>К</a:t>
            </a:r>
            <a:r>
              <a:rPr lang="ru-RU" sz="3200" dirty="0" smtClean="0">
                <a:latin typeface="Monotype Corsiva" panose="03010101010201010101" pitchFamily="66" charset="0"/>
              </a:rPr>
              <a:t>оли </a:t>
            </a:r>
            <a:r>
              <a:rPr lang="ru-RU" sz="3200" dirty="0">
                <a:latin typeface="Monotype Corsiva" panose="03010101010201010101" pitchFamily="66" charset="0"/>
              </a:rPr>
              <a:t>Джон </a:t>
            </a:r>
            <a:r>
              <a:rPr lang="ru-RU" sz="3200" dirty="0" err="1">
                <a:latin typeface="Monotype Corsiva" panose="03010101010201010101" pitchFamily="66" charset="0"/>
              </a:rPr>
              <a:t>Дікенс</a:t>
            </a:r>
            <a:r>
              <a:rPr lang="ru-RU" sz="3200" dirty="0">
                <a:latin typeface="Monotype Corsiva" panose="03010101010201010101" pitchFamily="66" charset="0"/>
              </a:rPr>
              <a:t>, </a:t>
            </a:r>
            <a:r>
              <a:rPr lang="ru-RU" sz="3200" dirty="0" err="1">
                <a:latin typeface="Monotype Corsiva" panose="03010101010201010101" pitchFamily="66" charset="0"/>
              </a:rPr>
              <a:t>батько</a:t>
            </a:r>
            <a:r>
              <a:rPr lang="ru-RU" sz="3200" dirty="0">
                <a:latin typeface="Monotype Corsiva" panose="03010101010201010101" pitchFamily="66" charset="0"/>
              </a:rPr>
              <a:t> Чарлза, </a:t>
            </a:r>
            <a:r>
              <a:rPr lang="ru-RU" sz="3200" dirty="0" err="1">
                <a:latin typeface="Monotype Corsiva" panose="03010101010201010101" pitchFamily="66" charset="0"/>
              </a:rPr>
              <a:t>вліз</a:t>
            </a:r>
            <a:r>
              <a:rPr lang="ru-RU" sz="3200" dirty="0">
                <a:latin typeface="Monotype Corsiva" panose="03010101010201010101" pitchFamily="66" charset="0"/>
              </a:rPr>
              <a:t> у борги й </a:t>
            </a:r>
            <a:r>
              <a:rPr lang="ru-RU" sz="3200" dirty="0" err="1">
                <a:latin typeface="Monotype Corsiva" panose="03010101010201010101" pitchFamily="66" charset="0"/>
              </a:rPr>
              <a:t>був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ув'язнений</a:t>
            </a:r>
            <a:r>
              <a:rPr lang="ru-RU" sz="3200" dirty="0">
                <a:latin typeface="Monotype Corsiva" panose="03010101010201010101" pitchFamily="66" charset="0"/>
              </a:rPr>
              <a:t> в </a:t>
            </a:r>
            <a:r>
              <a:rPr lang="ru-RU" sz="3200" dirty="0" err="1">
                <a:latin typeface="Monotype Corsiva" panose="03010101010201010101" pitchFamily="66" charset="0"/>
              </a:rPr>
              <a:t>боргову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 smtClean="0">
                <a:latin typeface="Monotype Corsiva" panose="03010101010201010101" pitchFamily="66" charset="0"/>
              </a:rPr>
              <a:t>в'язницю</a:t>
            </a:r>
            <a:r>
              <a:rPr lang="uk-UA" sz="3200" dirty="0" smtClean="0">
                <a:latin typeface="Monotype Corsiva" panose="03010101010201010101" pitchFamily="66" charset="0"/>
              </a:rPr>
              <a:t>, </a:t>
            </a:r>
            <a:r>
              <a:rPr lang="ru-RU" sz="3200" dirty="0" smtClean="0">
                <a:latin typeface="Monotype Corsiva" panose="03010101010201010101" pitchFamily="66" charset="0"/>
              </a:rPr>
              <a:t>до </a:t>
            </a:r>
            <a:r>
              <a:rPr lang="ru-RU" sz="3200" dirty="0" err="1">
                <a:latin typeface="Monotype Corsiva" panose="03010101010201010101" pitchFamily="66" charset="0"/>
              </a:rPr>
              <a:t>нього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змушена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була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приєднатися</a:t>
            </a:r>
            <a:r>
              <a:rPr lang="ru-RU" sz="3200" dirty="0">
                <a:latin typeface="Monotype Corsiva" panose="03010101010201010101" pitchFamily="66" charset="0"/>
              </a:rPr>
              <a:t> вся родина, </a:t>
            </a:r>
            <a:r>
              <a:rPr lang="ru-RU" sz="3200" dirty="0" err="1">
                <a:latin typeface="Monotype Corsiva" panose="03010101010201010101" pitchFamily="66" charset="0"/>
              </a:rPr>
              <a:t>крім</a:t>
            </a:r>
            <a:r>
              <a:rPr lang="ru-RU" sz="3200" dirty="0">
                <a:latin typeface="Monotype Corsiva" panose="03010101010201010101" pitchFamily="66" charset="0"/>
              </a:rPr>
              <a:t> Чарлза, </a:t>
            </a:r>
            <a:r>
              <a:rPr lang="ru-RU" sz="3200" dirty="0" err="1">
                <a:latin typeface="Monotype Corsiva" panose="03010101010201010101" pitchFamily="66" charset="0"/>
              </a:rPr>
              <a:t>якого</a:t>
            </a:r>
            <a:r>
              <a:rPr lang="ru-RU" sz="3200" dirty="0">
                <a:latin typeface="Monotype Corsiva" panose="03010101010201010101" pitchFamily="66" charset="0"/>
              </a:rPr>
              <a:t> взяла до себе, у</a:t>
            </a:r>
            <a:r>
              <a:rPr lang="en-US" sz="3200" dirty="0">
                <a:latin typeface="Monotype Corsiva" panose="03010101010201010101" pitchFamily="66" charset="0"/>
              </a:rPr>
              <a:t> </a:t>
            </a:r>
            <a:r>
              <a:rPr lang="ru-RU" sz="3200" dirty="0" err="1">
                <a:latin typeface="Monotype Corsiva" panose="03010101010201010101" pitchFamily="66" charset="0"/>
                <a:hlinkClick r:id="rId2" tooltip="Кемден-Таун (ще не написана)"/>
              </a:rPr>
              <a:t>Кемден-Таун</a:t>
            </a:r>
            <a:r>
              <a:rPr lang="en-US" sz="3200" dirty="0">
                <a:latin typeface="Monotype Corsiva" panose="03010101010201010101" pitchFamily="66" charset="0"/>
              </a:rPr>
              <a:t> </a:t>
            </a:r>
            <a:r>
              <a:rPr lang="ru-RU" sz="3200" dirty="0" err="1">
                <a:latin typeface="Monotype Corsiva" panose="03010101010201010101" pitchFamily="66" charset="0"/>
              </a:rPr>
              <a:t>приятелька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родини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Елізабет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Ройленс</a:t>
            </a:r>
            <a:r>
              <a:rPr lang="ru-RU" sz="3200" dirty="0">
                <a:latin typeface="Monotype Corsiva" panose="03010101010201010101" pitchFamily="66" charset="0"/>
              </a:rPr>
              <a:t>. </a:t>
            </a:r>
            <a:r>
              <a:rPr lang="ru-RU" sz="3200" dirty="0" err="1">
                <a:latin typeface="Monotype Corsiva" panose="03010101010201010101" pitchFamily="66" charset="0"/>
              </a:rPr>
              <a:t>Пані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Ройленс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була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бідна</a:t>
            </a:r>
            <a:r>
              <a:rPr lang="ru-RU" sz="3200" dirty="0">
                <a:latin typeface="Monotype Corsiva" panose="03010101010201010101" pitchFamily="66" charset="0"/>
              </a:rPr>
              <a:t> стара </a:t>
            </a:r>
            <a:r>
              <a:rPr lang="ru-RU" sz="3200" dirty="0" err="1" smtClean="0">
                <a:latin typeface="Monotype Corsiva" panose="03010101010201010101" pitchFamily="66" charset="0"/>
              </a:rPr>
              <a:t>жінка</a:t>
            </a:r>
            <a:r>
              <a:rPr lang="ru-RU" sz="3200" dirty="0" smtClean="0">
                <a:latin typeface="Monotype Corsiva" panose="03010101010201010101" pitchFamily="66" charset="0"/>
              </a:rPr>
              <a:t>. </a:t>
            </a:r>
            <a:r>
              <a:rPr lang="ru-RU" sz="3200" dirty="0" err="1" smtClean="0">
                <a:latin typeface="Monotype Corsiva" panose="03010101010201010101" pitchFamily="66" charset="0"/>
              </a:rPr>
              <a:t>Пізніше</a:t>
            </a:r>
            <a:r>
              <a:rPr lang="ru-RU" sz="3200" dirty="0" smtClean="0">
                <a:latin typeface="Monotype Corsiva" panose="03010101010201010101" pitchFamily="66" charset="0"/>
              </a:rPr>
              <a:t> </a:t>
            </a:r>
            <a:r>
              <a:rPr lang="ru-RU" sz="3200" dirty="0" err="1" smtClean="0">
                <a:latin typeface="Monotype Corsiva" panose="03010101010201010101" pitchFamily="66" charset="0"/>
              </a:rPr>
              <a:t>він</a:t>
            </a:r>
            <a:r>
              <a:rPr lang="ru-RU" sz="3200" dirty="0" smtClean="0">
                <a:latin typeface="Monotype Corsiva" panose="03010101010201010101" pitchFamily="66" charset="0"/>
              </a:rPr>
              <a:t> </a:t>
            </a:r>
            <a:r>
              <a:rPr lang="ru-RU" sz="3200" dirty="0">
                <a:latin typeface="Monotype Corsiva" panose="03010101010201010101" pitchFamily="66" charset="0"/>
              </a:rPr>
              <a:t>жив у </a:t>
            </a:r>
            <a:r>
              <a:rPr lang="ru-RU" sz="3200" dirty="0" err="1">
                <a:latin typeface="Monotype Corsiva" panose="03010101010201010101" pitchFamily="66" charset="0"/>
              </a:rPr>
              <a:t>прибудові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будинку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боргового</a:t>
            </a:r>
            <a:r>
              <a:rPr lang="ru-RU" sz="3200" dirty="0">
                <a:latin typeface="Monotype Corsiva" panose="03010101010201010101" pitchFamily="66" charset="0"/>
              </a:rPr>
              <a:t> агента в </a:t>
            </a:r>
            <a:r>
              <a:rPr lang="ru-RU" sz="3200" dirty="0" err="1">
                <a:latin typeface="Monotype Corsiva" panose="03010101010201010101" pitchFamily="66" charset="0"/>
              </a:rPr>
              <a:t>Боро</a:t>
            </a:r>
            <a:r>
              <a:rPr lang="ru-RU" sz="3200" dirty="0">
                <a:latin typeface="Monotype Corsiva" panose="03010101010201010101" pitchFamily="66" charset="0"/>
              </a:rPr>
              <a:t>, … </a:t>
            </a:r>
            <a:r>
              <a:rPr lang="ru-RU" sz="3200" dirty="0" err="1">
                <a:latin typeface="Monotype Corsiva" panose="03010101010201010101" pitchFamily="66" charset="0"/>
              </a:rPr>
              <a:t>товстого</a:t>
            </a:r>
            <a:r>
              <a:rPr lang="ru-RU" sz="3200" dirty="0">
                <a:latin typeface="Monotype Corsiva" panose="03010101010201010101" pitchFamily="66" charset="0"/>
              </a:rPr>
              <a:t>, добродушного старого та </a:t>
            </a:r>
            <a:r>
              <a:rPr lang="ru-RU" sz="3200" dirty="0" err="1">
                <a:latin typeface="Monotype Corsiva" panose="03010101010201010101" pitchFamily="66" charset="0"/>
              </a:rPr>
              <a:t>його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тихої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літної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дружини</a:t>
            </a:r>
            <a:r>
              <a:rPr lang="ru-RU" sz="3200" dirty="0">
                <a:latin typeface="Monotype Corsiva" panose="03010101010201010101" pitchFamily="66" charset="0"/>
              </a:rPr>
              <a:t>, в </a:t>
            </a:r>
            <a:r>
              <a:rPr lang="ru-RU" sz="3200" dirty="0" err="1">
                <a:latin typeface="Monotype Corsiva" panose="03010101010201010101" pitchFamily="66" charset="0"/>
              </a:rPr>
              <a:t>яких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був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дуже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невинний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дорослий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син</a:t>
            </a:r>
            <a:r>
              <a:rPr lang="ru-RU" sz="3200" dirty="0">
                <a:latin typeface="Monotype Corsiva" panose="03010101010201010101" pitchFamily="66" charset="0"/>
              </a:rPr>
              <a:t>. </a:t>
            </a:r>
            <a:endParaRPr lang="en-US" sz="3200" dirty="0">
              <a:latin typeface="Monotype Corsiva" panose="03010101010201010101" pitchFamily="66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45" y="282965"/>
            <a:ext cx="4311197" cy="5769492"/>
          </a:xfrm>
        </p:spPr>
      </p:pic>
    </p:spTree>
    <p:extLst>
      <p:ext uri="{BB962C8B-B14F-4D97-AF65-F5344CB8AC3E}">
        <p14:creationId xmlns:p14="http://schemas.microsoft.com/office/powerpoint/2010/main" val="25647091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59657"/>
            <a:ext cx="6270171" cy="601730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err="1">
                <a:latin typeface="Monotype Corsiva" panose="03010101010201010101" pitchFamily="66" charset="0"/>
              </a:rPr>
              <a:t>Щоб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заплатити</a:t>
            </a:r>
            <a:r>
              <a:rPr lang="ru-RU" dirty="0">
                <a:latin typeface="Monotype Corsiva" panose="03010101010201010101" pitchFamily="66" charset="0"/>
              </a:rPr>
              <a:t> за </a:t>
            </a:r>
            <a:r>
              <a:rPr lang="ru-RU" dirty="0" err="1">
                <a:latin typeface="Monotype Corsiva" panose="03010101010201010101" pitchFamily="66" charset="0"/>
              </a:rPr>
              <a:t>проживання</a:t>
            </a:r>
            <a:r>
              <a:rPr lang="ru-RU" dirty="0">
                <a:latin typeface="Monotype Corsiva" panose="03010101010201010101" pitchFamily="66" charset="0"/>
              </a:rPr>
              <a:t> й </a:t>
            </a:r>
            <a:r>
              <a:rPr lang="ru-RU" dirty="0" err="1">
                <a:latin typeface="Monotype Corsiva" panose="03010101010201010101" pitchFamily="66" charset="0"/>
              </a:rPr>
              <a:t>харчі</a:t>
            </a:r>
            <a:r>
              <a:rPr lang="ru-RU" dirty="0">
                <a:latin typeface="Monotype Corsiva" panose="03010101010201010101" pitchFamily="66" charset="0"/>
              </a:rPr>
              <a:t>, а, </a:t>
            </a:r>
            <a:r>
              <a:rPr lang="ru-RU" dirty="0" err="1">
                <a:latin typeface="Monotype Corsiva" panose="03010101010201010101" pitchFamily="66" charset="0"/>
              </a:rPr>
              <a:t>також</a:t>
            </a:r>
            <a:r>
              <a:rPr lang="ru-RU" dirty="0">
                <a:latin typeface="Monotype Corsiva" panose="03010101010201010101" pitchFamily="66" charset="0"/>
              </a:rPr>
              <a:t>, </a:t>
            </a:r>
            <a:r>
              <a:rPr lang="ru-RU" dirty="0" err="1">
                <a:latin typeface="Monotype Corsiva" panose="03010101010201010101" pitchFamily="66" charset="0"/>
              </a:rPr>
              <a:t>допомогти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родині</a:t>
            </a:r>
            <a:r>
              <a:rPr lang="ru-RU" dirty="0">
                <a:latin typeface="Monotype Corsiva" panose="03010101010201010101" pitchFamily="66" charset="0"/>
              </a:rPr>
              <a:t>, Чарлз почав </a:t>
            </a:r>
            <a:r>
              <a:rPr lang="ru-RU" dirty="0" err="1">
                <a:latin typeface="Monotype Corsiva" panose="03010101010201010101" pitchFamily="66" charset="0"/>
              </a:rPr>
              <a:t>працювати</a:t>
            </a:r>
            <a:r>
              <a:rPr lang="ru-RU" dirty="0">
                <a:latin typeface="Monotype Corsiva" panose="03010101010201010101" pitchFamily="66" charset="0"/>
              </a:rPr>
              <a:t> на </a:t>
            </a:r>
            <a:r>
              <a:rPr lang="ru-RU" dirty="0" err="1">
                <a:latin typeface="Monotype Corsiva" panose="03010101010201010101" pitchFamily="66" charset="0"/>
              </a:rPr>
              <a:t>складі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 err="1">
                <a:latin typeface="Monotype Corsiva" panose="03010101010201010101" pitchFamily="66" charset="0"/>
                <a:hlinkClick r:id="rId2" tooltip="Вакса (ще не написана)"/>
              </a:rPr>
              <a:t>вакси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 err="1">
                <a:latin typeface="Monotype Corsiva" panose="03010101010201010101" pitchFamily="66" charset="0"/>
              </a:rPr>
              <a:t>Воррена</a:t>
            </a:r>
            <a:r>
              <a:rPr lang="ru-RU" dirty="0">
                <a:latin typeface="Monotype Corsiva" panose="03010101010201010101" pitchFamily="66" charset="0"/>
              </a:rPr>
              <a:t>. </a:t>
            </a:r>
            <a:r>
              <a:rPr lang="ru-RU" dirty="0" err="1">
                <a:latin typeface="Monotype Corsiva" panose="03010101010201010101" pitchFamily="66" charset="0"/>
              </a:rPr>
              <a:t>Він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заробляв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шість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 err="1">
                <a:latin typeface="Monotype Corsiva" panose="03010101010201010101" pitchFamily="66" charset="0"/>
                <a:hlinkClick r:id="rId3" tooltip="Шилінг"/>
              </a:rPr>
              <a:t>шилінгів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>
                <a:latin typeface="Monotype Corsiva" panose="03010101010201010101" pitchFamily="66" charset="0"/>
              </a:rPr>
              <a:t>на </a:t>
            </a:r>
            <a:r>
              <a:rPr lang="ru-RU" dirty="0" err="1">
                <a:latin typeface="Monotype Corsiva" panose="03010101010201010101" pitchFamily="66" charset="0"/>
              </a:rPr>
              <a:t>тиждень</a:t>
            </a:r>
            <a:r>
              <a:rPr lang="ru-RU" dirty="0">
                <a:latin typeface="Monotype Corsiva" panose="03010101010201010101" pitchFamily="66" charset="0"/>
              </a:rPr>
              <a:t>, 10 годин на день </a:t>
            </a:r>
            <a:r>
              <a:rPr lang="ru-RU" dirty="0" err="1">
                <a:latin typeface="Monotype Corsiva" panose="03010101010201010101" pitchFamily="66" charset="0"/>
              </a:rPr>
              <a:t>наклеюючи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 err="1">
                <a:latin typeface="Monotype Corsiva" panose="03010101010201010101" pitchFamily="66" charset="0"/>
                <a:hlinkClick r:id="rId4" tooltip="Етикетка"/>
              </a:rPr>
              <a:t>етикетки</a:t>
            </a:r>
            <a:r>
              <a:rPr lang="ru-RU" dirty="0">
                <a:latin typeface="Monotype Corsiva" panose="03010101010201010101" pitchFamily="66" charset="0"/>
              </a:rPr>
              <a:t>. </a:t>
            </a:r>
            <a:r>
              <a:rPr lang="ru-RU" dirty="0" err="1">
                <a:latin typeface="Monotype Corsiva" panose="03010101010201010101" pitchFamily="66" charset="0"/>
              </a:rPr>
              <a:t>Виснажливі</a:t>
            </a:r>
            <a:r>
              <a:rPr lang="ru-RU" dirty="0">
                <a:latin typeface="Monotype Corsiva" panose="03010101010201010101" pitchFamily="66" charset="0"/>
              </a:rPr>
              <a:t>, й часто </a:t>
            </a:r>
            <a:r>
              <a:rPr lang="ru-RU" dirty="0" err="1">
                <a:latin typeface="Monotype Corsiva" panose="03010101010201010101" pitchFamily="66" charset="0"/>
              </a:rPr>
              <a:t>навіть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жорстокі</a:t>
            </a:r>
            <a:r>
              <a:rPr lang="ru-RU" dirty="0">
                <a:latin typeface="Monotype Corsiva" panose="03010101010201010101" pitchFamily="66" charset="0"/>
              </a:rPr>
              <a:t>, </a:t>
            </a:r>
            <a:r>
              <a:rPr lang="ru-RU" dirty="0" err="1">
                <a:latin typeface="Monotype Corsiva" panose="03010101010201010101" pitchFamily="66" charset="0"/>
              </a:rPr>
              <a:t>умови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праці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глибоко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закарбувалися</a:t>
            </a:r>
            <a:r>
              <a:rPr lang="ru-RU" dirty="0">
                <a:latin typeface="Monotype Corsiva" panose="03010101010201010101" pitchFamily="66" charset="0"/>
              </a:rPr>
              <a:t> в </a:t>
            </a:r>
            <a:r>
              <a:rPr lang="ru-RU" dirty="0" err="1">
                <a:latin typeface="Monotype Corsiva" panose="03010101010201010101" pitchFamily="66" charset="0"/>
              </a:rPr>
              <a:t>душі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Дікенса</a:t>
            </a:r>
            <a:r>
              <a:rPr lang="ru-RU" dirty="0">
                <a:latin typeface="Monotype Corsiva" panose="03010101010201010101" pitchFamily="66" charset="0"/>
              </a:rPr>
              <a:t> й </a:t>
            </a:r>
            <a:r>
              <a:rPr lang="ru-RU" dirty="0" err="1">
                <a:latin typeface="Monotype Corsiva" panose="03010101010201010101" pitchFamily="66" charset="0"/>
              </a:rPr>
              <a:t>вплинули</a:t>
            </a:r>
            <a:r>
              <a:rPr lang="ru-RU" dirty="0">
                <a:latin typeface="Monotype Corsiva" panose="03010101010201010101" pitchFamily="66" charset="0"/>
              </a:rPr>
              <a:t> на </a:t>
            </a:r>
            <a:r>
              <a:rPr lang="ru-RU" dirty="0" err="1">
                <a:latin typeface="Monotype Corsiva" panose="03010101010201010101" pitchFamily="66" charset="0"/>
              </a:rPr>
              <a:t>його</a:t>
            </a:r>
            <a:r>
              <a:rPr lang="ru-RU" dirty="0">
                <a:latin typeface="Monotype Corsiva" panose="03010101010201010101" pitchFamily="66" charset="0"/>
              </a:rPr>
              <a:t> прозу й </a:t>
            </a:r>
            <a:r>
              <a:rPr lang="ru-RU" dirty="0" err="1">
                <a:latin typeface="Monotype Corsiva" panose="03010101010201010101" pitchFamily="66" charset="0"/>
              </a:rPr>
              <a:t>нариси</a:t>
            </a:r>
            <a:r>
              <a:rPr lang="ru-RU" dirty="0">
                <a:latin typeface="Monotype Corsiva" panose="03010101010201010101" pitchFamily="66" charset="0"/>
              </a:rPr>
              <a:t>, створивши основу </a:t>
            </a:r>
            <a:r>
              <a:rPr lang="ru-RU" dirty="0" err="1">
                <a:latin typeface="Monotype Corsiva" panose="03010101010201010101" pitchFamily="66" charset="0"/>
              </a:rPr>
              <a:t>інтересу</a:t>
            </a:r>
            <a:r>
              <a:rPr lang="ru-RU" dirty="0">
                <a:latin typeface="Monotype Corsiva" panose="03010101010201010101" pitchFamily="66" charset="0"/>
              </a:rPr>
              <a:t> до </a:t>
            </a:r>
            <a:r>
              <a:rPr lang="ru-RU" dirty="0" err="1">
                <a:latin typeface="Monotype Corsiva" panose="03010101010201010101" pitchFamily="66" charset="0"/>
              </a:rPr>
              <a:t>соціально-економічних</a:t>
            </a:r>
            <a:r>
              <a:rPr lang="ru-RU" dirty="0">
                <a:latin typeface="Monotype Corsiva" panose="03010101010201010101" pitchFamily="66" charset="0"/>
              </a:rPr>
              <a:t> реформ, особливо реформ умов </a:t>
            </a:r>
            <a:r>
              <a:rPr lang="ru-RU" dirty="0" err="1">
                <a:latin typeface="Monotype Corsiva" panose="03010101010201010101" pitchFamily="66" charset="0"/>
              </a:rPr>
              <a:t>праці</a:t>
            </a:r>
            <a:r>
              <a:rPr lang="ru-RU" dirty="0">
                <a:latin typeface="Monotype Corsiva" panose="03010101010201010101" pitchFamily="66" charset="0"/>
              </a:rPr>
              <a:t>, </a:t>
            </a:r>
            <a:r>
              <a:rPr lang="ru-RU" dirty="0" err="1">
                <a:latin typeface="Monotype Corsiva" panose="03010101010201010101" pitchFamily="66" charset="0"/>
              </a:rPr>
              <a:t>важкість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яких</a:t>
            </a:r>
            <a:r>
              <a:rPr lang="ru-RU" dirty="0">
                <a:latin typeface="Monotype Corsiva" panose="03010101010201010101" pitchFamily="66" charset="0"/>
              </a:rPr>
              <a:t>, як </a:t>
            </a:r>
            <a:r>
              <a:rPr lang="ru-RU" dirty="0" err="1">
                <a:latin typeface="Monotype Corsiva" panose="03010101010201010101" pitchFamily="66" charset="0"/>
              </a:rPr>
              <a:t>він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був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переконаний</a:t>
            </a:r>
            <a:r>
              <a:rPr lang="ru-RU" dirty="0">
                <a:latin typeface="Monotype Corsiva" panose="03010101010201010101" pitchFamily="66" charset="0"/>
              </a:rPr>
              <a:t>, несправедливо лягали </a:t>
            </a:r>
            <a:r>
              <a:rPr lang="ru-RU" dirty="0" err="1">
                <a:latin typeface="Monotype Corsiva" panose="03010101010201010101" pitchFamily="66" charset="0"/>
              </a:rPr>
              <a:t>тягарем</a:t>
            </a:r>
            <a:r>
              <a:rPr lang="ru-RU" dirty="0">
                <a:latin typeface="Monotype Corsiva" panose="03010101010201010101" pitchFamily="66" charset="0"/>
              </a:rPr>
              <a:t> на </a:t>
            </a:r>
            <a:r>
              <a:rPr lang="ru-RU" dirty="0" err="1">
                <a:latin typeface="Monotype Corsiva" panose="03010101010201010101" pitchFamily="66" charset="0"/>
              </a:rPr>
              <a:t>плечі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бідняків</a:t>
            </a:r>
            <a:r>
              <a:rPr lang="ru-RU" dirty="0">
                <a:latin typeface="Monotype Corsiva" panose="03010101010201010101" pitchFamily="66" charset="0"/>
              </a:rPr>
              <a:t>.</a:t>
            </a:r>
            <a:endParaRPr lang="en-US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1" y="267947"/>
            <a:ext cx="5094514" cy="5784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9613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8344" y="365125"/>
            <a:ext cx="7431314" cy="5716361"/>
          </a:xfrm>
        </p:spPr>
        <p:txBody>
          <a:bodyPr>
            <a:noAutofit/>
          </a:bodyPr>
          <a:lstStyle/>
          <a:p>
            <a:pPr algn="just"/>
            <a:r>
              <a:rPr lang="ru-RU" sz="2800" dirty="0">
                <a:latin typeface="Monotype Corsiva" panose="03010101010201010101" pitchFamily="66" charset="0"/>
              </a:rPr>
              <a:t>Джон </a:t>
            </a:r>
            <a:r>
              <a:rPr lang="ru-RU" sz="2800" dirty="0" err="1">
                <a:latin typeface="Monotype Corsiva" panose="03010101010201010101" pitchFamily="66" charset="0"/>
              </a:rPr>
              <a:t>Дікенс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провів</a:t>
            </a:r>
            <a:r>
              <a:rPr lang="ru-RU" sz="2800" dirty="0">
                <a:latin typeface="Monotype Corsiva" panose="03010101010201010101" pitchFamily="66" charset="0"/>
              </a:rPr>
              <a:t> у </a:t>
            </a:r>
            <a:r>
              <a:rPr lang="ru-RU" sz="2800" dirty="0" err="1">
                <a:latin typeface="Monotype Corsiva" panose="03010101010201010101" pitchFamily="66" charset="0"/>
              </a:rPr>
              <a:t>борговій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в'язниці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тільки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кілька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місяців</a:t>
            </a:r>
            <a:r>
              <a:rPr lang="ru-RU" sz="2800" dirty="0">
                <a:latin typeface="Monotype Corsiva" panose="03010101010201010101" pitchFamily="66" charset="0"/>
              </a:rPr>
              <a:t>. Померла </a:t>
            </a:r>
            <a:r>
              <a:rPr lang="ru-RU" sz="2800" dirty="0" err="1">
                <a:latin typeface="Monotype Corsiva" panose="03010101010201010101" pitchFamily="66" charset="0"/>
              </a:rPr>
              <a:t>його</a:t>
            </a:r>
            <a:r>
              <a:rPr lang="ru-RU" sz="2800" dirty="0">
                <a:latin typeface="Monotype Corsiva" panose="03010101010201010101" pitchFamily="66" charset="0"/>
              </a:rPr>
              <a:t> бабуся, </a:t>
            </a:r>
            <a:r>
              <a:rPr lang="ru-RU" sz="2800" dirty="0" err="1">
                <a:latin typeface="Monotype Corsiva" panose="03010101010201010101" pitchFamily="66" charset="0"/>
              </a:rPr>
              <a:t>Елізабет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Дікенс</a:t>
            </a:r>
            <a:r>
              <a:rPr lang="ru-RU" sz="2800" dirty="0">
                <a:latin typeface="Monotype Corsiva" panose="03010101010201010101" pitchFamily="66" charset="0"/>
              </a:rPr>
              <a:t>, і </a:t>
            </a:r>
            <a:r>
              <a:rPr lang="ru-RU" sz="2800" dirty="0" err="1">
                <a:latin typeface="Monotype Corsiva" panose="03010101010201010101" pitchFamily="66" charset="0"/>
              </a:rPr>
              <a:t>залишила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йому</a:t>
            </a:r>
            <a:r>
              <a:rPr lang="ru-RU" sz="2800" dirty="0">
                <a:latin typeface="Monotype Corsiva" panose="03010101010201010101" pitchFamily="66" charset="0"/>
              </a:rPr>
              <a:t> в </a:t>
            </a:r>
            <a:r>
              <a:rPr lang="ru-RU" sz="2800" dirty="0" err="1">
                <a:latin typeface="Monotype Corsiva" panose="03010101010201010101" pitchFamily="66" charset="0"/>
              </a:rPr>
              <a:t>спадок</a:t>
            </a:r>
            <a:r>
              <a:rPr lang="ru-RU" sz="2800" dirty="0">
                <a:latin typeface="Monotype Corsiva" panose="03010101010201010101" pitchFamily="66" charset="0"/>
              </a:rPr>
              <a:t> 450</a:t>
            </a:r>
            <a:r>
              <a:rPr lang="en-US" sz="2800" dirty="0">
                <a:latin typeface="Monotype Corsiva" panose="03010101010201010101" pitchFamily="66" charset="0"/>
              </a:rPr>
              <a:t> </a:t>
            </a:r>
            <a:r>
              <a:rPr lang="ru-RU" sz="2800" dirty="0" err="1">
                <a:latin typeface="Monotype Corsiva" panose="03010101010201010101" pitchFamily="66" charset="0"/>
                <a:hlinkClick r:id="rId2" tooltip="Фунт стерлінгів"/>
              </a:rPr>
              <a:t>фунтів</a:t>
            </a:r>
            <a:r>
              <a:rPr lang="ru-RU" sz="2800" dirty="0">
                <a:latin typeface="Monotype Corsiva" panose="03010101010201010101" pitchFamily="66" charset="0"/>
                <a:hlinkClick r:id="rId2" tooltip="Фунт стерлінгів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  <a:hlinkClick r:id="rId2" tooltip="Фунт стерлінгів"/>
              </a:rPr>
              <a:t>стерлінгів</a:t>
            </a:r>
            <a:r>
              <a:rPr lang="ru-RU" sz="2800" dirty="0">
                <a:latin typeface="Monotype Corsiva" panose="03010101010201010101" pitchFamily="66" charset="0"/>
              </a:rPr>
              <a:t>. </a:t>
            </a:r>
            <a:r>
              <a:rPr lang="ru-RU" sz="2800" dirty="0" err="1">
                <a:latin typeface="Monotype Corsiva" panose="03010101010201010101" pitchFamily="66" charset="0"/>
              </a:rPr>
              <a:t>Очікуючи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спадку</a:t>
            </a:r>
            <a:r>
              <a:rPr lang="ru-RU" sz="2800" dirty="0">
                <a:latin typeface="Monotype Corsiva" panose="03010101010201010101" pitchFamily="66" charset="0"/>
              </a:rPr>
              <a:t>, Джон </a:t>
            </a:r>
            <a:r>
              <a:rPr lang="ru-RU" sz="2800" dirty="0" err="1">
                <a:latin typeface="Monotype Corsiva" panose="03010101010201010101" pitchFamily="66" charset="0"/>
              </a:rPr>
              <a:t>Дікенс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домовився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із</a:t>
            </a:r>
            <a:r>
              <a:rPr lang="ru-RU" sz="2800" dirty="0">
                <a:latin typeface="Monotype Corsiva" panose="03010101010201010101" pitchFamily="66" charset="0"/>
              </a:rPr>
              <a:t> кредиторами про </a:t>
            </a:r>
            <a:r>
              <a:rPr lang="ru-RU" sz="2800" dirty="0" err="1">
                <a:latin typeface="Monotype Corsiva" panose="03010101010201010101" pitchFamily="66" charset="0"/>
              </a:rPr>
              <a:t>виплати</a:t>
            </a:r>
            <a:r>
              <a:rPr lang="ru-RU" sz="2800" dirty="0">
                <a:latin typeface="Monotype Corsiva" panose="03010101010201010101" pitchFamily="66" charset="0"/>
              </a:rPr>
              <a:t>, разом </a:t>
            </a:r>
            <a:r>
              <a:rPr lang="ru-RU" sz="2800" dirty="0" err="1">
                <a:latin typeface="Monotype Corsiva" panose="03010101010201010101" pitchFamily="66" charset="0"/>
              </a:rPr>
              <a:t>із</a:t>
            </a:r>
            <a:r>
              <a:rPr lang="ru-RU" sz="2800" dirty="0">
                <a:latin typeface="Monotype Corsiva" panose="03010101010201010101" pitchFamily="66" charset="0"/>
              </a:rPr>
              <a:t> родиною </a:t>
            </a:r>
            <a:r>
              <a:rPr lang="ru-RU" sz="2800" dirty="0" err="1">
                <a:latin typeface="Monotype Corsiva" panose="03010101010201010101" pitchFamily="66" charset="0"/>
              </a:rPr>
              <a:t>вийшов</a:t>
            </a:r>
            <a:r>
              <a:rPr lang="ru-RU" sz="2800" dirty="0">
                <a:latin typeface="Monotype Corsiva" panose="03010101010201010101" pitchFamily="66" charset="0"/>
              </a:rPr>
              <a:t> на волю й </a:t>
            </a:r>
            <a:r>
              <a:rPr lang="ru-RU" sz="2800" dirty="0" err="1">
                <a:latin typeface="Monotype Corsiva" panose="03010101010201010101" pitchFamily="66" charset="0"/>
              </a:rPr>
              <a:t>переїхав</a:t>
            </a:r>
            <a:r>
              <a:rPr lang="ru-RU" sz="2800" dirty="0">
                <a:latin typeface="Monotype Corsiva" panose="03010101010201010101" pitchFamily="66" charset="0"/>
              </a:rPr>
              <a:t> до </a:t>
            </a:r>
            <a:r>
              <a:rPr lang="ru-RU" sz="2800" dirty="0" err="1">
                <a:latin typeface="Monotype Corsiva" panose="03010101010201010101" pitchFamily="66" charset="0"/>
              </a:rPr>
              <a:t>пані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Ройленс</a:t>
            </a:r>
            <a:r>
              <a:rPr lang="ru-RU" sz="2800" dirty="0">
                <a:latin typeface="Monotype Corsiva" panose="03010101010201010101" pitchFamily="66" charset="0"/>
              </a:rPr>
              <a:t>.</a:t>
            </a:r>
            <a:r>
              <a:rPr lang="en-US" sz="2800" dirty="0">
                <a:latin typeface="Monotype Corsiva" panose="03010101010201010101" pitchFamily="66" charset="0"/>
              </a:rPr>
              <a:t/>
            </a:r>
            <a:br>
              <a:rPr lang="en-US" sz="2800" dirty="0">
                <a:latin typeface="Monotype Corsiva" panose="03010101010201010101" pitchFamily="66" charset="0"/>
              </a:rPr>
            </a:br>
            <a:r>
              <a:rPr lang="ru-RU" sz="2800" dirty="0">
                <a:latin typeface="Monotype Corsiva" panose="03010101010201010101" pitchFamily="66" charset="0"/>
              </a:rPr>
              <a:t>Чарлз </a:t>
            </a:r>
            <a:r>
              <a:rPr lang="ru-RU" sz="2800" dirty="0" err="1">
                <a:latin typeface="Monotype Corsiva" panose="03010101010201010101" pitchFamily="66" charset="0"/>
              </a:rPr>
              <a:t>із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неабиякою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радістю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залишив</a:t>
            </a:r>
            <a:r>
              <a:rPr lang="ru-RU" sz="2800" dirty="0">
                <a:latin typeface="Monotype Corsiva" panose="03010101010201010101" pitchFamily="66" charset="0"/>
              </a:rPr>
              <a:t> фабрику й </a:t>
            </a:r>
            <a:r>
              <a:rPr lang="ru-RU" sz="2800" dirty="0" err="1">
                <a:latin typeface="Monotype Corsiva" panose="03010101010201010101" pitchFamily="66" charset="0"/>
              </a:rPr>
              <a:t>продовжив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навчання</a:t>
            </a:r>
            <a:r>
              <a:rPr lang="ru-RU" sz="2800" dirty="0">
                <a:latin typeface="Monotype Corsiva" panose="03010101010201010101" pitchFamily="66" charset="0"/>
              </a:rPr>
              <a:t> у </a:t>
            </a:r>
            <a:r>
              <a:rPr lang="ru-RU" sz="2800" dirty="0" err="1">
                <a:latin typeface="Monotype Corsiva" panose="03010101010201010101" pitchFamily="66" charset="0"/>
              </a:rPr>
              <a:t>приватній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школі</a:t>
            </a:r>
            <a:r>
              <a:rPr lang="ru-RU" sz="2800" dirty="0">
                <a:latin typeface="Monotype Corsiva" panose="03010101010201010101" pitchFamily="66" charset="0"/>
              </a:rPr>
              <a:t>, </a:t>
            </a:r>
            <a:r>
              <a:rPr lang="ru-RU" sz="2800" dirty="0" err="1">
                <a:latin typeface="Monotype Corsiva" panose="03010101010201010101" pitchFamily="66" charset="0"/>
              </a:rPr>
              <a:t>після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закінчення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якої</a:t>
            </a:r>
            <a:r>
              <a:rPr lang="ru-RU" sz="2800" dirty="0">
                <a:latin typeface="Monotype Corsiva" panose="03010101010201010101" pitchFamily="66" charset="0"/>
              </a:rPr>
              <a:t> почав </a:t>
            </a:r>
            <a:r>
              <a:rPr lang="ru-RU" sz="2800" dirty="0" err="1">
                <a:latin typeface="Monotype Corsiva" panose="03010101010201010101" pitchFamily="66" charset="0"/>
              </a:rPr>
              <a:t>працювати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молодшим</a:t>
            </a:r>
            <a:r>
              <a:rPr lang="ru-RU" sz="2800" dirty="0">
                <a:latin typeface="Monotype Corsiva" panose="03010101010201010101" pitchFamily="66" charset="0"/>
              </a:rPr>
              <a:t> клерком у адвоката </a:t>
            </a:r>
            <a:r>
              <a:rPr lang="ru-RU" sz="2800" dirty="0" err="1">
                <a:latin typeface="Monotype Corsiva" panose="03010101010201010101" pitchFamily="66" charset="0"/>
              </a:rPr>
              <a:t>Блекмора</a:t>
            </a:r>
            <a:r>
              <a:rPr lang="ru-RU" sz="2800" dirty="0">
                <a:latin typeface="Monotype Corsiva" panose="03010101010201010101" pitchFamily="66" charset="0"/>
              </a:rPr>
              <a:t>. Але, </a:t>
            </a:r>
            <a:r>
              <a:rPr lang="ru-RU" sz="2800" dirty="0" err="1">
                <a:latin typeface="Monotype Corsiva" panose="03010101010201010101" pitchFamily="66" charset="0"/>
              </a:rPr>
              <a:t>маючи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жвавий</a:t>
            </a:r>
            <a:r>
              <a:rPr lang="ru-RU" sz="2800" dirty="0">
                <a:latin typeface="Monotype Corsiva" panose="03010101010201010101" pitchFamily="66" charset="0"/>
              </a:rPr>
              <a:t> характер, </a:t>
            </a:r>
            <a:r>
              <a:rPr lang="ru-RU" sz="2800" dirty="0" err="1">
                <a:latin typeface="Monotype Corsiva" panose="03010101010201010101" pitchFamily="66" charset="0"/>
              </a:rPr>
              <a:t>він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відвідує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спектаклі</a:t>
            </a:r>
            <a:r>
              <a:rPr lang="ru-RU" sz="2800" dirty="0">
                <a:latin typeface="Monotype Corsiva" panose="03010101010201010101" pitchFamily="66" charset="0"/>
              </a:rPr>
              <a:t> і, </a:t>
            </a:r>
            <a:r>
              <a:rPr lang="ru-RU" sz="2800" dirty="0" err="1">
                <a:latin typeface="Monotype Corsiva" panose="03010101010201010101" pitchFamily="66" charset="0"/>
              </a:rPr>
              <a:t>мріючи</a:t>
            </a:r>
            <a:r>
              <a:rPr lang="ru-RU" sz="2800" dirty="0">
                <a:latin typeface="Monotype Corsiva" panose="03010101010201010101" pitchFamily="66" charset="0"/>
              </a:rPr>
              <a:t> про </a:t>
            </a:r>
            <a:r>
              <a:rPr lang="ru-RU" sz="2800" dirty="0" err="1">
                <a:latin typeface="Monotype Corsiva" panose="03010101010201010101" pitchFamily="66" charset="0"/>
              </a:rPr>
              <a:t>театральне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майбутнє</a:t>
            </a:r>
            <a:r>
              <a:rPr lang="ru-RU" sz="2800" dirty="0">
                <a:latin typeface="Monotype Corsiva" panose="03010101010201010101" pitchFamily="66" charset="0"/>
              </a:rPr>
              <a:t>, </a:t>
            </a:r>
            <a:r>
              <a:rPr lang="ru-RU" sz="2800" dirty="0" err="1">
                <a:latin typeface="Monotype Corsiva" panose="03010101010201010101" pitchFamily="66" charset="0"/>
              </a:rPr>
              <a:t>бере</a:t>
            </a:r>
            <a:r>
              <a:rPr lang="ru-RU" sz="2800" dirty="0">
                <a:latin typeface="Monotype Corsiva" panose="03010101010201010101" pitchFamily="66" charset="0"/>
              </a:rPr>
              <a:t> уроки </a:t>
            </a:r>
            <a:r>
              <a:rPr lang="ru-RU" sz="2800" dirty="0" err="1">
                <a:latin typeface="Monotype Corsiva" panose="03010101010201010101" pitchFamily="66" charset="0"/>
              </a:rPr>
              <a:t>сценічної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майстерності</a:t>
            </a:r>
            <a:r>
              <a:rPr lang="ru-RU" sz="2800" dirty="0">
                <a:latin typeface="Monotype Corsiva" panose="03010101010201010101" pitchFamily="66" charset="0"/>
              </a:rPr>
              <a:t>. </a:t>
            </a:r>
            <a:r>
              <a:rPr lang="ru-RU" sz="2800" dirty="0" err="1">
                <a:latin typeface="Monotype Corsiva" panose="03010101010201010101" pitchFamily="66" charset="0"/>
              </a:rPr>
              <a:t>Крім</a:t>
            </a:r>
            <a:r>
              <a:rPr lang="ru-RU" sz="2800" dirty="0">
                <a:latin typeface="Monotype Corsiva" panose="03010101010201010101" pitchFamily="66" charset="0"/>
              </a:rPr>
              <a:t> того, Чарлза </a:t>
            </a:r>
            <a:r>
              <a:rPr lang="ru-RU" sz="2800" dirty="0" err="1">
                <a:latin typeface="Monotype Corsiva" panose="03010101010201010101" pitchFamily="66" charset="0"/>
              </a:rPr>
              <a:t>приваблювала</a:t>
            </a:r>
            <a:r>
              <a:rPr lang="ru-RU" sz="2800" dirty="0">
                <a:latin typeface="Monotype Corsiva" panose="03010101010201010101" pitchFamily="66" charset="0"/>
              </a:rPr>
              <a:t> робота репортера. Тому </a:t>
            </a:r>
            <a:r>
              <a:rPr lang="ru-RU" sz="2800" dirty="0" err="1">
                <a:latin typeface="Monotype Corsiva" panose="03010101010201010101" pitchFamily="66" charset="0"/>
              </a:rPr>
              <a:t>він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наполегливо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вчиться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стенографії</a:t>
            </a:r>
            <a:r>
              <a:rPr lang="ru-RU" sz="2800" dirty="0">
                <a:latin typeface="Monotype Corsiva" panose="03010101010201010101" pitchFamily="66" charset="0"/>
              </a:rPr>
              <a:t> ночами, а вдень </a:t>
            </a:r>
            <a:r>
              <a:rPr lang="ru-RU" sz="2800" dirty="0" err="1">
                <a:latin typeface="Monotype Corsiva" panose="03010101010201010101" pitchFamily="66" charset="0"/>
              </a:rPr>
              <a:t>вивчає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закони</a:t>
            </a:r>
            <a:r>
              <a:rPr lang="ru-RU" sz="2800" dirty="0">
                <a:latin typeface="Monotype Corsiva" panose="03010101010201010101" pitchFamily="66" charset="0"/>
              </a:rPr>
              <a:t>. </a:t>
            </a:r>
            <a:endParaRPr lang="en-US" sz="2800" dirty="0">
              <a:latin typeface="Monotype Corsiva" panose="03010101010201010101" pitchFamily="66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0302" y="457200"/>
            <a:ext cx="3430023" cy="4579257"/>
          </a:xfrm>
        </p:spPr>
      </p:pic>
    </p:spTree>
    <p:extLst>
      <p:ext uri="{BB962C8B-B14F-4D97-AF65-F5344CB8AC3E}">
        <p14:creationId xmlns:p14="http://schemas.microsoft.com/office/powerpoint/2010/main" val="4110512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92914" y="203200"/>
            <a:ext cx="7199086" cy="6415314"/>
          </a:xfrm>
        </p:spPr>
        <p:txBody>
          <a:bodyPr>
            <a:normAutofit lnSpcReduction="10000"/>
          </a:bodyPr>
          <a:lstStyle/>
          <a:p>
            <a:pPr fontAlgn="t"/>
            <a:r>
              <a:rPr lang="ru-RU" dirty="0">
                <a:latin typeface="Monotype Corsiva" panose="03010101010201010101" pitchFamily="66" charset="0"/>
              </a:rPr>
              <a:t>З 1832 року Чарлз </a:t>
            </a:r>
            <a:r>
              <a:rPr lang="ru-RU" dirty="0" err="1">
                <a:latin typeface="Monotype Corsiva" panose="03010101010201010101" pitchFamily="66" charset="0"/>
              </a:rPr>
              <a:t>працював</a:t>
            </a:r>
            <a:r>
              <a:rPr lang="ru-RU" dirty="0">
                <a:latin typeface="Monotype Corsiva" panose="03010101010201010101" pitchFamily="66" charset="0"/>
              </a:rPr>
              <a:t> у </a:t>
            </a:r>
            <a:r>
              <a:rPr lang="ru-RU" dirty="0" err="1">
                <a:latin typeface="Monotype Corsiva" panose="03010101010201010101" pitchFamily="66" charset="0"/>
              </a:rPr>
              <a:t>місцевій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газетці</a:t>
            </a:r>
            <a:r>
              <a:rPr lang="ru-RU" dirty="0">
                <a:latin typeface="Monotype Corsiva" panose="03010101010201010101" pitchFamily="66" charset="0"/>
              </a:rPr>
              <a:t>, </a:t>
            </a:r>
            <a:r>
              <a:rPr lang="ru-RU" dirty="0" err="1">
                <a:latin typeface="Monotype Corsiva" panose="03010101010201010101" pitchFamily="66" charset="0"/>
              </a:rPr>
              <a:t>потім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був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співробітником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часопису</a:t>
            </a:r>
            <a:r>
              <a:rPr lang="ru-RU" dirty="0">
                <a:latin typeface="Monotype Corsiva" panose="03010101010201010101" pitchFamily="66" charset="0"/>
              </a:rPr>
              <a:t> "</a:t>
            </a:r>
            <a:r>
              <a:rPr lang="ru-RU" dirty="0" err="1">
                <a:latin typeface="Monotype Corsiva" panose="03010101010201010101" pitchFamily="66" charset="0"/>
              </a:rPr>
              <a:t>Дзеркало</a:t>
            </a:r>
            <a:r>
              <a:rPr lang="ru-RU" dirty="0">
                <a:latin typeface="Monotype Corsiva" panose="03010101010201010101" pitchFamily="66" charset="0"/>
              </a:rPr>
              <a:t> парламенту", </a:t>
            </a:r>
            <a:r>
              <a:rPr lang="ru-RU" dirty="0" err="1">
                <a:latin typeface="Monotype Corsiva" panose="03010101010201010101" pitchFamily="66" charset="0"/>
              </a:rPr>
              <a:t>що</a:t>
            </a:r>
            <a:r>
              <a:rPr lang="ru-RU" dirty="0">
                <a:latin typeface="Monotype Corsiva" panose="03010101010201010101" pitchFamily="66" charset="0"/>
              </a:rPr>
              <a:t> належав </a:t>
            </a:r>
            <a:r>
              <a:rPr lang="ru-RU" dirty="0" err="1">
                <a:latin typeface="Monotype Corsiva" panose="03010101010201010101" pitchFamily="66" charset="0"/>
              </a:rPr>
              <a:t>його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родичеві</a:t>
            </a:r>
            <a:r>
              <a:rPr lang="ru-RU" dirty="0">
                <a:latin typeface="Monotype Corsiva" panose="03010101010201010101" pitchFamily="66" charset="0"/>
              </a:rPr>
              <a:t>. </a:t>
            </a:r>
            <a:endParaRPr lang="en-US" dirty="0">
              <a:latin typeface="Monotype Corsiva" panose="03010101010201010101" pitchFamily="66" charset="0"/>
            </a:endParaRPr>
          </a:p>
          <a:p>
            <a:r>
              <a:rPr lang="ru-RU" dirty="0" err="1" smtClean="0">
                <a:latin typeface="Monotype Corsiva" panose="03010101010201010101" pitchFamily="66" charset="0"/>
              </a:rPr>
              <a:t>Незабаром</a:t>
            </a:r>
            <a:r>
              <a:rPr lang="ru-RU" dirty="0" smtClean="0">
                <a:latin typeface="Monotype Corsiva" panose="03010101010201010101" pitchFamily="66" charset="0"/>
              </a:rPr>
              <a:t> до </a:t>
            </a:r>
            <a:r>
              <a:rPr lang="ru-RU" dirty="0" err="1">
                <a:latin typeface="Monotype Corsiva" panose="03010101010201010101" pitchFamily="66" charset="0"/>
              </a:rPr>
              <a:t>професійних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клопотів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додалися</a:t>
            </a:r>
            <a:r>
              <a:rPr lang="ru-RU" dirty="0">
                <a:latin typeface="Monotype Corsiva" panose="03010101010201010101" pitchFamily="66" charset="0"/>
              </a:rPr>
              <a:t> й </a:t>
            </a:r>
            <a:r>
              <a:rPr lang="ru-RU" dirty="0" err="1">
                <a:latin typeface="Monotype Corsiva" panose="03010101010201010101" pitchFamily="66" charset="0"/>
              </a:rPr>
              <a:t>особисті</a:t>
            </a:r>
            <a:r>
              <a:rPr lang="ru-RU" dirty="0">
                <a:latin typeface="Monotype Corsiva" panose="03010101010201010101" pitchFamily="66" charset="0"/>
              </a:rPr>
              <a:t> — </a:t>
            </a:r>
            <a:r>
              <a:rPr lang="ru-RU" dirty="0" err="1">
                <a:latin typeface="Monotype Corsiva" panose="03010101010201010101" pitchFamily="66" charset="0"/>
              </a:rPr>
              <a:t>сім'я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потребувала</a:t>
            </a:r>
            <a:r>
              <a:rPr lang="ru-RU" dirty="0">
                <a:latin typeface="Monotype Corsiva" panose="03010101010201010101" pitchFamily="66" charset="0"/>
              </a:rPr>
              <a:t> грошей, а </a:t>
            </a:r>
            <a:r>
              <a:rPr lang="ru-RU" dirty="0" err="1">
                <a:latin typeface="Monotype Corsiva" panose="03010101010201010101" pitchFamily="66" charset="0"/>
              </a:rPr>
              <a:t>батько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знову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заліз</a:t>
            </a:r>
            <a:r>
              <a:rPr lang="ru-RU" dirty="0">
                <a:latin typeface="Monotype Corsiva" panose="03010101010201010101" pitchFamily="66" charset="0"/>
              </a:rPr>
              <a:t> у борги. </a:t>
            </a:r>
            <a:r>
              <a:rPr lang="ru-RU" dirty="0" err="1">
                <a:latin typeface="Monotype Corsiva" panose="03010101010201010101" pitchFamily="66" charset="0"/>
              </a:rPr>
              <a:t>Це</a:t>
            </a:r>
            <a:r>
              <a:rPr lang="ru-RU" dirty="0">
                <a:latin typeface="Monotype Corsiva" panose="03010101010201010101" pitchFamily="66" charset="0"/>
              </a:rPr>
              <a:t> й </a:t>
            </a:r>
            <a:r>
              <a:rPr lang="ru-RU" dirty="0" err="1">
                <a:latin typeface="Monotype Corsiva" panose="03010101010201010101" pitchFamily="66" charset="0"/>
              </a:rPr>
              <a:t>вирішило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подальші</a:t>
            </a:r>
            <a:r>
              <a:rPr lang="ru-RU" dirty="0">
                <a:latin typeface="Monotype Corsiva" panose="03010101010201010101" pitchFamily="66" charset="0"/>
              </a:rPr>
              <a:t> кроки — </a:t>
            </a:r>
            <a:r>
              <a:rPr lang="ru-RU" dirty="0" err="1">
                <a:latin typeface="Monotype Corsiva" panose="03010101010201010101" pitchFamily="66" charset="0"/>
              </a:rPr>
              <a:t>Діккенс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узявся</a:t>
            </a:r>
            <a:r>
              <a:rPr lang="ru-RU" dirty="0">
                <a:latin typeface="Monotype Corsiva" panose="03010101010201010101" pitchFamily="66" charset="0"/>
              </a:rPr>
              <a:t> за перо. </a:t>
            </a:r>
            <a:endParaRPr lang="ru-RU" dirty="0" smtClean="0">
              <a:latin typeface="Monotype Corsiva" panose="03010101010201010101" pitchFamily="66" charset="0"/>
            </a:endParaRPr>
          </a:p>
          <a:p>
            <a:r>
              <a:rPr lang="ru-RU" dirty="0" err="1" smtClean="0">
                <a:latin typeface="Monotype Corsiva" panose="03010101010201010101" pitchFamily="66" charset="0"/>
              </a:rPr>
              <a:t>Наприкінці</a:t>
            </a:r>
            <a:r>
              <a:rPr lang="ru-RU" dirty="0" smtClean="0">
                <a:latin typeface="Monotype Corsiva" panose="03010101010201010101" pitchFamily="66" charset="0"/>
              </a:rPr>
              <a:t> </a:t>
            </a:r>
            <a:r>
              <a:rPr lang="ru-RU" dirty="0">
                <a:latin typeface="Monotype Corsiva" panose="03010101010201010101" pitchFamily="66" charset="0"/>
              </a:rPr>
              <a:t>1833 року в </a:t>
            </a:r>
            <a:r>
              <a:rPr lang="ru-RU" dirty="0" err="1">
                <a:latin typeface="Monotype Corsiva" panose="03010101010201010101" pitchFamily="66" charset="0"/>
              </a:rPr>
              <a:t>журналі</a:t>
            </a:r>
            <a:r>
              <a:rPr lang="ru-RU" dirty="0">
                <a:latin typeface="Monotype Corsiva" panose="03010101010201010101" pitchFamily="66" charset="0"/>
              </a:rPr>
              <a:t> "</a:t>
            </a:r>
            <a:r>
              <a:rPr lang="ru-RU" dirty="0" err="1">
                <a:latin typeface="Monotype Corsiva" panose="03010101010201010101" pitchFamily="66" charset="0"/>
              </a:rPr>
              <a:t>Манслі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Мегезін</a:t>
            </a:r>
            <a:r>
              <a:rPr lang="ru-RU" dirty="0">
                <a:latin typeface="Monotype Corsiva" panose="03010101010201010101" pitchFamily="66" charset="0"/>
              </a:rPr>
              <a:t>" </a:t>
            </a:r>
            <a:r>
              <a:rPr lang="ru-RU" dirty="0" err="1">
                <a:latin typeface="Monotype Corsiva" panose="03010101010201010101" pitchFamily="66" charset="0"/>
              </a:rPr>
              <a:t>з'явилося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оповідання</a:t>
            </a:r>
            <a:r>
              <a:rPr lang="ru-RU" dirty="0">
                <a:latin typeface="Monotype Corsiva" panose="03010101010201010101" pitchFamily="66" charset="0"/>
              </a:rPr>
              <a:t> "</a:t>
            </a:r>
            <a:r>
              <a:rPr lang="ru-RU" dirty="0" err="1">
                <a:latin typeface="Monotype Corsiva" panose="03010101010201010101" pitchFamily="66" charset="0"/>
              </a:rPr>
              <a:t>Обід</a:t>
            </a:r>
            <a:r>
              <a:rPr lang="ru-RU" dirty="0">
                <a:latin typeface="Monotype Corsiva" panose="03010101010201010101" pitchFamily="66" charset="0"/>
              </a:rPr>
              <a:t> на </a:t>
            </a:r>
            <a:r>
              <a:rPr lang="ru-RU" dirty="0" err="1">
                <a:latin typeface="Monotype Corsiva" panose="03010101010201010101" pitchFamily="66" charset="0"/>
              </a:rPr>
              <a:t>Поплар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Вок</a:t>
            </a:r>
            <a:r>
              <a:rPr lang="ru-RU" dirty="0">
                <a:latin typeface="Monotype Corsiva" panose="03010101010201010101" pitchFamily="66" charset="0"/>
              </a:rPr>
              <a:t>", правда, без </a:t>
            </a:r>
            <a:r>
              <a:rPr lang="ru-RU" dirty="0" err="1">
                <a:latin typeface="Monotype Corsiva" panose="03010101010201010101" pitchFamily="66" charset="0"/>
              </a:rPr>
              <a:t>імені</a:t>
            </a:r>
            <a:r>
              <a:rPr lang="ru-RU" dirty="0">
                <a:latin typeface="Monotype Corsiva" panose="03010101010201010101" pitchFamily="66" charset="0"/>
              </a:rPr>
              <a:t> автора. </a:t>
            </a:r>
            <a:r>
              <a:rPr lang="ru-RU" dirty="0" err="1">
                <a:latin typeface="Monotype Corsiva" panose="03010101010201010101" pitchFamily="66" charset="0"/>
              </a:rPr>
              <a:t>Читачі</a:t>
            </a:r>
            <a:r>
              <a:rPr lang="ru-RU" dirty="0">
                <a:latin typeface="Monotype Corsiva" panose="03010101010201010101" pitchFamily="66" charset="0"/>
              </a:rPr>
              <a:t> почали з </a:t>
            </a:r>
            <a:r>
              <a:rPr lang="ru-RU" dirty="0" err="1">
                <a:latin typeface="Monotype Corsiva" panose="03010101010201010101" pitchFamily="66" charset="0"/>
              </a:rPr>
              <a:t>нетерпінням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чекати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оповідань</a:t>
            </a:r>
            <a:r>
              <a:rPr lang="ru-RU" dirty="0">
                <a:latin typeface="Monotype Corsiva" panose="03010101010201010101" pitchFamily="66" charset="0"/>
              </a:rPr>
              <a:t> автора, </a:t>
            </a:r>
            <a:r>
              <a:rPr lang="ru-RU" dirty="0" err="1">
                <a:latin typeface="Monotype Corsiva" panose="03010101010201010101" pitchFamily="66" charset="0"/>
              </a:rPr>
              <a:t>який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вирішив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приховати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своє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ім'я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під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псевдонімом</a:t>
            </a:r>
            <a:r>
              <a:rPr lang="ru-RU" dirty="0">
                <a:latin typeface="Monotype Corsiva" panose="03010101010201010101" pitchFamily="66" charset="0"/>
              </a:rPr>
              <a:t> "</a:t>
            </a:r>
            <a:r>
              <a:rPr lang="ru-RU" dirty="0" err="1">
                <a:latin typeface="Monotype Corsiva" panose="03010101010201010101" pitchFamily="66" charset="0"/>
              </a:rPr>
              <a:t>Боз</a:t>
            </a:r>
            <a:r>
              <a:rPr lang="ru-RU" dirty="0">
                <a:latin typeface="Monotype Corsiva" panose="03010101010201010101" pitchFamily="66" charset="0"/>
              </a:rPr>
              <a:t>" (</a:t>
            </a:r>
            <a:r>
              <a:rPr lang="ru-RU" dirty="0" err="1">
                <a:latin typeface="Monotype Corsiva" panose="03010101010201010101" pitchFamily="66" charset="0"/>
              </a:rPr>
              <a:t>жартівливе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прізвисько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молодшого</a:t>
            </a:r>
            <a:r>
              <a:rPr lang="ru-RU" dirty="0">
                <a:latin typeface="Monotype Corsiva" panose="03010101010201010101" pitchFamily="66" charset="0"/>
              </a:rPr>
              <a:t> брата Чарлза </a:t>
            </a:r>
            <a:r>
              <a:rPr lang="ru-RU" dirty="0" err="1">
                <a:latin typeface="Monotype Corsiva" panose="03010101010201010101" pitchFamily="66" charset="0"/>
              </a:rPr>
              <a:t>Діккенса</a:t>
            </a:r>
            <a:r>
              <a:rPr lang="ru-RU" dirty="0">
                <a:latin typeface="Monotype Corsiva" panose="03010101010201010101" pitchFamily="66" charset="0"/>
              </a:rPr>
              <a:t>, яке </a:t>
            </a:r>
            <a:r>
              <a:rPr lang="ru-RU" dirty="0" err="1">
                <a:latin typeface="Monotype Corsiva" panose="03010101010201010101" pitchFamily="66" charset="0"/>
              </a:rPr>
              <a:t>згодом</a:t>
            </a:r>
            <a:r>
              <a:rPr lang="ru-RU" dirty="0">
                <a:latin typeface="Monotype Corsiva" panose="03010101010201010101" pitchFamily="66" charset="0"/>
              </a:rPr>
              <a:t> стало </a:t>
            </a:r>
            <a:r>
              <a:rPr lang="ru-RU" dirty="0" err="1">
                <a:latin typeface="Monotype Corsiva" panose="03010101010201010101" pitchFamily="66" charset="0"/>
              </a:rPr>
              <a:t>відоме</a:t>
            </a:r>
            <a:r>
              <a:rPr lang="ru-RU" dirty="0">
                <a:latin typeface="Monotype Corsiva" panose="03010101010201010101" pitchFamily="66" charset="0"/>
              </a:rPr>
              <a:t> сотням </a:t>
            </a:r>
            <a:r>
              <a:rPr lang="ru-RU" dirty="0" err="1">
                <a:latin typeface="Monotype Corsiva" panose="03010101010201010101" pitchFamily="66" charset="0"/>
              </a:rPr>
              <a:t>тисяч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читачів</a:t>
            </a:r>
            <a:r>
              <a:rPr lang="ru-RU" dirty="0">
                <a:latin typeface="Monotype Corsiva" panose="03010101010201010101" pitchFamily="66" charset="0"/>
              </a:rPr>
              <a:t>). Так </a:t>
            </a:r>
            <a:r>
              <a:rPr lang="ru-RU" dirty="0" err="1">
                <a:latin typeface="Monotype Corsiva" panose="03010101010201010101" pitchFamily="66" charset="0"/>
              </a:rPr>
              <a:t>письменника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продовжували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називати</a:t>
            </a:r>
            <a:r>
              <a:rPr lang="ru-RU" dirty="0">
                <a:latin typeface="Monotype Corsiva" panose="03010101010201010101" pitchFamily="66" charset="0"/>
              </a:rPr>
              <a:t>, коли </a:t>
            </a:r>
            <a:r>
              <a:rPr lang="ru-RU" dirty="0" err="1">
                <a:latin typeface="Monotype Corsiva" panose="03010101010201010101" pitchFamily="66" charset="0"/>
              </a:rPr>
              <a:t>він</a:t>
            </a:r>
            <a:r>
              <a:rPr lang="ru-RU" dirty="0">
                <a:latin typeface="Monotype Corsiva" panose="03010101010201010101" pitchFamily="66" charset="0"/>
              </a:rPr>
              <a:t> став </a:t>
            </a:r>
            <a:r>
              <a:rPr lang="ru-RU" dirty="0" err="1">
                <a:latin typeface="Monotype Corsiva" panose="03010101010201010101" pitchFamily="66" charset="0"/>
              </a:rPr>
              <a:t>знаменитим</a:t>
            </a:r>
            <a:r>
              <a:rPr lang="ru-RU" dirty="0">
                <a:latin typeface="Monotype Corsiva" panose="03010101010201010101" pitchFamily="66" charset="0"/>
              </a:rPr>
              <a:t>. </a:t>
            </a:r>
            <a:endParaRPr lang="en-US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88" y="304800"/>
            <a:ext cx="4883725" cy="5326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47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6114"/>
            <a:ext cx="7228114" cy="6060849"/>
          </a:xfrm>
        </p:spPr>
        <p:txBody>
          <a:bodyPr>
            <a:normAutofit/>
          </a:bodyPr>
          <a:lstStyle/>
          <a:p>
            <a:pPr algn="just"/>
            <a:r>
              <a:rPr lang="ru-RU" dirty="0">
                <a:latin typeface="Monotype Corsiva" panose="03010101010201010101" pitchFamily="66" charset="0"/>
              </a:rPr>
              <a:t>У 1842 </a:t>
            </a:r>
            <a:r>
              <a:rPr lang="ru-RU" dirty="0" err="1">
                <a:latin typeface="Monotype Corsiva" panose="03010101010201010101" pitchFamily="66" charset="0"/>
              </a:rPr>
              <a:t>Дікенс</a:t>
            </a:r>
            <a:r>
              <a:rPr lang="ru-RU" dirty="0">
                <a:latin typeface="Monotype Corsiva" panose="03010101010201010101" pitchFamily="66" charset="0"/>
              </a:rPr>
              <a:t> з дружиною </a:t>
            </a:r>
            <a:r>
              <a:rPr lang="ru-RU" dirty="0" err="1">
                <a:latin typeface="Monotype Corsiva" panose="03010101010201010101" pitchFamily="66" charset="0"/>
              </a:rPr>
              <a:t>здійснили</a:t>
            </a:r>
            <a:r>
              <a:rPr lang="ru-RU" dirty="0">
                <a:latin typeface="Monotype Corsiva" panose="03010101010201010101" pitchFamily="66" charset="0"/>
              </a:rPr>
              <a:t> першу </a:t>
            </a:r>
            <a:r>
              <a:rPr lang="ru-RU" dirty="0" err="1">
                <a:latin typeface="Monotype Corsiva" panose="03010101010201010101" pitchFamily="66" charset="0"/>
              </a:rPr>
              <a:t>подорож</a:t>
            </a:r>
            <a:r>
              <a:rPr lang="ru-RU" dirty="0">
                <a:latin typeface="Monotype Corsiva" panose="03010101010201010101" pitchFamily="66" charset="0"/>
              </a:rPr>
              <a:t> до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>
                <a:latin typeface="Monotype Corsiva" panose="03010101010201010101" pitchFamily="66" charset="0"/>
                <a:hlinkClick r:id="rId2" tooltip="Сполучені Штати Америки"/>
              </a:rPr>
              <a:t>США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>
                <a:latin typeface="Monotype Corsiva" panose="03010101010201010101" pitchFamily="66" charset="0"/>
              </a:rPr>
              <a:t>та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 err="1">
                <a:latin typeface="Monotype Corsiva" panose="03010101010201010101" pitchFamily="66" charset="0"/>
                <a:hlinkClick r:id="rId3" tooltip="Канада"/>
              </a:rPr>
              <a:t>Канади</a:t>
            </a:r>
            <a:r>
              <a:rPr lang="ru-RU" dirty="0">
                <a:latin typeface="Monotype Corsiva" panose="03010101010201010101" pitchFamily="66" charset="0"/>
              </a:rPr>
              <a:t>, </a:t>
            </a:r>
            <a:r>
              <a:rPr lang="ru-RU" dirty="0" err="1">
                <a:latin typeface="Monotype Corsiva" panose="03010101010201010101" pitchFamily="66" charset="0"/>
              </a:rPr>
              <a:t>загалом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успішну</a:t>
            </a:r>
            <a:r>
              <a:rPr lang="ru-RU" dirty="0">
                <a:latin typeface="Monotype Corsiva" panose="03010101010201010101" pitchFamily="66" charset="0"/>
              </a:rPr>
              <a:t>, </a:t>
            </a:r>
            <a:r>
              <a:rPr lang="ru-RU" dirty="0" err="1">
                <a:latin typeface="Monotype Corsiva" panose="03010101010201010101" pitchFamily="66" charset="0"/>
              </a:rPr>
              <a:t>незважаючи</a:t>
            </a:r>
            <a:r>
              <a:rPr lang="ru-RU" dirty="0">
                <a:latin typeface="Monotype Corsiva" panose="03010101010201010101" pitchFamily="66" charset="0"/>
              </a:rPr>
              <a:t> на </a:t>
            </a:r>
            <a:r>
              <a:rPr lang="ru-RU" dirty="0" err="1">
                <a:latin typeface="Monotype Corsiva" panose="03010101010201010101" pitchFamily="66" charset="0"/>
              </a:rPr>
              <a:t>його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підтримку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відміни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>
                <a:latin typeface="Monotype Corsiva" panose="03010101010201010101" pitchFamily="66" charset="0"/>
                <a:hlinkClick r:id="rId4" tooltip="Рабство"/>
              </a:rPr>
              <a:t>рабства</a:t>
            </a:r>
            <a:r>
              <a:rPr lang="ru-RU" dirty="0">
                <a:latin typeface="Monotype Corsiva" panose="03010101010201010101" pitchFamily="66" charset="0"/>
              </a:rPr>
              <a:t>. </a:t>
            </a:r>
            <a:r>
              <a:rPr lang="ru-RU" dirty="0" err="1">
                <a:latin typeface="Monotype Corsiva" panose="03010101010201010101" pitchFamily="66" charset="0"/>
              </a:rPr>
              <a:t>Він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відвідав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 err="1">
                <a:latin typeface="Monotype Corsiva" panose="03010101010201010101" pitchFamily="66" charset="0"/>
                <a:hlinkClick r:id="rId5" tooltip="Білий дім"/>
              </a:rPr>
              <a:t>Білий</a:t>
            </a:r>
            <a:r>
              <a:rPr lang="ru-RU" dirty="0">
                <a:latin typeface="Monotype Corsiva" panose="03010101010201010101" pitchFamily="66" charset="0"/>
                <a:hlinkClick r:id="rId5" tooltip="Білий дім"/>
              </a:rPr>
              <a:t> </a:t>
            </a:r>
            <a:r>
              <a:rPr lang="ru-RU" dirty="0" err="1">
                <a:latin typeface="Monotype Corsiva" panose="03010101010201010101" pitchFamily="66" charset="0"/>
                <a:hlinkClick r:id="rId5" tooltip="Білий дім"/>
              </a:rPr>
              <a:t>дім</a:t>
            </a:r>
            <a:r>
              <a:rPr lang="ru-RU" dirty="0">
                <a:latin typeface="Monotype Corsiva" panose="03010101010201010101" pitchFamily="66" charset="0"/>
              </a:rPr>
              <a:t>, </a:t>
            </a:r>
            <a:r>
              <a:rPr lang="ru-RU" dirty="0" err="1">
                <a:latin typeface="Monotype Corsiva" panose="03010101010201010101" pitchFamily="66" charset="0"/>
              </a:rPr>
              <a:t>зустрівшись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із</a:t>
            </a:r>
            <a:r>
              <a:rPr lang="ru-RU" dirty="0">
                <a:latin typeface="Monotype Corsiva" panose="03010101010201010101" pitchFamily="66" charset="0"/>
              </a:rPr>
              <a:t> президентом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>
                <a:latin typeface="Monotype Corsiva" panose="03010101010201010101" pitchFamily="66" charset="0"/>
                <a:hlinkClick r:id="rId6" tooltip="Джон Тайлер"/>
              </a:rPr>
              <a:t>Джоном </a:t>
            </a:r>
            <a:r>
              <a:rPr lang="ru-RU" dirty="0" err="1">
                <a:latin typeface="Monotype Corsiva" panose="03010101010201010101" pitchFamily="66" charset="0"/>
                <a:hlinkClick r:id="rId6" tooltip="Джон Тайлер"/>
              </a:rPr>
              <a:t>Тайлером</a:t>
            </a:r>
            <a:r>
              <a:rPr lang="ru-RU" dirty="0">
                <a:latin typeface="Monotype Corsiva" panose="03010101010201010101" pitchFamily="66" charset="0"/>
              </a:rPr>
              <a:t>. </a:t>
            </a:r>
            <a:endParaRPr lang="ru-RU" dirty="0" smtClean="0">
              <a:latin typeface="Monotype Corsiva" panose="03010101010201010101" pitchFamily="66" charset="0"/>
            </a:endParaRPr>
          </a:p>
          <a:p>
            <a:pPr algn="just"/>
            <a:r>
              <a:rPr lang="ru-RU" dirty="0" err="1" smtClean="0">
                <a:latin typeface="Monotype Corsiva" panose="03010101010201010101" pitchFamily="66" charset="0"/>
              </a:rPr>
              <a:t>Під</a:t>
            </a:r>
            <a:r>
              <a:rPr lang="ru-RU" dirty="0" smtClean="0">
                <a:latin typeface="Monotype Corsiva" panose="03010101010201010101" pitchFamily="66" charset="0"/>
              </a:rPr>
              <a:t> </a:t>
            </a:r>
            <a:r>
              <a:rPr lang="ru-RU" dirty="0">
                <a:latin typeface="Monotype Corsiva" panose="03010101010201010101" pitchFamily="66" charset="0"/>
              </a:rPr>
              <a:t>час </a:t>
            </a:r>
            <a:r>
              <a:rPr lang="ru-RU" dirty="0" err="1">
                <a:latin typeface="Monotype Corsiva" panose="03010101010201010101" pitchFamily="66" charset="0"/>
              </a:rPr>
              <a:t>візиту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Дікенс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провів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місяць</a:t>
            </a:r>
            <a:r>
              <a:rPr lang="ru-RU" dirty="0">
                <a:latin typeface="Monotype Corsiva" panose="03010101010201010101" pitchFamily="66" charset="0"/>
              </a:rPr>
              <a:t> у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>
                <a:latin typeface="Monotype Corsiva" panose="03010101010201010101" pitchFamily="66" charset="0"/>
                <a:hlinkClick r:id="rId7" tooltip="Нью-Йорк"/>
              </a:rPr>
              <a:t>Нью-Йорку</a:t>
            </a:r>
            <a:r>
              <a:rPr lang="ru-RU" dirty="0">
                <a:latin typeface="Monotype Corsiva" panose="03010101010201010101" pitchFamily="66" charset="0"/>
              </a:rPr>
              <a:t>, </a:t>
            </a:r>
            <a:r>
              <a:rPr lang="ru-RU" dirty="0" err="1">
                <a:latin typeface="Monotype Corsiva" panose="03010101010201010101" pitchFamily="66" charset="0"/>
              </a:rPr>
              <a:t>читаючи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лекції</a:t>
            </a:r>
            <a:r>
              <a:rPr lang="ru-RU" dirty="0">
                <a:latin typeface="Monotype Corsiva" panose="03010101010201010101" pitchFamily="66" charset="0"/>
              </a:rPr>
              <a:t>, </a:t>
            </a:r>
            <a:r>
              <a:rPr lang="ru-RU" dirty="0" err="1">
                <a:latin typeface="Monotype Corsiva" panose="03010101010201010101" pitchFamily="66" charset="0"/>
              </a:rPr>
              <a:t>виступаючи</a:t>
            </a:r>
            <a:r>
              <a:rPr lang="ru-RU" dirty="0">
                <a:latin typeface="Monotype Corsiva" panose="03010101010201010101" pitchFamily="66" charset="0"/>
              </a:rPr>
              <a:t> з </a:t>
            </a:r>
            <a:r>
              <a:rPr lang="ru-RU" dirty="0" err="1">
                <a:latin typeface="Monotype Corsiva" panose="03010101010201010101" pitchFamily="66" charset="0"/>
              </a:rPr>
              <a:t>підтримкою</a:t>
            </a:r>
            <a:r>
              <a:rPr lang="ru-RU" dirty="0">
                <a:latin typeface="Monotype Corsiva" panose="03010101010201010101" pitchFamily="66" charset="0"/>
              </a:rPr>
              <a:t> закону про </a:t>
            </a:r>
            <a:r>
              <a:rPr lang="ru-RU" dirty="0" err="1">
                <a:latin typeface="Monotype Corsiva" panose="03010101010201010101" pitchFamily="66" charset="0"/>
              </a:rPr>
              <a:t>авторські</a:t>
            </a:r>
            <a:r>
              <a:rPr lang="ru-RU" dirty="0">
                <a:latin typeface="Monotype Corsiva" panose="03010101010201010101" pitchFamily="66" charset="0"/>
              </a:rPr>
              <a:t> права й </a:t>
            </a:r>
            <a:r>
              <a:rPr lang="ru-RU" dirty="0" err="1">
                <a:latin typeface="Monotype Corsiva" panose="03010101010201010101" pitchFamily="66" charset="0"/>
              </a:rPr>
              <a:t>записуючи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свої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враження</a:t>
            </a:r>
            <a:r>
              <a:rPr lang="ru-RU" dirty="0">
                <a:latin typeface="Monotype Corsiva" panose="03010101010201010101" pitchFamily="66" charset="0"/>
              </a:rPr>
              <a:t>. </a:t>
            </a:r>
            <a:r>
              <a:rPr lang="ru-RU" dirty="0" err="1">
                <a:latin typeface="Monotype Corsiva" panose="03010101010201010101" pitchFamily="66" charset="0"/>
              </a:rPr>
              <a:t>Він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зустрічався</a:t>
            </a:r>
            <a:r>
              <a:rPr lang="ru-RU" dirty="0">
                <a:latin typeface="Monotype Corsiva" panose="03010101010201010101" pitchFamily="66" charset="0"/>
              </a:rPr>
              <a:t> з такими </a:t>
            </a:r>
            <a:r>
              <a:rPr lang="ru-RU" dirty="0" err="1">
                <a:latin typeface="Monotype Corsiva" panose="03010101010201010101" pitchFamily="66" charset="0"/>
              </a:rPr>
              <a:t>визначними</a:t>
            </a:r>
            <a:r>
              <a:rPr lang="ru-RU" dirty="0">
                <a:latin typeface="Monotype Corsiva" panose="03010101010201010101" pitchFamily="66" charset="0"/>
              </a:rPr>
              <a:t> особами, як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>
                <a:latin typeface="Monotype Corsiva" panose="03010101010201010101" pitchFamily="66" charset="0"/>
                <a:hlinkClick r:id="rId8" tooltip="Вашингтон Ірвінг"/>
              </a:rPr>
              <a:t>Вашингтон </a:t>
            </a:r>
            <a:r>
              <a:rPr lang="ru-RU" dirty="0" err="1">
                <a:latin typeface="Monotype Corsiva" panose="03010101010201010101" pitchFamily="66" charset="0"/>
                <a:hlinkClick r:id="rId8" tooltip="Вашингтон Ірвінг"/>
              </a:rPr>
              <a:t>Ірвінг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>
                <a:latin typeface="Monotype Corsiva" panose="03010101010201010101" pitchFamily="66" charset="0"/>
              </a:rPr>
              <a:t>та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 err="1">
                <a:latin typeface="Monotype Corsiva" panose="03010101010201010101" pitchFamily="66" charset="0"/>
                <a:hlinkClick r:id="rId9" tooltip="Вільям Каллен Браянт (ще не написана)"/>
              </a:rPr>
              <a:t>Вільям</a:t>
            </a:r>
            <a:r>
              <a:rPr lang="ru-RU" dirty="0">
                <a:latin typeface="Monotype Corsiva" panose="03010101010201010101" pitchFamily="66" charset="0"/>
                <a:hlinkClick r:id="rId9" tooltip="Вільям Каллен Браянт (ще не написана)"/>
              </a:rPr>
              <a:t> </a:t>
            </a:r>
            <a:r>
              <a:rPr lang="ru-RU" dirty="0" err="1">
                <a:latin typeface="Monotype Corsiva" panose="03010101010201010101" pitchFamily="66" charset="0"/>
                <a:hlinkClick r:id="rId9" tooltip="Вільям Каллен Браянт (ще не написана)"/>
              </a:rPr>
              <a:t>Каллен</a:t>
            </a:r>
            <a:r>
              <a:rPr lang="ru-RU" dirty="0">
                <a:latin typeface="Monotype Corsiva" panose="03010101010201010101" pitchFamily="66" charset="0"/>
                <a:hlinkClick r:id="rId9" tooltip="Вільям Каллен Браянт (ще не написана)"/>
              </a:rPr>
              <a:t> </a:t>
            </a:r>
            <a:r>
              <a:rPr lang="ru-RU" dirty="0" err="1">
                <a:latin typeface="Monotype Corsiva" panose="03010101010201010101" pitchFamily="66" charset="0"/>
                <a:hlinkClick r:id="rId9" tooltip="Вільям Каллен Браянт (ще не написана)"/>
              </a:rPr>
              <a:t>Браянт</a:t>
            </a:r>
            <a:r>
              <a:rPr lang="ru-RU" dirty="0">
                <a:latin typeface="Monotype Corsiva" panose="03010101010201010101" pitchFamily="66" charset="0"/>
              </a:rPr>
              <a:t>. 14 лютого 1842 в </a:t>
            </a:r>
            <a:r>
              <a:rPr lang="ru-RU" dirty="0" err="1">
                <a:latin typeface="Monotype Corsiva" panose="03010101010201010101" pitchFamily="66" charset="0"/>
              </a:rPr>
              <a:t>Мангеттенському</a:t>
            </a:r>
            <a:r>
              <a:rPr lang="ru-RU" dirty="0">
                <a:latin typeface="Monotype Corsiva" panose="03010101010201010101" pitchFamily="66" charset="0"/>
              </a:rPr>
              <a:t> парковому </a:t>
            </a:r>
            <a:r>
              <a:rPr lang="ru-RU" dirty="0" err="1">
                <a:latin typeface="Monotype Corsiva" panose="03010101010201010101" pitchFamily="66" charset="0"/>
              </a:rPr>
              <a:t>театрі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був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влаштований</a:t>
            </a:r>
            <a:r>
              <a:rPr lang="ru-RU" dirty="0">
                <a:latin typeface="Monotype Corsiva" panose="03010101010201010101" pitchFamily="66" charset="0"/>
              </a:rPr>
              <a:t> бал на </a:t>
            </a:r>
            <a:r>
              <a:rPr lang="ru-RU" dirty="0" err="1">
                <a:latin typeface="Monotype Corsiva" panose="03010101010201010101" pitchFamily="66" charset="0"/>
              </a:rPr>
              <a:t>його</a:t>
            </a:r>
            <a:r>
              <a:rPr lang="ru-RU" dirty="0">
                <a:latin typeface="Monotype Corsiva" panose="03010101010201010101" pitchFamily="66" charset="0"/>
              </a:rPr>
              <a:t> честь, на </a:t>
            </a:r>
            <a:r>
              <a:rPr lang="ru-RU" dirty="0" err="1">
                <a:latin typeface="Monotype Corsiva" panose="03010101010201010101" pitchFamily="66" charset="0"/>
              </a:rPr>
              <a:t>який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зібралося</a:t>
            </a:r>
            <a:r>
              <a:rPr lang="ru-RU" dirty="0">
                <a:latin typeface="Monotype Corsiva" panose="03010101010201010101" pitchFamily="66" charset="0"/>
              </a:rPr>
              <a:t> 3 тис. гостей</a:t>
            </a:r>
            <a:endParaRPr lang="en-US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8114" y="116114"/>
            <a:ext cx="4495346" cy="634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7705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86515" y="406400"/>
            <a:ext cx="7474856" cy="6451600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dirty="0" err="1">
                <a:latin typeface="Monotype Corsiva" panose="03010101010201010101" pitchFamily="66" charset="0"/>
              </a:rPr>
              <a:t>Влітку</a:t>
            </a:r>
            <a:r>
              <a:rPr lang="ru-RU" dirty="0">
                <a:latin typeface="Monotype Corsiva" panose="03010101010201010101" pitchFamily="66" charset="0"/>
              </a:rPr>
              <a:t> 1868, </a:t>
            </a:r>
            <a:r>
              <a:rPr lang="ru-RU" dirty="0" err="1">
                <a:latin typeface="Monotype Corsiva" panose="03010101010201010101" pitchFamily="66" charset="0"/>
              </a:rPr>
              <a:t>розлучившись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із</a:t>
            </a:r>
            <a:r>
              <a:rPr lang="ru-RU" dirty="0">
                <a:latin typeface="Monotype Corsiva" panose="03010101010201010101" pitchFamily="66" charset="0"/>
              </a:rPr>
              <a:t> дружиною, </a:t>
            </a:r>
            <a:r>
              <a:rPr lang="ru-RU" dirty="0" err="1">
                <a:latin typeface="Monotype Corsiva" panose="03010101010201010101" pitchFamily="66" charset="0"/>
              </a:rPr>
              <a:t>Дікенс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розпочав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серію</a:t>
            </a:r>
            <a:r>
              <a:rPr lang="ru-RU" dirty="0">
                <a:latin typeface="Monotype Corsiva" panose="03010101010201010101" pitchFamily="66" charset="0"/>
              </a:rPr>
              <a:t> перших </a:t>
            </a:r>
            <a:r>
              <a:rPr lang="ru-RU" dirty="0" err="1">
                <a:latin typeface="Monotype Corsiva" panose="03010101010201010101" pitchFamily="66" charset="0"/>
              </a:rPr>
              <a:t>публічних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читань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своїх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творів</a:t>
            </a:r>
            <a:r>
              <a:rPr lang="ru-RU" dirty="0">
                <a:latin typeface="Monotype Corsiva" panose="03010101010201010101" pitchFamily="66" charset="0"/>
              </a:rPr>
              <a:t> у </a:t>
            </a:r>
            <a:r>
              <a:rPr lang="ru-RU" dirty="0" err="1">
                <a:latin typeface="Monotype Corsiva" panose="03010101010201010101" pitchFamily="66" charset="0"/>
              </a:rPr>
              <a:t>Лондоні</a:t>
            </a:r>
            <a:r>
              <a:rPr lang="ru-RU" dirty="0">
                <a:latin typeface="Monotype Corsiva" panose="03010101010201010101" pitchFamily="66" charset="0"/>
              </a:rPr>
              <a:t>. </a:t>
            </a:r>
            <a:r>
              <a:rPr lang="ru-RU" dirty="0" err="1">
                <a:latin typeface="Monotype Corsiva" panose="03010101010201010101" pitchFamily="66" charset="0"/>
              </a:rPr>
              <a:t>Після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десятиденного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відпочинку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він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відправився</a:t>
            </a:r>
            <a:r>
              <a:rPr lang="ru-RU" dirty="0">
                <a:latin typeface="Monotype Corsiva" panose="03010101010201010101" pitchFamily="66" charset="0"/>
              </a:rPr>
              <a:t> у </a:t>
            </a:r>
            <a:r>
              <a:rPr lang="ru-RU" dirty="0" err="1">
                <a:latin typeface="Monotype Corsiva" panose="03010101010201010101" pitchFamily="66" charset="0"/>
              </a:rPr>
              <a:t>виснажливий</a:t>
            </a:r>
            <a:r>
              <a:rPr lang="ru-RU" dirty="0">
                <a:latin typeface="Monotype Corsiva" panose="03010101010201010101" pitchFamily="66" charset="0"/>
              </a:rPr>
              <a:t> тур </a:t>
            </a:r>
            <a:r>
              <a:rPr lang="ru-RU" dirty="0" err="1">
                <a:latin typeface="Monotype Corsiva" panose="03010101010201010101" pitchFamily="66" charset="0"/>
              </a:rPr>
              <a:t>усією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 err="1">
                <a:latin typeface="Monotype Corsiva" panose="03010101010201010101" pitchFamily="66" charset="0"/>
                <a:hlinkClick r:id="rId2" tooltip="Англія"/>
              </a:rPr>
              <a:t>Англією</a:t>
            </a:r>
            <a:r>
              <a:rPr lang="ru-RU" dirty="0">
                <a:latin typeface="Monotype Corsiva" panose="03010101010201010101" pitchFamily="66" charset="0"/>
              </a:rPr>
              <a:t>,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 err="1">
                <a:latin typeface="Monotype Corsiva" panose="03010101010201010101" pitchFamily="66" charset="0"/>
                <a:hlinkClick r:id="rId3" tooltip="Шотландія"/>
              </a:rPr>
              <a:t>Шотландією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>
                <a:latin typeface="Monotype Corsiva" panose="03010101010201010101" pitchFamily="66" charset="0"/>
              </a:rPr>
              <a:t>та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 err="1">
                <a:latin typeface="Monotype Corsiva" panose="03010101010201010101" pitchFamily="66" charset="0"/>
                <a:hlinkClick r:id="rId4" tooltip="Ірландія"/>
              </a:rPr>
              <a:t>Ірландією</a:t>
            </a:r>
            <a:r>
              <a:rPr lang="ru-RU" dirty="0">
                <a:latin typeface="Monotype Corsiva" panose="03010101010201010101" pitchFamily="66" charset="0"/>
              </a:rPr>
              <a:t>. Тур </a:t>
            </a:r>
            <a:r>
              <a:rPr lang="ru-RU" dirty="0" err="1">
                <a:latin typeface="Monotype Corsiva" panose="03010101010201010101" pitchFamily="66" charset="0"/>
              </a:rPr>
              <a:t>продовжувався</a:t>
            </a:r>
            <a:r>
              <a:rPr lang="ru-RU" dirty="0">
                <a:latin typeface="Monotype Corsiva" panose="03010101010201010101" pitchFamily="66" charset="0"/>
              </a:rPr>
              <a:t> 3 </a:t>
            </a:r>
            <a:r>
              <a:rPr lang="ru-RU" dirty="0" err="1">
                <a:latin typeface="Monotype Corsiva" panose="03010101010201010101" pitchFamily="66" charset="0"/>
              </a:rPr>
              <a:t>місяці</a:t>
            </a:r>
            <a:r>
              <a:rPr lang="ru-RU" dirty="0">
                <a:latin typeface="Monotype Corsiva" panose="03010101010201010101" pitchFamily="66" charset="0"/>
              </a:rPr>
              <a:t>, </a:t>
            </a:r>
            <a:r>
              <a:rPr lang="ru-RU" dirty="0" err="1">
                <a:latin typeface="Monotype Corsiva" panose="03010101010201010101" pitchFamily="66" charset="0"/>
              </a:rPr>
              <a:t>письменник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здійснив</a:t>
            </a:r>
            <a:r>
              <a:rPr lang="ru-RU" dirty="0">
                <a:latin typeface="Monotype Corsiva" panose="03010101010201010101" pitchFamily="66" charset="0"/>
              </a:rPr>
              <a:t> 87 </a:t>
            </a:r>
            <a:r>
              <a:rPr lang="ru-RU" dirty="0" err="1">
                <a:latin typeface="Monotype Corsiva" panose="03010101010201010101" pitchFamily="66" charset="0"/>
              </a:rPr>
              <a:t>читань</a:t>
            </a:r>
            <a:r>
              <a:rPr lang="ru-RU" dirty="0">
                <a:latin typeface="Monotype Corsiva" panose="03010101010201010101" pitchFamily="66" charset="0"/>
              </a:rPr>
              <a:t>, </a:t>
            </a:r>
            <a:r>
              <a:rPr lang="ru-RU" dirty="0" err="1">
                <a:latin typeface="Monotype Corsiva" panose="03010101010201010101" pitchFamily="66" charset="0"/>
              </a:rPr>
              <a:t>іноді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двічі</a:t>
            </a:r>
            <a:r>
              <a:rPr lang="ru-RU" dirty="0">
                <a:latin typeface="Monotype Corsiva" panose="03010101010201010101" pitchFamily="66" charset="0"/>
              </a:rPr>
              <a:t> на день</a:t>
            </a:r>
            <a:r>
              <a:rPr lang="ru-RU" dirty="0" smtClean="0">
                <a:latin typeface="Monotype Corsiva" panose="03010101010201010101" pitchFamily="66" charset="0"/>
              </a:rPr>
              <a:t>.</a:t>
            </a:r>
          </a:p>
          <a:p>
            <a:pPr algn="just"/>
            <a:r>
              <a:rPr lang="ru-RU" dirty="0">
                <a:latin typeface="Monotype Corsiva" panose="03010101010201010101" pitchFamily="66" charset="0"/>
              </a:rPr>
              <a:t>В </a:t>
            </a:r>
            <a:r>
              <a:rPr lang="ru-RU" dirty="0" err="1">
                <a:latin typeface="Monotype Corsiva" panose="03010101010201010101" pitchFamily="66" charset="0"/>
              </a:rPr>
              <a:t>останні</a:t>
            </a:r>
            <a:r>
              <a:rPr lang="ru-RU" dirty="0">
                <a:latin typeface="Monotype Corsiva" panose="03010101010201010101" pitchFamily="66" charset="0"/>
              </a:rPr>
              <a:t> роки </a:t>
            </a:r>
            <a:r>
              <a:rPr lang="ru-RU" dirty="0" err="1">
                <a:latin typeface="Monotype Corsiva" panose="03010101010201010101" pitchFamily="66" charset="0"/>
              </a:rPr>
              <a:t>свого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життя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Дікенс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дедалі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більше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цікавився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 err="1">
                <a:latin typeface="Monotype Corsiva" panose="03010101010201010101" pitchFamily="66" charset="0"/>
                <a:hlinkClick r:id="rId5" tooltip="Паранормальні явища"/>
              </a:rPr>
              <a:t>паранормальними</a:t>
            </a:r>
            <a:r>
              <a:rPr lang="ru-RU" dirty="0">
                <a:latin typeface="Monotype Corsiva" panose="03010101010201010101" pitchFamily="66" charset="0"/>
                <a:hlinkClick r:id="rId5" tooltip="Паранормальні явища"/>
              </a:rPr>
              <a:t> </a:t>
            </a:r>
            <a:r>
              <a:rPr lang="ru-RU" dirty="0" err="1">
                <a:latin typeface="Monotype Corsiva" panose="03010101010201010101" pitchFamily="66" charset="0"/>
                <a:hlinkClick r:id="rId5" tooltip="Паранормальні явища"/>
              </a:rPr>
              <a:t>явищами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>
                <a:latin typeface="Monotype Corsiva" panose="03010101010201010101" pitchFamily="66" charset="0"/>
              </a:rPr>
              <a:t>й </a:t>
            </a:r>
            <a:r>
              <a:rPr lang="ru-RU" dirty="0" err="1">
                <a:latin typeface="Monotype Corsiva" panose="03010101010201010101" pitchFamily="66" charset="0"/>
              </a:rPr>
              <a:t>навіть</a:t>
            </a:r>
            <a:r>
              <a:rPr lang="ru-RU" dirty="0">
                <a:latin typeface="Monotype Corsiva" panose="03010101010201010101" pitchFamily="66" charset="0"/>
              </a:rPr>
              <a:t> став членом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>
                <a:latin typeface="Monotype Corsiva" panose="03010101010201010101" pitchFamily="66" charset="0"/>
                <a:hlinkClick r:id="rId6" tooltip="Клуб привидів"/>
              </a:rPr>
              <a:t>«Клубу </a:t>
            </a:r>
            <a:r>
              <a:rPr lang="ru-RU" dirty="0" err="1">
                <a:latin typeface="Monotype Corsiva" panose="03010101010201010101" pitchFamily="66" charset="0"/>
                <a:hlinkClick r:id="rId6" tooltip="Клуб привидів"/>
              </a:rPr>
              <a:t>привидів</a:t>
            </a:r>
            <a:r>
              <a:rPr lang="ru-RU" dirty="0">
                <a:latin typeface="Monotype Corsiva" panose="03010101010201010101" pitchFamily="66" charset="0"/>
                <a:hlinkClick r:id="rId6" tooltip="Клуб привидів"/>
              </a:rPr>
              <a:t>»</a:t>
            </a:r>
            <a:endParaRPr lang="en-US" dirty="0">
              <a:latin typeface="Monotype Corsiva" panose="03010101010201010101" pitchFamily="66" charset="0"/>
            </a:endParaRPr>
          </a:p>
          <a:p>
            <a:pPr algn="just"/>
            <a:r>
              <a:rPr lang="ru-RU" dirty="0">
                <a:latin typeface="Monotype Corsiva" panose="03010101010201010101" pitchFamily="66" charset="0"/>
              </a:rPr>
              <a:t>У 1868 та 1869 роках </a:t>
            </a:r>
            <a:r>
              <a:rPr lang="ru-RU" dirty="0" err="1">
                <a:latin typeface="Monotype Corsiva" panose="03010101010201010101" pitchFamily="66" charset="0"/>
              </a:rPr>
              <a:t>Дікенс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провів</a:t>
            </a:r>
            <a:r>
              <a:rPr lang="ru-RU" dirty="0">
                <a:latin typeface="Monotype Corsiva" panose="03010101010201010101" pitchFamily="66" charset="0"/>
              </a:rPr>
              <a:t> низку «</a:t>
            </a:r>
            <a:r>
              <a:rPr lang="ru-RU" dirty="0" err="1">
                <a:latin typeface="Monotype Corsiva" panose="03010101010201010101" pitchFamily="66" charset="0"/>
              </a:rPr>
              <a:t>прощальних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читань</a:t>
            </a:r>
            <a:r>
              <a:rPr lang="ru-RU" dirty="0">
                <a:latin typeface="Monotype Corsiva" panose="03010101010201010101" pitchFamily="66" charset="0"/>
              </a:rPr>
              <a:t>» в </a:t>
            </a:r>
            <a:r>
              <a:rPr lang="ru-RU" dirty="0" err="1">
                <a:latin typeface="Monotype Corsiva" panose="03010101010201010101" pitchFamily="66" charset="0"/>
              </a:rPr>
              <a:t>Англії</a:t>
            </a:r>
            <a:r>
              <a:rPr lang="ru-RU" dirty="0">
                <a:latin typeface="Monotype Corsiva" panose="03010101010201010101" pitchFamily="66" charset="0"/>
              </a:rPr>
              <a:t>, </a:t>
            </a:r>
            <a:r>
              <a:rPr lang="ru-RU" dirty="0" err="1">
                <a:latin typeface="Monotype Corsiva" panose="03010101010201010101" pitchFamily="66" charset="0"/>
              </a:rPr>
              <a:t>Шотландії</a:t>
            </a:r>
            <a:r>
              <a:rPr lang="ru-RU" dirty="0">
                <a:latin typeface="Monotype Corsiva" panose="03010101010201010101" pitchFamily="66" charset="0"/>
              </a:rPr>
              <a:t> та </a:t>
            </a:r>
            <a:r>
              <a:rPr lang="ru-RU" dirty="0" err="1">
                <a:latin typeface="Monotype Corsiva" panose="03010101010201010101" pitchFamily="66" charset="0"/>
              </a:rPr>
              <a:t>Ірландії</a:t>
            </a:r>
            <a:r>
              <a:rPr lang="ru-RU" dirty="0">
                <a:latin typeface="Monotype Corsiva" panose="03010101010201010101" pitchFamily="66" charset="0"/>
              </a:rPr>
              <a:t>. 22 </a:t>
            </a:r>
            <a:r>
              <a:rPr lang="ru-RU" dirty="0" err="1">
                <a:latin typeface="Monotype Corsiva" panose="03010101010201010101" pitchFamily="66" charset="0"/>
              </a:rPr>
              <a:t>квітня</a:t>
            </a:r>
            <a:r>
              <a:rPr lang="ru-RU" dirty="0">
                <a:latin typeface="Monotype Corsiva" panose="03010101010201010101" pitchFamily="66" charset="0"/>
              </a:rPr>
              <a:t> 1869 </a:t>
            </a:r>
            <a:r>
              <a:rPr lang="ru-RU" dirty="0" err="1">
                <a:latin typeface="Monotype Corsiva" panose="03010101010201010101" pitchFamily="66" charset="0"/>
              </a:rPr>
              <a:t>він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звалився</a:t>
            </a:r>
            <a:r>
              <a:rPr lang="ru-RU" dirty="0">
                <a:latin typeface="Monotype Corsiva" panose="03010101010201010101" pitchFamily="66" charset="0"/>
              </a:rPr>
              <a:t> у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 err="1">
                <a:latin typeface="Monotype Corsiva" panose="03010101010201010101" pitchFamily="66" charset="0"/>
                <a:hlinkClick r:id="rId7" tooltip="Престон"/>
              </a:rPr>
              <a:t>Престоні</a:t>
            </a:r>
            <a:r>
              <a:rPr lang="ru-RU" dirty="0">
                <a:latin typeface="Monotype Corsiva" panose="03010101010201010101" pitchFamily="66" charset="0"/>
              </a:rPr>
              <a:t>,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>
                <a:latin typeface="Monotype Corsiva" panose="03010101010201010101" pitchFamily="66" charset="0"/>
                <a:hlinkClick r:id="rId8" tooltip="Ланкашир"/>
              </a:rPr>
              <a:t>Ланкашир</a:t>
            </a:r>
            <a:r>
              <a:rPr lang="ru-RU" dirty="0">
                <a:latin typeface="Monotype Corsiva" panose="03010101010201010101" pitchFamily="66" charset="0"/>
              </a:rPr>
              <a:t>, з </a:t>
            </a:r>
            <a:r>
              <a:rPr lang="ru-RU" dirty="0" err="1">
                <a:latin typeface="Monotype Corsiva" panose="03010101010201010101" pitchFamily="66" charset="0"/>
              </a:rPr>
              <a:t>ознаками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 err="1">
                <a:latin typeface="Monotype Corsiva" panose="03010101010201010101" pitchFamily="66" charset="0"/>
                <a:hlinkClick r:id="rId9" tooltip="Інсульт"/>
              </a:rPr>
              <a:t>інсульту</a:t>
            </a:r>
            <a:r>
              <a:rPr lang="ru-RU" dirty="0">
                <a:latin typeface="Monotype Corsiva" panose="03010101010201010101" pitchFamily="66" charset="0"/>
              </a:rPr>
              <a:t>. </a:t>
            </a:r>
            <a:r>
              <a:rPr lang="ru-RU" dirty="0" err="1">
                <a:latin typeface="Monotype Corsiva" panose="03010101010201010101" pitchFamily="66" charset="0"/>
              </a:rPr>
              <a:t>Подальші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читання</a:t>
            </a:r>
            <a:r>
              <a:rPr lang="ru-RU" dirty="0">
                <a:latin typeface="Monotype Corsiva" panose="03010101010201010101" pitchFamily="66" charset="0"/>
              </a:rPr>
              <a:t> в </a:t>
            </a:r>
            <a:r>
              <a:rPr lang="ru-RU" dirty="0" err="1">
                <a:latin typeface="Monotype Corsiva" panose="03010101010201010101" pitchFamily="66" charset="0"/>
              </a:rPr>
              <a:t>провінції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було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скасовано</a:t>
            </a:r>
            <a:r>
              <a:rPr lang="ru-RU" dirty="0">
                <a:latin typeface="Monotype Corsiva" panose="03010101010201010101" pitchFamily="66" charset="0"/>
              </a:rPr>
              <a:t>, й, </a:t>
            </a:r>
            <a:r>
              <a:rPr lang="ru-RU" dirty="0" err="1">
                <a:latin typeface="Monotype Corsiva" panose="03010101010201010101" pitchFamily="66" charset="0"/>
              </a:rPr>
              <a:t>трохи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оклигавши</a:t>
            </a:r>
            <a:r>
              <a:rPr lang="ru-RU" dirty="0">
                <a:latin typeface="Monotype Corsiva" panose="03010101010201010101" pitchFamily="66" charset="0"/>
              </a:rPr>
              <a:t>, </a:t>
            </a:r>
            <a:r>
              <a:rPr lang="ru-RU" dirty="0" err="1">
                <a:latin typeface="Monotype Corsiva" panose="03010101010201010101" pitchFamily="66" charset="0"/>
              </a:rPr>
              <a:t>він</a:t>
            </a:r>
            <a:r>
              <a:rPr lang="ru-RU" dirty="0">
                <a:latin typeface="Monotype Corsiva" panose="03010101010201010101" pitchFamily="66" charset="0"/>
              </a:rPr>
              <a:t> почав </a:t>
            </a:r>
            <a:r>
              <a:rPr lang="ru-RU" dirty="0" err="1">
                <a:latin typeface="Monotype Corsiva" panose="03010101010201010101" pitchFamily="66" charset="0"/>
              </a:rPr>
              <a:t>працювати</a:t>
            </a:r>
            <a:r>
              <a:rPr lang="ru-RU" dirty="0">
                <a:latin typeface="Monotype Corsiva" panose="03010101010201010101" pitchFamily="66" charset="0"/>
              </a:rPr>
              <a:t> над </a:t>
            </a:r>
            <a:r>
              <a:rPr lang="ru-RU" dirty="0" err="1">
                <a:latin typeface="Monotype Corsiva" panose="03010101010201010101" pitchFamily="66" charset="0"/>
              </a:rPr>
              <a:t>останнім</a:t>
            </a:r>
            <a:r>
              <a:rPr lang="ru-RU" dirty="0">
                <a:latin typeface="Monotype Corsiva" panose="03010101010201010101" pitchFamily="66" charset="0"/>
              </a:rPr>
              <a:t> романом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>
                <a:latin typeface="Monotype Corsiva" panose="03010101010201010101" pitchFamily="66" charset="0"/>
                <a:hlinkClick r:id="rId10" tooltip="Таємниця Едвіна Друда"/>
              </a:rPr>
              <a:t>«</a:t>
            </a:r>
            <a:r>
              <a:rPr lang="ru-RU" dirty="0" err="1">
                <a:latin typeface="Monotype Corsiva" panose="03010101010201010101" pitchFamily="66" charset="0"/>
                <a:hlinkClick r:id="rId10" tooltip="Таємниця Едвіна Друда"/>
              </a:rPr>
              <a:t>Таємниця</a:t>
            </a:r>
            <a:r>
              <a:rPr lang="ru-RU" dirty="0">
                <a:latin typeface="Monotype Corsiva" panose="03010101010201010101" pitchFamily="66" charset="0"/>
                <a:hlinkClick r:id="rId10" tooltip="Таємниця Едвіна Друда"/>
              </a:rPr>
              <a:t> </a:t>
            </a:r>
            <a:r>
              <a:rPr lang="ru-RU" dirty="0" err="1">
                <a:latin typeface="Monotype Corsiva" panose="03010101010201010101" pitchFamily="66" charset="0"/>
                <a:hlinkClick r:id="rId10" tooltip="Таємниця Едвіна Друда"/>
              </a:rPr>
              <a:t>Едвіна</a:t>
            </a:r>
            <a:r>
              <a:rPr lang="ru-RU" dirty="0">
                <a:latin typeface="Monotype Corsiva" panose="03010101010201010101" pitchFamily="66" charset="0"/>
                <a:hlinkClick r:id="rId10" tooltip="Таємниця Едвіна Друда"/>
              </a:rPr>
              <a:t> Друда»</a:t>
            </a:r>
            <a:r>
              <a:rPr lang="ru-RU" dirty="0">
                <a:latin typeface="Monotype Corsiva" panose="03010101010201010101" pitchFamily="66" charset="0"/>
              </a:rPr>
              <a:t>. </a:t>
            </a:r>
            <a:endParaRPr lang="en-US" dirty="0">
              <a:latin typeface="Monotype Corsiva" panose="03010101010201010101" pitchFamily="66" charset="0"/>
            </a:endParaRPr>
          </a:p>
          <a:p>
            <a:pPr algn="just"/>
            <a:endParaRPr lang="en-US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192" y="570593"/>
            <a:ext cx="4190093" cy="5973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9417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" y="145143"/>
            <a:ext cx="7620000" cy="6031820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sz="4100" dirty="0">
                <a:latin typeface="Monotype Corsiva" panose="03010101010201010101" pitchFamily="66" charset="0"/>
              </a:rPr>
              <a:t>8 </a:t>
            </a:r>
            <a:r>
              <a:rPr lang="ru-RU" sz="4100" dirty="0" err="1">
                <a:latin typeface="Monotype Corsiva" panose="03010101010201010101" pitchFamily="66" charset="0"/>
              </a:rPr>
              <a:t>червня</a:t>
            </a:r>
            <a:r>
              <a:rPr lang="ru-RU" sz="4100" dirty="0">
                <a:latin typeface="Monotype Corsiva" panose="03010101010201010101" pitchFamily="66" charset="0"/>
              </a:rPr>
              <a:t> 1870, </a:t>
            </a:r>
            <a:r>
              <a:rPr lang="ru-RU" sz="4100" dirty="0" err="1">
                <a:latin typeface="Monotype Corsiva" panose="03010101010201010101" pitchFamily="66" charset="0"/>
              </a:rPr>
              <a:t>Дікенс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переніс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ще</a:t>
            </a:r>
            <a:r>
              <a:rPr lang="ru-RU" sz="4100" dirty="0">
                <a:latin typeface="Monotype Corsiva" panose="03010101010201010101" pitchFamily="66" charset="0"/>
              </a:rPr>
              <a:t> один </a:t>
            </a:r>
            <a:r>
              <a:rPr lang="ru-RU" sz="4100" dirty="0" err="1">
                <a:latin typeface="Monotype Corsiva" panose="03010101010201010101" pitchFamily="66" charset="0"/>
              </a:rPr>
              <a:t>інсульт</a:t>
            </a:r>
            <a:r>
              <a:rPr lang="ru-RU" sz="4100" dirty="0">
                <a:latin typeface="Monotype Corsiva" panose="03010101010201010101" pitchFamily="66" charset="0"/>
              </a:rPr>
              <a:t>. </a:t>
            </a:r>
            <a:r>
              <a:rPr lang="ru-RU" sz="4100" dirty="0" err="1">
                <a:latin typeface="Monotype Corsiva" panose="03010101010201010101" pitchFamily="66" charset="0"/>
              </a:rPr>
              <a:t>Це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сталося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вдома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після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цілоденної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роботи</a:t>
            </a:r>
            <a:r>
              <a:rPr lang="ru-RU" sz="4100" dirty="0">
                <a:latin typeface="Monotype Corsiva" panose="03010101010201010101" pitchFamily="66" charset="0"/>
              </a:rPr>
              <a:t> над «</a:t>
            </a:r>
            <a:r>
              <a:rPr lang="ru-RU" sz="4100" dirty="0" err="1">
                <a:latin typeface="Monotype Corsiva" panose="03010101010201010101" pitchFamily="66" charset="0"/>
              </a:rPr>
              <a:t>Едвіном</a:t>
            </a:r>
            <a:r>
              <a:rPr lang="ru-RU" sz="4100" dirty="0">
                <a:latin typeface="Monotype Corsiva" panose="03010101010201010101" pitchFamily="66" charset="0"/>
              </a:rPr>
              <a:t> Друдом». </a:t>
            </a:r>
            <a:r>
              <a:rPr lang="ru-RU" sz="4100" dirty="0" err="1">
                <a:latin typeface="Monotype Corsiva" panose="03010101010201010101" pitchFamily="66" charset="0"/>
              </a:rPr>
              <a:t>Наступного</a:t>
            </a:r>
            <a:r>
              <a:rPr lang="ru-RU" sz="4100" dirty="0">
                <a:latin typeface="Monotype Corsiva" panose="03010101010201010101" pitchFamily="66" charset="0"/>
              </a:rPr>
              <a:t> дня, 9 </a:t>
            </a:r>
            <a:r>
              <a:rPr lang="ru-RU" sz="4100" dirty="0" err="1">
                <a:latin typeface="Monotype Corsiva" panose="03010101010201010101" pitchFamily="66" charset="0"/>
              </a:rPr>
              <a:t>червня</a:t>
            </a:r>
            <a:r>
              <a:rPr lang="ru-RU" sz="4100" dirty="0">
                <a:latin typeface="Monotype Corsiva" panose="03010101010201010101" pitchFamily="66" charset="0"/>
              </a:rPr>
              <a:t>, через </a:t>
            </a:r>
            <a:r>
              <a:rPr lang="ru-RU" sz="4100" dirty="0" err="1">
                <a:latin typeface="Monotype Corsiva" panose="03010101010201010101" pitchFamily="66" charset="0"/>
              </a:rPr>
              <a:t>п'ять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років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після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аварії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біля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Степлгерста</a:t>
            </a:r>
            <a:r>
              <a:rPr lang="ru-RU" sz="4100" dirty="0">
                <a:latin typeface="Monotype Corsiva" panose="03010101010201010101" pitchFamily="66" charset="0"/>
              </a:rPr>
              <a:t>, </a:t>
            </a:r>
            <a:r>
              <a:rPr lang="ru-RU" sz="4100" dirty="0" err="1">
                <a:latin typeface="Monotype Corsiva" panose="03010101010201010101" pitchFamily="66" charset="0"/>
              </a:rPr>
              <a:t>письменник</a:t>
            </a:r>
            <a:r>
              <a:rPr lang="ru-RU" sz="4100" dirty="0">
                <a:latin typeface="Monotype Corsiva" panose="03010101010201010101" pitchFamily="66" charset="0"/>
              </a:rPr>
              <a:t> помер, не </a:t>
            </a:r>
            <a:r>
              <a:rPr lang="ru-RU" sz="4100" dirty="0" err="1">
                <a:latin typeface="Monotype Corsiva" panose="03010101010201010101" pitchFamily="66" charset="0"/>
              </a:rPr>
              <a:t>приходячи</a:t>
            </a:r>
            <a:r>
              <a:rPr lang="ru-RU" sz="4100" dirty="0">
                <a:latin typeface="Monotype Corsiva" panose="03010101010201010101" pitchFamily="66" charset="0"/>
              </a:rPr>
              <a:t> до </a:t>
            </a:r>
            <a:r>
              <a:rPr lang="ru-RU" sz="4100" dirty="0" err="1">
                <a:latin typeface="Monotype Corsiva" panose="03010101010201010101" pitchFamily="66" charset="0"/>
              </a:rPr>
              <a:t>тями</a:t>
            </a:r>
            <a:r>
              <a:rPr lang="ru-RU" sz="4100" dirty="0">
                <a:latin typeface="Monotype Corsiva" panose="03010101010201010101" pitchFamily="66" charset="0"/>
              </a:rPr>
              <a:t>. </a:t>
            </a:r>
            <a:r>
              <a:rPr lang="ru-RU" sz="4100" dirty="0" err="1">
                <a:latin typeface="Monotype Corsiva" panose="03010101010201010101" pitchFamily="66" charset="0"/>
              </a:rPr>
              <a:t>Незважаючи</a:t>
            </a:r>
            <a:r>
              <a:rPr lang="ru-RU" sz="4100" dirty="0">
                <a:latin typeface="Monotype Corsiva" panose="03010101010201010101" pitchFamily="66" charset="0"/>
              </a:rPr>
              <a:t> на </a:t>
            </a:r>
            <a:r>
              <a:rPr lang="ru-RU" sz="4100" dirty="0" err="1">
                <a:latin typeface="Monotype Corsiva" panose="03010101010201010101" pitchFamily="66" charset="0"/>
              </a:rPr>
              <a:t>його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власне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бажання</a:t>
            </a:r>
            <a:r>
              <a:rPr lang="ru-RU" sz="4100" dirty="0">
                <a:latin typeface="Monotype Corsiva" panose="03010101010201010101" pitchFamily="66" charset="0"/>
              </a:rPr>
              <a:t> бути </a:t>
            </a:r>
            <a:r>
              <a:rPr lang="ru-RU" sz="4100" dirty="0" err="1">
                <a:latin typeface="Monotype Corsiva" panose="03010101010201010101" pitchFamily="66" charset="0"/>
              </a:rPr>
              <a:t>похованим</a:t>
            </a:r>
            <a:r>
              <a:rPr lang="ru-RU" sz="4100" dirty="0">
                <a:latin typeface="Monotype Corsiva" panose="03010101010201010101" pitchFamily="66" charset="0"/>
              </a:rPr>
              <a:t> у</a:t>
            </a:r>
            <a:r>
              <a:rPr lang="en-US" sz="4100" dirty="0">
                <a:latin typeface="Monotype Corsiva" panose="03010101010201010101" pitchFamily="66" charset="0"/>
              </a:rPr>
              <a:t> </a:t>
            </a:r>
            <a:r>
              <a:rPr lang="ru-RU" sz="4100" dirty="0" err="1">
                <a:latin typeface="Monotype Corsiva" panose="03010101010201010101" pitchFamily="66" charset="0"/>
                <a:hlinkClick r:id="rId2" tooltip="Рочестерський собор"/>
              </a:rPr>
              <a:t>Рочестерському</a:t>
            </a:r>
            <a:r>
              <a:rPr lang="ru-RU" sz="4100" dirty="0">
                <a:latin typeface="Monotype Corsiva" panose="03010101010201010101" pitchFamily="66" charset="0"/>
                <a:hlinkClick r:id="rId2" tooltip="Рочестерський собор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  <a:hlinkClick r:id="rId2" tooltip="Рочестерський собор"/>
              </a:rPr>
              <a:t>соборі</a:t>
            </a:r>
            <a:r>
              <a:rPr lang="ru-RU" sz="4100" dirty="0">
                <a:latin typeface="Monotype Corsiva" panose="03010101010201010101" pitchFamily="66" charset="0"/>
              </a:rPr>
              <a:t>, </a:t>
            </a:r>
            <a:r>
              <a:rPr lang="ru-RU" sz="4100" dirty="0" err="1">
                <a:latin typeface="Monotype Corsiva" panose="03010101010201010101" pitchFamily="66" charset="0"/>
              </a:rPr>
              <a:t>Дікенса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поховали</a:t>
            </a:r>
            <a:r>
              <a:rPr lang="ru-RU" sz="4100" dirty="0">
                <a:latin typeface="Monotype Corsiva" panose="03010101010201010101" pitchFamily="66" charset="0"/>
              </a:rPr>
              <a:t> в</a:t>
            </a:r>
            <a:r>
              <a:rPr lang="en-US" sz="4100" dirty="0">
                <a:latin typeface="Monotype Corsiva" panose="03010101010201010101" pitchFamily="66" charset="0"/>
              </a:rPr>
              <a:t> </a:t>
            </a:r>
            <a:r>
              <a:rPr lang="ru-RU" sz="4100" dirty="0">
                <a:latin typeface="Monotype Corsiva" panose="03010101010201010101" pitchFamily="66" charset="0"/>
                <a:hlinkClick r:id="rId3" tooltip="Куток поетів (ще не написана)"/>
              </a:rPr>
              <a:t>Кутку </a:t>
            </a:r>
            <a:r>
              <a:rPr lang="ru-RU" sz="4100" dirty="0" err="1">
                <a:latin typeface="Monotype Corsiva" panose="03010101010201010101" pitchFamily="66" charset="0"/>
                <a:hlinkClick r:id="rId3" tooltip="Куток поетів (ще не написана)"/>
              </a:rPr>
              <a:t>поетів</a:t>
            </a:r>
            <a:r>
              <a:rPr lang="en-US" sz="4100" dirty="0">
                <a:latin typeface="Monotype Corsiva" panose="03010101010201010101" pitchFamily="66" charset="0"/>
              </a:rPr>
              <a:t> </a:t>
            </a:r>
            <a:r>
              <a:rPr lang="ru-RU" sz="4100" dirty="0" err="1">
                <a:latin typeface="Monotype Corsiva" panose="03010101010201010101" pitchFamily="66" charset="0"/>
                <a:hlinkClick r:id="rId4" tooltip="Вестмінстерське абатство"/>
              </a:rPr>
              <a:t>Вестмінстерського</a:t>
            </a:r>
            <a:r>
              <a:rPr lang="ru-RU" sz="4100" dirty="0">
                <a:latin typeface="Monotype Corsiva" panose="03010101010201010101" pitchFamily="66" charset="0"/>
                <a:hlinkClick r:id="rId4" tooltip="Вестмінстерське абатство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  <a:hlinkClick r:id="rId4" tooltip="Вестмінстерське абатство"/>
              </a:rPr>
              <a:t>абатства</a:t>
            </a:r>
            <a:r>
              <a:rPr lang="ru-RU" sz="4100" dirty="0">
                <a:latin typeface="Monotype Corsiva" panose="03010101010201010101" pitchFamily="66" charset="0"/>
              </a:rPr>
              <a:t>. </a:t>
            </a:r>
            <a:r>
              <a:rPr lang="ru-RU" sz="4100" dirty="0" err="1">
                <a:latin typeface="Monotype Corsiva" panose="03010101010201010101" pitchFamily="66" charset="0"/>
              </a:rPr>
              <a:t>Під</a:t>
            </a:r>
            <a:r>
              <a:rPr lang="ru-RU" sz="4100" dirty="0">
                <a:latin typeface="Monotype Corsiva" panose="03010101010201010101" pitchFamily="66" charset="0"/>
              </a:rPr>
              <a:t> час </a:t>
            </a:r>
            <a:r>
              <a:rPr lang="ru-RU" sz="4100" dirty="0" err="1">
                <a:latin typeface="Monotype Corsiva" panose="03010101010201010101" pitchFamily="66" charset="0"/>
              </a:rPr>
              <a:t>похорону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присутнім</a:t>
            </a:r>
            <a:r>
              <a:rPr lang="ru-RU" sz="4100" dirty="0">
                <a:latin typeface="Monotype Corsiva" panose="03010101010201010101" pitchFamily="66" charset="0"/>
              </a:rPr>
              <a:t> роздали</a:t>
            </a:r>
            <a:r>
              <a:rPr lang="en-US" sz="4100" dirty="0">
                <a:latin typeface="Monotype Corsiva" panose="03010101010201010101" pitchFamily="66" charset="0"/>
              </a:rPr>
              <a:t> </a:t>
            </a:r>
            <a:r>
              <a:rPr lang="ru-RU" sz="4100" dirty="0" err="1">
                <a:latin typeface="Monotype Corsiva" panose="03010101010201010101" pitchFamily="66" charset="0"/>
                <a:hlinkClick r:id="rId5" tooltip="Епітафія"/>
              </a:rPr>
              <a:t>епітафію</a:t>
            </a:r>
            <a:r>
              <a:rPr lang="en-US" sz="4100" dirty="0">
                <a:latin typeface="Monotype Corsiva" panose="03010101010201010101" pitchFamily="66" charset="0"/>
              </a:rPr>
              <a:t> </a:t>
            </a:r>
            <a:r>
              <a:rPr lang="ru-RU" sz="4100" dirty="0" err="1">
                <a:latin typeface="Monotype Corsiva" panose="03010101010201010101" pitchFamily="66" charset="0"/>
              </a:rPr>
              <a:t>зі</a:t>
            </a:r>
            <a:r>
              <a:rPr lang="ru-RU" sz="4100" dirty="0">
                <a:latin typeface="Monotype Corsiva" panose="03010101010201010101" pitchFamily="66" charset="0"/>
              </a:rPr>
              <a:t> словами: "На </a:t>
            </a:r>
            <a:r>
              <a:rPr lang="ru-RU" sz="4100" dirty="0" err="1">
                <a:latin typeface="Monotype Corsiva" panose="03010101010201010101" pitchFamily="66" charset="0"/>
              </a:rPr>
              <a:t>пам'ять</a:t>
            </a:r>
            <a:r>
              <a:rPr lang="ru-RU" sz="4100" dirty="0">
                <a:latin typeface="Monotype Corsiva" panose="03010101010201010101" pitchFamily="66" charset="0"/>
              </a:rPr>
              <a:t> про Чарлза </a:t>
            </a:r>
            <a:r>
              <a:rPr lang="ru-RU" sz="4100" dirty="0" err="1">
                <a:latin typeface="Monotype Corsiva" panose="03010101010201010101" pitchFamily="66" charset="0"/>
              </a:rPr>
              <a:t>Дікенса</a:t>
            </a:r>
            <a:r>
              <a:rPr lang="ru-RU" sz="4100" dirty="0">
                <a:latin typeface="Monotype Corsiva" panose="03010101010201010101" pitchFamily="66" charset="0"/>
              </a:rPr>
              <a:t> (</a:t>
            </a:r>
            <a:r>
              <a:rPr lang="ru-RU" sz="4100" dirty="0" err="1">
                <a:latin typeface="Monotype Corsiva" panose="03010101010201010101" pitchFamily="66" charset="0"/>
              </a:rPr>
              <a:t>найпопулярнішого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письменника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Англії</a:t>
            </a:r>
            <a:r>
              <a:rPr lang="ru-RU" sz="4100" dirty="0">
                <a:latin typeface="Monotype Corsiva" panose="03010101010201010101" pitchFamily="66" charset="0"/>
              </a:rPr>
              <a:t>), </a:t>
            </a:r>
            <a:r>
              <a:rPr lang="ru-RU" sz="4100" dirty="0" err="1">
                <a:latin typeface="Monotype Corsiva" panose="03010101010201010101" pitchFamily="66" charset="0"/>
              </a:rPr>
              <a:t>який</a:t>
            </a:r>
            <a:r>
              <a:rPr lang="ru-RU" sz="4100" dirty="0">
                <a:latin typeface="Monotype Corsiva" panose="03010101010201010101" pitchFamily="66" charset="0"/>
              </a:rPr>
              <a:t> помер у </a:t>
            </a:r>
            <a:r>
              <a:rPr lang="ru-RU" sz="4100" dirty="0" err="1">
                <a:latin typeface="Monotype Corsiva" panose="03010101010201010101" pitchFamily="66" charset="0"/>
              </a:rPr>
              <a:t>власній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оселі</a:t>
            </a:r>
            <a:r>
              <a:rPr lang="ru-RU" sz="4100" dirty="0">
                <a:latin typeface="Monotype Corsiva" panose="03010101010201010101" pitchFamily="66" charset="0"/>
              </a:rPr>
              <a:t>, </a:t>
            </a:r>
            <a:r>
              <a:rPr lang="ru-RU" sz="4100" dirty="0" err="1">
                <a:latin typeface="Monotype Corsiva" panose="03010101010201010101" pitchFamily="66" charset="0"/>
              </a:rPr>
              <a:t>Гайгем</a:t>
            </a:r>
            <a:r>
              <a:rPr lang="ru-RU" sz="4100" dirty="0">
                <a:latin typeface="Monotype Corsiva" panose="03010101010201010101" pitchFamily="66" charset="0"/>
              </a:rPr>
              <a:t>, </a:t>
            </a:r>
            <a:r>
              <a:rPr lang="ru-RU" sz="4100" dirty="0" err="1">
                <a:latin typeface="Monotype Corsiva" panose="03010101010201010101" pitchFamily="66" charset="0"/>
              </a:rPr>
              <a:t>поблизу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від</a:t>
            </a:r>
            <a:r>
              <a:rPr lang="en-US" sz="4100" dirty="0">
                <a:latin typeface="Monotype Corsiva" panose="03010101010201010101" pitchFamily="66" charset="0"/>
              </a:rPr>
              <a:t> </a:t>
            </a:r>
            <a:r>
              <a:rPr lang="ru-RU" sz="4100" dirty="0">
                <a:latin typeface="Monotype Corsiva" panose="03010101010201010101" pitchFamily="66" charset="0"/>
                <a:hlinkClick r:id="rId6" tooltip="Рочестер (Кент)"/>
              </a:rPr>
              <a:t>Рочестера</a:t>
            </a:r>
            <a:r>
              <a:rPr lang="ru-RU" sz="4100" dirty="0">
                <a:latin typeface="Monotype Corsiva" panose="03010101010201010101" pitchFamily="66" charset="0"/>
              </a:rPr>
              <a:t>,</a:t>
            </a:r>
            <a:r>
              <a:rPr lang="en-US" sz="4100" dirty="0">
                <a:latin typeface="Monotype Corsiva" panose="03010101010201010101" pitchFamily="66" charset="0"/>
              </a:rPr>
              <a:t> </a:t>
            </a:r>
            <a:r>
              <a:rPr lang="ru-RU" sz="4100" dirty="0">
                <a:latin typeface="Monotype Corsiva" panose="03010101010201010101" pitchFamily="66" charset="0"/>
                <a:hlinkClick r:id="rId7" tooltip="Кент"/>
              </a:rPr>
              <a:t>Кент</a:t>
            </a:r>
            <a:r>
              <a:rPr lang="ru-RU" sz="4100" dirty="0">
                <a:latin typeface="Monotype Corsiva" panose="03010101010201010101" pitchFamily="66" charset="0"/>
              </a:rPr>
              <a:t>, 9 </a:t>
            </a:r>
            <a:r>
              <a:rPr lang="ru-RU" sz="4100" dirty="0" err="1">
                <a:latin typeface="Monotype Corsiva" panose="03010101010201010101" pitchFamily="66" charset="0"/>
              </a:rPr>
              <a:t>червня</a:t>
            </a:r>
            <a:r>
              <a:rPr lang="ru-RU" sz="4100" dirty="0">
                <a:latin typeface="Monotype Corsiva" panose="03010101010201010101" pitchFamily="66" charset="0"/>
              </a:rPr>
              <a:t> 1870 у </a:t>
            </a:r>
            <a:r>
              <a:rPr lang="ru-RU" sz="4100" dirty="0" err="1">
                <a:latin typeface="Monotype Corsiva" panose="03010101010201010101" pitchFamily="66" charset="0"/>
              </a:rPr>
              <a:t>віці</a:t>
            </a:r>
            <a:r>
              <a:rPr lang="ru-RU" sz="4100" dirty="0">
                <a:latin typeface="Monotype Corsiva" panose="03010101010201010101" pitchFamily="66" charset="0"/>
              </a:rPr>
              <a:t> 58 </a:t>
            </a:r>
            <a:r>
              <a:rPr lang="ru-RU" sz="4100" dirty="0" err="1">
                <a:latin typeface="Monotype Corsiva" panose="03010101010201010101" pitchFamily="66" charset="0"/>
              </a:rPr>
              <a:t>років</a:t>
            </a:r>
            <a:r>
              <a:rPr lang="ru-RU" sz="4100" dirty="0">
                <a:latin typeface="Monotype Corsiva" panose="03010101010201010101" pitchFamily="66" charset="0"/>
              </a:rPr>
              <a:t>. </a:t>
            </a:r>
            <a:r>
              <a:rPr lang="ru-RU" sz="4100" dirty="0" err="1">
                <a:latin typeface="Monotype Corsiva" panose="03010101010201010101" pitchFamily="66" charset="0"/>
              </a:rPr>
              <a:t>Він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співчував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бідним</a:t>
            </a:r>
            <a:r>
              <a:rPr lang="ru-RU" sz="4100" dirty="0">
                <a:latin typeface="Monotype Corsiva" panose="03010101010201010101" pitchFamily="66" charset="0"/>
              </a:rPr>
              <a:t>, </a:t>
            </a:r>
            <a:r>
              <a:rPr lang="ru-RU" sz="4100" dirty="0" err="1">
                <a:latin typeface="Monotype Corsiva" panose="03010101010201010101" pitchFamily="66" charset="0"/>
              </a:rPr>
              <a:t>знедоленим</a:t>
            </a:r>
            <a:r>
              <a:rPr lang="ru-RU" sz="4100" dirty="0">
                <a:latin typeface="Monotype Corsiva" panose="03010101010201010101" pitchFamily="66" charset="0"/>
              </a:rPr>
              <a:t> і </a:t>
            </a:r>
            <a:r>
              <a:rPr lang="ru-RU" sz="4100" dirty="0" err="1">
                <a:latin typeface="Monotype Corsiva" panose="03010101010201010101" pitchFamily="66" charset="0"/>
              </a:rPr>
              <a:t>пригнобленим</a:t>
            </a:r>
            <a:r>
              <a:rPr lang="ru-RU" sz="4100" dirty="0">
                <a:latin typeface="Monotype Corsiva" panose="03010101010201010101" pitchFamily="66" charset="0"/>
              </a:rPr>
              <a:t>; і </a:t>
            </a:r>
            <a:r>
              <a:rPr lang="ru-RU" sz="4100" dirty="0" err="1">
                <a:latin typeface="Monotype Corsiva" panose="03010101010201010101" pitchFamily="66" charset="0"/>
              </a:rPr>
              <a:t>зі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смертю</a:t>
            </a:r>
            <a:r>
              <a:rPr lang="ru-RU" sz="4100" dirty="0">
                <a:latin typeface="Monotype Corsiva" panose="03010101010201010101" pitchFamily="66" charset="0"/>
              </a:rPr>
              <a:t> один </a:t>
            </a:r>
            <a:r>
              <a:rPr lang="ru-RU" sz="4100" dirty="0" err="1">
                <a:latin typeface="Monotype Corsiva" panose="03010101010201010101" pitchFamily="66" charset="0"/>
              </a:rPr>
              <a:t>із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найвизначніших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письменників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Англії</a:t>
            </a:r>
            <a:r>
              <a:rPr lang="ru-RU" sz="4100" dirty="0">
                <a:latin typeface="Monotype Corsiva" panose="03010101010201010101" pitchFamily="66" charset="0"/>
              </a:rPr>
              <a:t> </a:t>
            </a:r>
            <a:r>
              <a:rPr lang="ru-RU" sz="4100" dirty="0" err="1">
                <a:latin typeface="Monotype Corsiva" panose="03010101010201010101" pitchFamily="66" charset="0"/>
              </a:rPr>
              <a:t>втрачений</a:t>
            </a:r>
            <a:r>
              <a:rPr lang="ru-RU" sz="4100" dirty="0">
                <a:latin typeface="Monotype Corsiva" panose="03010101010201010101" pitchFamily="66" charset="0"/>
              </a:rPr>
              <a:t> для </a:t>
            </a:r>
            <a:r>
              <a:rPr lang="ru-RU" sz="4100" dirty="0" err="1">
                <a:latin typeface="Monotype Corsiva" panose="03010101010201010101" pitchFamily="66" charset="0"/>
              </a:rPr>
              <a:t>світу</a:t>
            </a:r>
            <a:r>
              <a:rPr lang="ru-RU" sz="4100" dirty="0">
                <a:latin typeface="Monotype Corsiva" panose="03010101010201010101" pitchFamily="66" charset="0"/>
              </a:rPr>
              <a:t>. </a:t>
            </a:r>
            <a:endParaRPr lang="en-US" sz="4100" dirty="0">
              <a:latin typeface="Monotype Corsiva" panose="03010101010201010101" pitchFamily="66" charset="0"/>
            </a:endParaRPr>
          </a:p>
          <a:p>
            <a:pPr marL="0" indent="0" algn="just">
              <a:buNone/>
            </a:pPr>
            <a:r>
              <a:rPr lang="ru-RU" dirty="0"/>
              <a:t> </a:t>
            </a:r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5369" y="661760"/>
            <a:ext cx="4173996" cy="3126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3373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44458" y="-348343"/>
            <a:ext cx="6516914" cy="6691087"/>
          </a:xfrm>
        </p:spPr>
        <p:txBody>
          <a:bodyPr>
            <a:noAutofit/>
          </a:bodyPr>
          <a:lstStyle/>
          <a:p>
            <a:pPr algn="just"/>
            <a:r>
              <a:rPr lang="ru-RU" sz="3200" dirty="0" smtClean="0">
                <a:latin typeface="Monotype Corsiva" panose="03010101010201010101" pitchFamily="66" charset="0"/>
              </a:rPr>
              <a:t>У </a:t>
            </a:r>
            <a:r>
              <a:rPr lang="ru-RU" sz="3200" dirty="0" err="1" smtClean="0">
                <a:latin typeface="Monotype Corsiva" panose="03010101010201010101" pitchFamily="66" charset="0"/>
              </a:rPr>
              <a:t>своєму</a:t>
            </a:r>
            <a:r>
              <a:rPr lang="ru-RU" sz="3200" dirty="0" smtClean="0">
                <a:latin typeface="Monotype Corsiva" panose="03010101010201010101" pitchFamily="66" charset="0"/>
              </a:rPr>
              <a:t> </a:t>
            </a:r>
            <a:r>
              <a:rPr lang="ru-RU" sz="3200" dirty="0" err="1" smtClean="0">
                <a:latin typeface="Monotype Corsiva" panose="03010101010201010101" pitchFamily="66" charset="0"/>
              </a:rPr>
              <a:t>заповіті</a:t>
            </a:r>
            <a:r>
              <a:rPr lang="ru-RU" sz="3200" dirty="0" smtClean="0">
                <a:latin typeface="Monotype Corsiva" panose="03010101010201010101" pitchFamily="66" charset="0"/>
              </a:rPr>
              <a:t> </a:t>
            </a:r>
            <a:r>
              <a:rPr lang="ru-RU" sz="3200" dirty="0" err="1" smtClean="0">
                <a:latin typeface="Monotype Corsiva" panose="03010101010201010101" pitchFamily="66" charset="0"/>
              </a:rPr>
              <a:t>Дікенс</a:t>
            </a:r>
            <a:r>
              <a:rPr lang="ru-RU" sz="3200" dirty="0" smtClean="0">
                <a:latin typeface="Monotype Corsiva" panose="03010101010201010101" pitchFamily="66" charset="0"/>
              </a:rPr>
              <a:t> </a:t>
            </a:r>
            <a:r>
              <a:rPr lang="ru-RU" sz="3200" dirty="0" err="1" smtClean="0">
                <a:latin typeface="Monotype Corsiva" panose="03010101010201010101" pitchFamily="66" charset="0"/>
              </a:rPr>
              <a:t>зазначив</a:t>
            </a:r>
            <a:r>
              <a:rPr lang="ru-RU" sz="3200" dirty="0" smtClean="0">
                <a:latin typeface="Monotype Corsiva" panose="03010101010201010101" pitchFamily="66" charset="0"/>
              </a:rPr>
              <a:t>, </a:t>
            </a:r>
            <a:r>
              <a:rPr lang="ru-RU" sz="3200" dirty="0" err="1" smtClean="0">
                <a:latin typeface="Monotype Corsiva" panose="03010101010201010101" pitchFamily="66" charset="0"/>
              </a:rPr>
              <a:t>щоб</a:t>
            </a:r>
            <a:r>
              <a:rPr lang="ru-RU" sz="3200" dirty="0" smtClean="0">
                <a:latin typeface="Monotype Corsiva" panose="03010101010201010101" pitchFamily="66" charset="0"/>
              </a:rPr>
              <a:t> на </a:t>
            </a:r>
            <a:r>
              <a:rPr lang="ru-RU" sz="3200" dirty="0" err="1" smtClean="0">
                <a:latin typeface="Monotype Corsiva" panose="03010101010201010101" pitchFamily="66" charset="0"/>
              </a:rPr>
              <a:t>його</a:t>
            </a:r>
            <a:r>
              <a:rPr lang="ru-RU" sz="3200" dirty="0" smtClean="0">
                <a:latin typeface="Monotype Corsiva" panose="03010101010201010101" pitchFamily="66" charset="0"/>
              </a:rPr>
              <a:t> честь не </a:t>
            </a:r>
            <a:r>
              <a:rPr lang="ru-RU" sz="3200" dirty="0" err="1" smtClean="0">
                <a:latin typeface="Monotype Corsiva" panose="03010101010201010101" pitchFamily="66" charset="0"/>
              </a:rPr>
              <a:t>споруджували</a:t>
            </a:r>
            <a:r>
              <a:rPr lang="ru-RU" sz="3200" dirty="0" smtClean="0">
                <a:latin typeface="Monotype Corsiva" panose="03010101010201010101" pitchFamily="66" charset="0"/>
              </a:rPr>
              <a:t> </a:t>
            </a:r>
            <a:r>
              <a:rPr lang="ru-RU" sz="3200" dirty="0" err="1" smtClean="0">
                <a:latin typeface="Monotype Corsiva" panose="03010101010201010101" pitchFamily="66" charset="0"/>
              </a:rPr>
              <a:t>жодного</a:t>
            </a:r>
            <a:r>
              <a:rPr lang="ru-RU" sz="3200" dirty="0" smtClean="0">
                <a:latin typeface="Monotype Corsiva" panose="03010101010201010101" pitchFamily="66" charset="0"/>
              </a:rPr>
              <a:t> </a:t>
            </a:r>
            <a:r>
              <a:rPr lang="ru-RU" sz="3200" dirty="0" err="1" smtClean="0">
                <a:latin typeface="Monotype Corsiva" panose="03010101010201010101" pitchFamily="66" charset="0"/>
              </a:rPr>
              <a:t>меморіалу</a:t>
            </a:r>
            <a:r>
              <a:rPr lang="ru-RU" sz="3200" dirty="0" smtClean="0">
                <a:latin typeface="Monotype Corsiva" panose="03010101010201010101" pitchFamily="66" charset="0"/>
              </a:rPr>
              <a:t>. </a:t>
            </a:r>
            <a:r>
              <a:rPr lang="ru-RU" sz="3200" dirty="0" err="1" smtClean="0">
                <a:latin typeface="Monotype Corsiva" panose="03010101010201010101" pitchFamily="66" charset="0"/>
              </a:rPr>
              <a:t>Єдиний</a:t>
            </a:r>
            <a:r>
              <a:rPr lang="ru-RU" sz="3200" dirty="0" smtClean="0">
                <a:latin typeface="Monotype Corsiva" panose="03010101010201010101" pitchFamily="66" charset="0"/>
              </a:rPr>
              <a:t> </a:t>
            </a:r>
            <a:r>
              <a:rPr lang="ru-RU" sz="3200" dirty="0" err="1" smtClean="0">
                <a:latin typeface="Monotype Corsiva" panose="03010101010201010101" pitchFamily="66" charset="0"/>
              </a:rPr>
              <a:t>бронзовий</a:t>
            </a:r>
            <a:r>
              <a:rPr lang="ru-RU" sz="3200" dirty="0" smtClean="0">
                <a:latin typeface="Monotype Corsiva" panose="03010101010201010101" pitchFamily="66" charset="0"/>
              </a:rPr>
              <a:t> </a:t>
            </a:r>
            <a:r>
              <a:rPr lang="ru-RU" sz="3200" dirty="0" err="1" smtClean="0">
                <a:latin typeface="Monotype Corsiva" panose="03010101010201010101" pitchFamily="66" charset="0"/>
              </a:rPr>
              <a:t>пам'ятник</a:t>
            </a:r>
            <a:r>
              <a:rPr lang="ru-RU" sz="3200" dirty="0" smtClean="0">
                <a:latin typeface="Monotype Corsiva" panose="03010101010201010101" pitchFamily="66" charset="0"/>
              </a:rPr>
              <a:t> </a:t>
            </a:r>
            <a:r>
              <a:rPr lang="ru-RU" sz="3200" dirty="0" err="1" smtClean="0">
                <a:latin typeface="Monotype Corsiva" panose="03010101010201010101" pitchFamily="66" charset="0"/>
              </a:rPr>
              <a:t>натуральної</a:t>
            </a:r>
            <a:r>
              <a:rPr lang="ru-RU" sz="3200" dirty="0" smtClean="0">
                <a:latin typeface="Monotype Corsiva" panose="03010101010201010101" pitchFamily="66" charset="0"/>
              </a:rPr>
              <a:t> </a:t>
            </a:r>
            <a:r>
              <a:rPr lang="ru-RU" sz="3200" dirty="0" err="1" smtClean="0">
                <a:latin typeface="Monotype Corsiva" panose="03010101010201010101" pitchFamily="66" charset="0"/>
              </a:rPr>
              <a:t>величини</a:t>
            </a:r>
            <a:r>
              <a:rPr lang="ru-RU" sz="3200" dirty="0" smtClean="0">
                <a:latin typeface="Monotype Corsiva" panose="03010101010201010101" pitchFamily="66" charset="0"/>
              </a:rPr>
              <a:t>, </a:t>
            </a:r>
            <a:r>
              <a:rPr lang="ru-RU" sz="3200" dirty="0" err="1" smtClean="0">
                <a:latin typeface="Monotype Corsiva" panose="03010101010201010101" pitchFamily="66" charset="0"/>
              </a:rPr>
              <a:t>відлитий</a:t>
            </a:r>
            <a:r>
              <a:rPr lang="ru-RU" sz="3200" dirty="0" smtClean="0">
                <a:latin typeface="Monotype Corsiva" panose="03010101010201010101" pitchFamily="66" charset="0"/>
              </a:rPr>
              <a:t> у 1891</a:t>
            </a:r>
            <a:r>
              <a:rPr lang="en-US" sz="3200" dirty="0" smtClean="0">
                <a:latin typeface="Monotype Corsiva" panose="03010101010201010101" pitchFamily="66" charset="0"/>
              </a:rPr>
              <a:t> </a:t>
            </a:r>
            <a:r>
              <a:rPr lang="ru-RU" sz="3200" dirty="0" err="1" smtClean="0">
                <a:latin typeface="Monotype Corsiva" panose="03010101010201010101" pitchFamily="66" charset="0"/>
                <a:hlinkClick r:id="rId2" tooltip="Френсів Едвін Елвелл (ще не написана)"/>
              </a:rPr>
              <a:t>Френсісом</a:t>
            </a:r>
            <a:r>
              <a:rPr lang="ru-RU" sz="3200" dirty="0" smtClean="0">
                <a:latin typeface="Monotype Corsiva" panose="03010101010201010101" pitchFamily="66" charset="0"/>
                <a:hlinkClick r:id="rId2" tooltip="Френсів Едвін Елвелл (ще не написана)"/>
              </a:rPr>
              <a:t> </a:t>
            </a:r>
            <a:r>
              <a:rPr lang="ru-RU" sz="3200" dirty="0" err="1" smtClean="0">
                <a:latin typeface="Monotype Corsiva" panose="03010101010201010101" pitchFamily="66" charset="0"/>
                <a:hlinkClick r:id="rId2" tooltip="Френсів Едвін Елвелл (ще не написана)"/>
              </a:rPr>
              <a:t>Едвіном</a:t>
            </a:r>
            <a:r>
              <a:rPr lang="ru-RU" sz="3200" dirty="0" smtClean="0">
                <a:latin typeface="Monotype Corsiva" panose="03010101010201010101" pitchFamily="66" charset="0"/>
                <a:hlinkClick r:id="rId2" tooltip="Френсів Едвін Елвелл (ще не написана)"/>
              </a:rPr>
              <a:t> </a:t>
            </a:r>
            <a:r>
              <a:rPr lang="ru-RU" sz="3200" dirty="0" err="1" smtClean="0">
                <a:latin typeface="Monotype Corsiva" panose="03010101010201010101" pitchFamily="66" charset="0"/>
                <a:hlinkClick r:id="rId2" tooltip="Френсів Едвін Елвелл (ще не написана)"/>
              </a:rPr>
              <a:t>Елвеллом</a:t>
            </a:r>
            <a:r>
              <a:rPr lang="ru-RU" sz="3200" dirty="0" smtClean="0">
                <a:latin typeface="Monotype Corsiva" panose="03010101010201010101" pitchFamily="66" charset="0"/>
              </a:rPr>
              <a:t>, </a:t>
            </a:r>
            <a:r>
              <a:rPr lang="ru-RU" sz="3200" dirty="0" err="1" smtClean="0">
                <a:latin typeface="Monotype Corsiva" panose="03010101010201010101" pitchFamily="66" charset="0"/>
              </a:rPr>
              <a:t>стоїть</a:t>
            </a:r>
            <a:r>
              <a:rPr lang="ru-RU" sz="3200" dirty="0" smtClean="0">
                <a:latin typeface="Monotype Corsiva" panose="03010101010201010101" pitchFamily="66" charset="0"/>
              </a:rPr>
              <a:t> у Кларк-парку в </a:t>
            </a:r>
            <a:r>
              <a:rPr lang="ru-RU" sz="3200" dirty="0" err="1" smtClean="0">
                <a:latin typeface="Monotype Corsiva" panose="03010101010201010101" pitchFamily="66" charset="0"/>
              </a:rPr>
              <a:t>місті</a:t>
            </a:r>
            <a:r>
              <a:rPr lang="en-US" sz="3200" dirty="0" smtClean="0">
                <a:latin typeface="Monotype Corsiva" panose="03010101010201010101" pitchFamily="66" charset="0"/>
              </a:rPr>
              <a:t> </a:t>
            </a:r>
            <a:r>
              <a:rPr lang="ru-RU" sz="3200" dirty="0" err="1" smtClean="0">
                <a:latin typeface="Monotype Corsiva" panose="03010101010201010101" pitchFamily="66" charset="0"/>
                <a:hlinkClick r:id="rId3" tooltip="Спрюс-Гілл (ще не написана)"/>
              </a:rPr>
              <a:t>Спрюс-Гілл</a:t>
            </a:r>
            <a:r>
              <a:rPr lang="ru-RU" sz="3200" dirty="0" smtClean="0">
                <a:latin typeface="Monotype Corsiva" panose="03010101010201010101" pitchFamily="66" charset="0"/>
              </a:rPr>
              <a:t>,</a:t>
            </a:r>
            <a:r>
              <a:rPr lang="en-US" sz="3200" dirty="0" smtClean="0">
                <a:latin typeface="Monotype Corsiva" panose="03010101010201010101" pitchFamily="66" charset="0"/>
              </a:rPr>
              <a:t> </a:t>
            </a:r>
            <a:r>
              <a:rPr lang="ru-RU" sz="3200" dirty="0" err="1" smtClean="0">
                <a:latin typeface="Monotype Corsiva" panose="03010101010201010101" pitchFamily="66" charset="0"/>
                <a:hlinkClick r:id="rId4" tooltip="Пенсільванія"/>
              </a:rPr>
              <a:t>Пенсільванія</a:t>
            </a:r>
            <a:r>
              <a:rPr lang="ru-RU" sz="3200" dirty="0" smtClean="0">
                <a:latin typeface="Monotype Corsiva" panose="03010101010201010101" pitchFamily="66" charset="0"/>
              </a:rPr>
              <a:t>, США. </a:t>
            </a:r>
            <a:r>
              <a:rPr lang="ru-RU" sz="3200" dirty="0" err="1" smtClean="0">
                <a:latin typeface="Monotype Corsiva" panose="03010101010201010101" pitchFamily="66" charset="0"/>
              </a:rPr>
              <a:t>Ліжко</a:t>
            </a:r>
            <a:r>
              <a:rPr lang="ru-RU" sz="3200" dirty="0" smtClean="0">
                <a:latin typeface="Monotype Corsiva" panose="03010101010201010101" pitchFamily="66" charset="0"/>
              </a:rPr>
              <a:t>, на </a:t>
            </a:r>
            <a:r>
              <a:rPr lang="ru-RU" sz="3200" dirty="0" err="1" smtClean="0">
                <a:latin typeface="Monotype Corsiva" panose="03010101010201010101" pitchFamily="66" charset="0"/>
              </a:rPr>
              <a:t>якому</a:t>
            </a:r>
            <a:r>
              <a:rPr lang="ru-RU" sz="3200" dirty="0" smtClean="0">
                <a:latin typeface="Monotype Corsiva" panose="03010101010201010101" pitchFamily="66" charset="0"/>
              </a:rPr>
              <a:t> </a:t>
            </a:r>
            <a:r>
              <a:rPr lang="ru-RU" sz="3200" dirty="0" err="1" smtClean="0">
                <a:latin typeface="Monotype Corsiva" panose="03010101010201010101" pitchFamily="66" charset="0"/>
              </a:rPr>
              <a:t>він</a:t>
            </a:r>
            <a:r>
              <a:rPr lang="ru-RU" sz="3200" dirty="0" smtClean="0">
                <a:latin typeface="Monotype Corsiva" panose="03010101010201010101" pitchFamily="66" charset="0"/>
              </a:rPr>
              <a:t> помер, </a:t>
            </a:r>
            <a:r>
              <a:rPr lang="ru-RU" sz="3200" dirty="0" err="1" smtClean="0">
                <a:latin typeface="Monotype Corsiva" panose="03010101010201010101" pitchFamily="66" charset="0"/>
              </a:rPr>
              <a:t>зберігається</a:t>
            </a:r>
            <a:r>
              <a:rPr lang="ru-RU" sz="3200" dirty="0" smtClean="0">
                <a:latin typeface="Monotype Corsiva" panose="03010101010201010101" pitchFamily="66" charset="0"/>
              </a:rPr>
              <a:t> в </a:t>
            </a:r>
            <a:r>
              <a:rPr lang="ru-RU" sz="3200" dirty="0" err="1" smtClean="0">
                <a:latin typeface="Monotype Corsiva" panose="03010101010201010101" pitchFamily="66" charset="0"/>
              </a:rPr>
              <a:t>музеї</a:t>
            </a:r>
            <a:r>
              <a:rPr lang="ru-RU" sz="3200" dirty="0" smtClean="0">
                <a:latin typeface="Monotype Corsiva" panose="03010101010201010101" pitchFamily="66" charset="0"/>
              </a:rPr>
              <a:t> </a:t>
            </a:r>
            <a:r>
              <a:rPr lang="ru-RU" sz="3200" dirty="0" err="1" smtClean="0">
                <a:latin typeface="Monotype Corsiva" panose="03010101010201010101" pitchFamily="66" charset="0"/>
              </a:rPr>
              <a:t>Дікенса</a:t>
            </a:r>
            <a:r>
              <a:rPr lang="ru-RU" sz="3200" dirty="0" smtClean="0">
                <a:latin typeface="Monotype Corsiva" panose="03010101010201010101" pitchFamily="66" charset="0"/>
              </a:rPr>
              <a:t> в </a:t>
            </a:r>
            <a:r>
              <a:rPr lang="ru-RU" sz="3200" dirty="0" err="1" smtClean="0">
                <a:latin typeface="Monotype Corsiva" panose="03010101010201010101" pitchFamily="66" charset="0"/>
              </a:rPr>
              <a:t>Портсмуті</a:t>
            </a:r>
            <a:r>
              <a:rPr lang="ru-RU" sz="3200" dirty="0" smtClean="0">
                <a:latin typeface="Monotype Corsiva" panose="03010101010201010101" pitchFamily="66" charset="0"/>
              </a:rPr>
              <a:t>.</a:t>
            </a:r>
            <a:endParaRPr lang="en-US" sz="3200" dirty="0">
              <a:latin typeface="Monotype Corsiva" panose="03010101010201010101" pitchFamily="66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14" y="301110"/>
            <a:ext cx="5326743" cy="5189826"/>
          </a:xfrm>
        </p:spPr>
      </p:pic>
    </p:spTree>
    <p:extLst>
      <p:ext uri="{BB962C8B-B14F-4D97-AF65-F5344CB8AC3E}">
        <p14:creationId xmlns:p14="http://schemas.microsoft.com/office/powerpoint/2010/main" val="421224805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418</Words>
  <Application>Microsoft Office PowerPoint</Application>
  <PresentationFormat>Широкоэкранный</PresentationFormat>
  <Paragraphs>20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Monotype Corsiva</vt:lpstr>
      <vt:lpstr>Times New Roman</vt:lpstr>
      <vt:lpstr>Тема Office</vt:lpstr>
      <vt:lpstr>Презентация PowerPoint</vt:lpstr>
      <vt:lpstr>Презентация PowerPoint</vt:lpstr>
      <vt:lpstr>Коли Джон Дікенс, батько Чарлза, вліз у борги й був ув'язнений в боргову в'язницю, до нього змушена була приєднатися вся родина, крім Чарлза, якого взяла до себе, у Кемден-Таун приятелька родини Елізабет Ройленс. Пані Ройленс була бідна стара жінка. Пізніше він жив у прибудові будинку боргового агента в Боро, … товстого, добродушного старого та його тихої літної дружини, в яких був дуже невинний дорослий син. </vt:lpstr>
      <vt:lpstr>Презентация PowerPoint</vt:lpstr>
      <vt:lpstr>Джон Дікенс провів у борговій в'язниці тільки кілька місяців. Померла його бабуся, Елізабет Дікенс, і залишила йому в спадок 450 фунтів стерлінгів. Очікуючи спадку, Джон Дікенс домовився із кредиторами про виплати, разом із родиною вийшов на волю й переїхав до пані Ройленс. Чарлз із неабиякою радістю залишив фабрику й продовжив навчання у приватній школі, після закінчення якої почав працювати молодшим клерком у адвоката Блекмора. Але, маючи жвавий характер, він відвідує спектаклі і, мріючи про театральне майбутнє, бере уроки сценічної майстерності. Крім того, Чарлза приваблювала робота репортера. Тому він наполегливо вчиться стенографії ночами, а вдень вивчає закони. </vt:lpstr>
      <vt:lpstr>Презентация PowerPoint</vt:lpstr>
      <vt:lpstr>Презентация PowerPoint</vt:lpstr>
      <vt:lpstr>Презентация PowerPoint</vt:lpstr>
      <vt:lpstr>Презентация PowerPoint</vt:lpstr>
      <vt:lpstr>У своєму заповіті Дікенс зазначив, щоб на його честь не споруджували жодного меморіалу. Єдиний бронзовий пам'ятник натуральної величини, відлитий у 1891 Френсісом Едвіном Елвеллом, стоїть у Кларк-парку в місті Спрюс-Гілл, Пенсільванія, США. Ліжко, на якому він помер, зберігається в музеї Дікенса в Портсмуті.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ASUS</cp:lastModifiedBy>
  <cp:revision>4</cp:revision>
  <dcterms:created xsi:type="dcterms:W3CDTF">2022-12-04T10:21:11Z</dcterms:created>
  <dcterms:modified xsi:type="dcterms:W3CDTF">2022-12-04T10:55:45Z</dcterms:modified>
</cp:coreProperties>
</file>