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22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355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624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42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184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215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548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293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186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72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220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337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41AB0-834C-444A-B255-687905A21415}" type="datetimeFigureOut">
              <a:rPr lang="en-US" smtClean="0"/>
              <a:t>11/28/2022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0B4CE-D59B-499F-9D74-64753C3A53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544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F%D0%BD%D0%B5%D0%B2%D0%BC%D0%BE%D0%BD%D1%96%D1%8F" TargetMode="External"/><Relationship Id="rId2" Type="http://schemas.openxmlformats.org/officeDocument/2006/relationships/hyperlink" Target="https://uk.wikipedia.org/wiki/%D0%90%D0%BF%D0%B5%D0%BD%D0%B4%D0%B8%D1%86%D0%B8%D1%8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fif"/><Relationship Id="rId5" Type="http://schemas.openxmlformats.org/officeDocument/2006/relationships/hyperlink" Target="https://uk.wikipedia.org/wiki/%D0%90%D0%BD%D0%B3%D0%BB%D1%96%D1%8F" TargetMode="External"/><Relationship Id="rId4" Type="http://schemas.openxmlformats.org/officeDocument/2006/relationships/hyperlink" Target="https://uk.wikipedia.org/wiki/%D0%A3%D0%B5%D0%BB%D1%8C%D1%81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0171" y="5138056"/>
            <a:ext cx="10479315" cy="1277258"/>
          </a:xfrm>
        </p:spPr>
        <p:txBody>
          <a:bodyPr/>
          <a:lstStyle/>
          <a:p>
            <a:endParaRPr lang="ru-RU" b="1" dirty="0" smtClean="0"/>
          </a:p>
          <a:p>
            <a:r>
              <a:rPr lang="ru-RU" sz="3200" b="1" dirty="0" smtClean="0">
                <a:latin typeface="Monotype Corsiva" panose="03010101010201010101" pitchFamily="66" charset="0"/>
              </a:rPr>
              <a:t>Не </a:t>
            </a:r>
            <a:r>
              <a:rPr lang="ru-RU" sz="3200" b="1" dirty="0">
                <a:latin typeface="Monotype Corsiva" panose="03010101010201010101" pitchFamily="66" charset="0"/>
              </a:rPr>
              <a:t>впадайте у </a:t>
            </a:r>
            <a:r>
              <a:rPr lang="ru-RU" sz="3200" b="1" dirty="0" err="1">
                <a:latin typeface="Monotype Corsiva" panose="03010101010201010101" pitchFamily="66" charset="0"/>
              </a:rPr>
              <a:t>відчай</a:t>
            </a:r>
            <a:r>
              <a:rPr lang="ru-RU" sz="3200" b="1" dirty="0">
                <a:latin typeface="Monotype Corsiva" panose="03010101010201010101" pitchFamily="66" charset="0"/>
              </a:rPr>
              <a:t>! На </a:t>
            </a:r>
            <a:r>
              <a:rPr lang="ru-RU" sz="3200" b="1" dirty="0" err="1">
                <a:latin typeface="Monotype Corsiva" panose="03010101010201010101" pitchFamily="66" charset="0"/>
              </a:rPr>
              <a:t>світі</a:t>
            </a:r>
            <a:r>
              <a:rPr lang="ru-RU" sz="3200" b="1" dirty="0">
                <a:latin typeface="Monotype Corsiva" panose="03010101010201010101" pitchFamily="66" charset="0"/>
              </a:rPr>
              <a:t> </a:t>
            </a:r>
            <a:r>
              <a:rPr lang="ru-RU" sz="3200" b="1" dirty="0" err="1">
                <a:latin typeface="Monotype Corsiva" panose="03010101010201010101" pitchFamily="66" charset="0"/>
              </a:rPr>
              <a:t>немає</a:t>
            </a:r>
            <a:r>
              <a:rPr lang="ru-RU" sz="3200" b="1" dirty="0">
                <a:latin typeface="Monotype Corsiva" panose="03010101010201010101" pitchFamily="66" charset="0"/>
              </a:rPr>
              <a:t> </a:t>
            </a:r>
            <a:r>
              <a:rPr lang="ru-RU" sz="3200" b="1" dirty="0" err="1">
                <a:latin typeface="Monotype Corsiva" panose="03010101010201010101" pitchFamily="66" charset="0"/>
              </a:rPr>
              <a:t>нічого</a:t>
            </a:r>
            <a:r>
              <a:rPr lang="ru-RU" sz="3200" b="1" dirty="0">
                <a:latin typeface="Monotype Corsiva" panose="03010101010201010101" pitchFamily="66" charset="0"/>
              </a:rPr>
              <a:t> </a:t>
            </a:r>
            <a:r>
              <a:rPr lang="ru-RU" sz="3200" b="1" dirty="0" err="1">
                <a:latin typeface="Monotype Corsiva" panose="03010101010201010101" pitchFamily="66" charset="0"/>
              </a:rPr>
              <a:t>неможливого</a:t>
            </a:r>
            <a:r>
              <a:rPr lang="ru-RU" sz="3200" b="1" dirty="0">
                <a:latin typeface="Monotype Corsiva" panose="03010101010201010101" pitchFamily="66" charset="0"/>
              </a:rPr>
              <a:t>!</a:t>
            </a:r>
            <a:endParaRPr lang="en-US" sz="32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084" y="139019"/>
            <a:ext cx="3806598" cy="499903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48271" y="2705887"/>
            <a:ext cx="3015220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ru-RU" sz="3200" b="1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(1916-1990)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6764" y="1597891"/>
            <a:ext cx="627149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800" b="1" dirty="0" err="1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Роальд</a:t>
            </a:r>
            <a:r>
              <a:rPr lang="ru-RU" sz="8800" b="1" dirty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800" b="1" dirty="0" smtClean="0">
                <a:solidFill>
                  <a:srgbClr val="00000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Дал</a:t>
            </a:r>
            <a:endParaRPr lang="en-US" sz="8800" dirty="0"/>
          </a:p>
        </p:txBody>
      </p:sp>
    </p:spTree>
    <p:extLst>
      <p:ext uri="{BB962C8B-B14F-4D97-AF65-F5344CB8AC3E}">
        <p14:creationId xmlns:p14="http://schemas.microsoft.com/office/powerpoint/2010/main" val="3088372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6744" y="246743"/>
            <a:ext cx="6618514" cy="6270171"/>
          </a:xfrm>
        </p:spPr>
        <p:txBody>
          <a:bodyPr>
            <a:noAutofit/>
          </a:bodyPr>
          <a:lstStyle/>
          <a:p>
            <a:pPr algn="just"/>
            <a:r>
              <a:rPr lang="ru-RU" sz="3600" dirty="0" err="1">
                <a:latin typeface="Monotype Corsiva" panose="03010101010201010101" pitchFamily="66" charset="0"/>
              </a:rPr>
              <a:t>Роальд</a:t>
            </a:r>
            <a:r>
              <a:rPr lang="ru-RU" sz="3600" dirty="0">
                <a:latin typeface="Monotype Corsiva" panose="03010101010201010101" pitchFamily="66" charset="0"/>
              </a:rPr>
              <a:t> Дал </a:t>
            </a:r>
            <a:r>
              <a:rPr lang="ru-RU" sz="3600" dirty="0" err="1">
                <a:latin typeface="Monotype Corsiva" panose="03010101010201010101" pitchFamily="66" charset="0"/>
              </a:rPr>
              <a:t>народився</a:t>
            </a:r>
            <a:r>
              <a:rPr lang="ru-RU" sz="3600" dirty="0">
                <a:latin typeface="Monotype Corsiva" panose="03010101010201010101" pitchFamily="66" charset="0"/>
              </a:rPr>
              <a:t> в </a:t>
            </a:r>
            <a:r>
              <a:rPr lang="ru-RU" sz="3600" dirty="0" err="1">
                <a:latin typeface="Monotype Corsiva" panose="03010101010201010101" pitchFamily="66" charset="0"/>
              </a:rPr>
              <a:t>Уельсі</a:t>
            </a:r>
            <a:r>
              <a:rPr lang="ru-RU" sz="3600" dirty="0">
                <a:latin typeface="Monotype Corsiva" panose="03010101010201010101" pitchFamily="66" charset="0"/>
              </a:rPr>
              <a:t> 13 </a:t>
            </a:r>
            <a:r>
              <a:rPr lang="ru-RU" sz="3600" dirty="0" err="1">
                <a:latin typeface="Monotype Corsiva" panose="03010101010201010101" pitchFamily="66" charset="0"/>
              </a:rPr>
              <a:t>вересня</a:t>
            </a:r>
            <a:r>
              <a:rPr lang="ru-RU" sz="3600" dirty="0">
                <a:latin typeface="Monotype Corsiva" panose="03010101010201010101" pitchFamily="66" charset="0"/>
              </a:rPr>
              <a:t> 1916 року в </a:t>
            </a:r>
            <a:r>
              <a:rPr lang="ru-RU" sz="3600" dirty="0" err="1">
                <a:latin typeface="Monotype Corsiva" panose="03010101010201010101" pitchFamily="66" charset="0"/>
              </a:rPr>
              <a:t>сім'ї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норвежців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Гаральда</a:t>
            </a:r>
            <a:r>
              <a:rPr lang="ru-RU" sz="3600" dirty="0">
                <a:latin typeface="Monotype Corsiva" panose="03010101010201010101" pitchFamily="66" charset="0"/>
              </a:rPr>
              <a:t> Дала та </a:t>
            </a:r>
            <a:r>
              <a:rPr lang="ru-RU" sz="3600" dirty="0" err="1">
                <a:latin typeface="Monotype Corsiva" panose="03010101010201010101" pitchFamily="66" charset="0"/>
              </a:rPr>
              <a:t>Софії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Магдалини</a:t>
            </a:r>
            <a:r>
              <a:rPr lang="ru-RU" sz="3600" dirty="0">
                <a:latin typeface="Monotype Corsiva" panose="03010101010201010101" pitchFamily="66" charset="0"/>
              </a:rPr>
              <a:t> Дал (</a:t>
            </a:r>
            <a:r>
              <a:rPr lang="ru-RU" sz="3600" dirty="0" err="1">
                <a:latin typeface="Monotype Corsiva" panose="03010101010201010101" pitchFamily="66" charset="0"/>
              </a:rPr>
              <a:t>дівоче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прізвище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Гесселберґ</a:t>
            </a:r>
            <a:r>
              <a:rPr lang="ru-RU" sz="3600" dirty="0">
                <a:latin typeface="Monotype Corsiva" panose="03010101010201010101" pitchFamily="66" charset="0"/>
              </a:rPr>
              <a:t>). </a:t>
            </a:r>
            <a:r>
              <a:rPr lang="ru-RU" sz="3600" dirty="0" err="1">
                <a:latin typeface="Monotype Corsiva" panose="03010101010201010101" pitchFamily="66" charset="0"/>
              </a:rPr>
              <a:t>Сім'я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Далів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виїхала</a:t>
            </a:r>
            <a:r>
              <a:rPr lang="ru-RU" sz="3600" dirty="0">
                <a:latin typeface="Monotype Corsiva" panose="03010101010201010101" pitchFamily="66" charset="0"/>
              </a:rPr>
              <a:t> з </a:t>
            </a:r>
            <a:r>
              <a:rPr lang="ru-RU" sz="3600" dirty="0" err="1">
                <a:latin typeface="Monotype Corsiva" panose="03010101010201010101" pitchFamily="66" charset="0"/>
              </a:rPr>
              <a:t>Норвегії</a:t>
            </a:r>
            <a:r>
              <a:rPr lang="ru-RU" sz="3600" dirty="0">
                <a:latin typeface="Monotype Corsiva" panose="03010101010201010101" pitchFamily="66" charset="0"/>
              </a:rPr>
              <a:t> у 1880 </a:t>
            </a:r>
            <a:r>
              <a:rPr lang="ru-RU" sz="3600" dirty="0" err="1">
                <a:latin typeface="Monotype Corsiva" panose="03010101010201010101" pitchFamily="66" charset="0"/>
              </a:rPr>
              <a:t>році</a:t>
            </a:r>
            <a:r>
              <a:rPr lang="ru-RU" sz="3600" dirty="0">
                <a:latin typeface="Monotype Corsiva" panose="03010101010201010101" pitchFamily="66" charset="0"/>
              </a:rPr>
              <a:t> та </a:t>
            </a:r>
            <a:r>
              <a:rPr lang="ru-RU" sz="3600" dirty="0" err="1">
                <a:latin typeface="Monotype Corsiva" panose="03010101010201010101" pitchFamily="66" charset="0"/>
              </a:rPr>
              <a:t>згодом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оселилася</a:t>
            </a:r>
            <a:r>
              <a:rPr lang="ru-RU" sz="3600" dirty="0">
                <a:latin typeface="Monotype Corsiva" panose="03010101010201010101" pitchFamily="66" charset="0"/>
              </a:rPr>
              <a:t> у </a:t>
            </a:r>
            <a:r>
              <a:rPr lang="ru-RU" sz="3600" dirty="0" err="1">
                <a:latin typeface="Monotype Corsiva" panose="03010101010201010101" pitchFamily="66" charset="0"/>
              </a:rPr>
              <a:t>Кардіффі</a:t>
            </a:r>
            <a:r>
              <a:rPr lang="ru-RU" sz="3600" dirty="0">
                <a:latin typeface="Monotype Corsiva" panose="03010101010201010101" pitchFamily="66" charset="0"/>
              </a:rPr>
              <a:t>. 13 </a:t>
            </a:r>
            <a:r>
              <a:rPr lang="ru-RU" sz="3600" dirty="0" err="1">
                <a:latin typeface="Monotype Corsiva" panose="03010101010201010101" pitchFamily="66" charset="0"/>
              </a:rPr>
              <a:t>вересня</a:t>
            </a:r>
            <a:r>
              <a:rPr lang="ru-RU" sz="3600" dirty="0">
                <a:latin typeface="Monotype Corsiva" panose="03010101010201010101" pitchFamily="66" charset="0"/>
              </a:rPr>
              <a:t> 1916 року у них </a:t>
            </a:r>
            <a:r>
              <a:rPr lang="ru-RU" sz="3600" dirty="0" err="1">
                <a:latin typeface="Monotype Corsiva" panose="03010101010201010101" pitchFamily="66" charset="0"/>
              </a:rPr>
              <a:t>народився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син</a:t>
            </a:r>
            <a:r>
              <a:rPr lang="ru-RU" sz="3600" dirty="0">
                <a:latin typeface="Monotype Corsiva" panose="03010101010201010101" pitchFamily="66" charset="0"/>
              </a:rPr>
              <a:t>, </a:t>
            </a:r>
            <a:r>
              <a:rPr lang="ru-RU" sz="3600" dirty="0" err="1">
                <a:latin typeface="Monotype Corsiva" panose="03010101010201010101" pitchFamily="66" charset="0"/>
              </a:rPr>
              <a:t>якого</a:t>
            </a:r>
            <a:r>
              <a:rPr lang="ru-RU" sz="3600" dirty="0">
                <a:latin typeface="Monotype Corsiva" panose="03010101010201010101" pitchFamily="66" charset="0"/>
              </a:rPr>
              <a:t> вони назвали на честь </a:t>
            </a:r>
            <a:r>
              <a:rPr lang="ru-RU" sz="3600" dirty="0" err="1">
                <a:latin typeface="Monotype Corsiva" panose="03010101010201010101" pitchFamily="66" charset="0"/>
              </a:rPr>
              <a:t>норвезького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мандрівника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Роальда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Амуденсена</a:t>
            </a:r>
            <a:r>
              <a:rPr lang="ru-RU" sz="3600" dirty="0">
                <a:latin typeface="Monotype Corsiva" panose="03010101010201010101" pitchFamily="66" charset="0"/>
              </a:rPr>
              <a:t>. </a:t>
            </a:r>
            <a:endParaRPr lang="en-US" sz="36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624" y="914400"/>
            <a:ext cx="5166492" cy="388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755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54170" y="377370"/>
            <a:ext cx="6836229" cy="6480629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>
            <a:normAutofit lnSpcReduction="10000"/>
          </a:bodyPr>
          <a:lstStyle/>
          <a:p>
            <a:pPr algn="just"/>
            <a:r>
              <a:rPr lang="ru-RU" sz="4000" dirty="0">
                <a:latin typeface="Monotype Corsiva" panose="03010101010201010101" pitchFamily="66" charset="0"/>
              </a:rPr>
              <a:t>У 1920 </a:t>
            </a:r>
            <a:r>
              <a:rPr lang="ru-RU" sz="4000" dirty="0" err="1">
                <a:latin typeface="Monotype Corsiva" panose="03010101010201010101" pitchFamily="66" charset="0"/>
              </a:rPr>
              <a:t>році</a:t>
            </a:r>
            <a:r>
              <a:rPr lang="ru-RU" sz="4000" dirty="0">
                <a:latin typeface="Monotype Corsiva" panose="03010101010201010101" pitchFamily="66" charset="0"/>
              </a:rPr>
              <a:t>, коли </a:t>
            </a:r>
            <a:r>
              <a:rPr lang="ru-RU" sz="4000" dirty="0" err="1">
                <a:latin typeface="Monotype Corsiva" panose="03010101010201010101" pitchFamily="66" charset="0"/>
              </a:rPr>
              <a:t>Роальду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було</a:t>
            </a:r>
            <a:r>
              <a:rPr lang="ru-RU" sz="4000" dirty="0">
                <a:latin typeface="Monotype Corsiva" panose="03010101010201010101" pitchFamily="66" charset="0"/>
              </a:rPr>
              <a:t> 4, </a:t>
            </a:r>
            <a:r>
              <a:rPr lang="ru-RU" sz="4000" dirty="0" err="1">
                <a:latin typeface="Monotype Corsiva" panose="03010101010201010101" pitchFamily="66" charset="0"/>
              </a:rPr>
              <a:t>від</a:t>
            </a:r>
            <a:r>
              <a:rPr lang="en-US" sz="4000" dirty="0">
                <a:latin typeface="Monotype Corsiva" panose="03010101010201010101" pitchFamily="66" charset="0"/>
              </a:rPr>
              <a:t> </a:t>
            </a:r>
            <a:r>
              <a:rPr lang="ru-RU" sz="4000" dirty="0" err="1">
                <a:latin typeface="Monotype Corsiva" panose="03010101010201010101" pitchFamily="66" charset="0"/>
                <a:hlinkClick r:id="rId2" tooltip="Апендицит"/>
              </a:rPr>
              <a:t>апендициту</a:t>
            </a:r>
            <a:r>
              <a:rPr lang="en-US" sz="4000" dirty="0">
                <a:latin typeface="Monotype Corsiva" panose="03010101010201010101" pitchFamily="66" charset="0"/>
              </a:rPr>
              <a:t> </a:t>
            </a:r>
            <a:r>
              <a:rPr lang="ru-RU" sz="4000" dirty="0">
                <a:latin typeface="Monotype Corsiva" panose="03010101010201010101" pitchFamily="66" charset="0"/>
              </a:rPr>
              <a:t>померла </a:t>
            </a:r>
            <a:r>
              <a:rPr lang="ru-RU" sz="4000" dirty="0" err="1">
                <a:latin typeface="Monotype Corsiva" panose="03010101010201010101" pitchFamily="66" charset="0"/>
              </a:rPr>
              <a:t>його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семирічна</a:t>
            </a:r>
            <a:r>
              <a:rPr lang="ru-RU" sz="4000" dirty="0">
                <a:latin typeface="Monotype Corsiva" panose="03010101010201010101" pitchFamily="66" charset="0"/>
              </a:rPr>
              <a:t> сестра </a:t>
            </a:r>
            <a:r>
              <a:rPr lang="ru-RU" sz="4000" dirty="0" err="1">
                <a:latin typeface="Monotype Corsiva" panose="03010101010201010101" pitchFamily="66" charset="0"/>
              </a:rPr>
              <a:t>Астрі</a:t>
            </a:r>
            <a:r>
              <a:rPr lang="ru-RU" sz="4000" dirty="0">
                <a:latin typeface="Monotype Corsiva" panose="03010101010201010101" pitchFamily="66" charset="0"/>
              </a:rPr>
              <a:t>. Через </a:t>
            </a:r>
            <a:r>
              <a:rPr lang="ru-RU" sz="4000" dirty="0" err="1">
                <a:latin typeface="Monotype Corsiva" panose="03010101010201010101" pitchFamily="66" charset="0"/>
              </a:rPr>
              <a:t>місяць</a:t>
            </a:r>
            <a:r>
              <a:rPr lang="ru-RU" sz="4000" dirty="0">
                <a:latin typeface="Monotype Corsiva" panose="03010101010201010101" pitchFamily="66" charset="0"/>
              </a:rPr>
              <a:t>, у </a:t>
            </a:r>
            <a:r>
              <a:rPr lang="ru-RU" sz="4000" dirty="0" err="1">
                <a:latin typeface="Monotype Corsiva" panose="03010101010201010101" pitchFamily="66" charset="0"/>
              </a:rPr>
              <a:t>віці</a:t>
            </a:r>
            <a:r>
              <a:rPr lang="ru-RU" sz="4000" dirty="0">
                <a:latin typeface="Monotype Corsiva" panose="03010101010201010101" pitchFamily="66" charset="0"/>
              </a:rPr>
              <a:t> 57 </a:t>
            </a:r>
            <a:r>
              <a:rPr lang="ru-RU" sz="4000" dirty="0" err="1">
                <a:latin typeface="Monotype Corsiva" panose="03010101010201010101" pitchFamily="66" charset="0"/>
              </a:rPr>
              <a:t>років</a:t>
            </a:r>
            <a:r>
              <a:rPr lang="ru-RU" sz="4000" dirty="0">
                <a:latin typeface="Monotype Corsiva" panose="03010101010201010101" pitchFamily="66" charset="0"/>
              </a:rPr>
              <a:t>, помер </a:t>
            </a:r>
            <a:r>
              <a:rPr lang="ru-RU" sz="4000" dirty="0" err="1">
                <a:latin typeface="Monotype Corsiva" panose="03010101010201010101" pitchFamily="66" charset="0"/>
              </a:rPr>
              <a:t>його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батько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від</a:t>
            </a:r>
            <a:r>
              <a:rPr lang="en-US" sz="4000" dirty="0">
                <a:latin typeface="Monotype Corsiva" panose="03010101010201010101" pitchFamily="66" charset="0"/>
              </a:rPr>
              <a:t> </a:t>
            </a:r>
            <a:r>
              <a:rPr lang="ru-RU" sz="4000" u="sng" dirty="0" err="1">
                <a:latin typeface="Monotype Corsiva" panose="03010101010201010101" pitchFamily="66" charset="0"/>
                <a:hlinkClick r:id="rId3" tooltip="Пневмонія"/>
              </a:rPr>
              <a:t>пневмонії</a:t>
            </a:r>
            <a:r>
              <a:rPr lang="ru-RU" sz="4000" dirty="0">
                <a:latin typeface="Monotype Corsiva" panose="03010101010201010101" pitchFamily="66" charset="0"/>
              </a:rPr>
              <a:t>. </a:t>
            </a:r>
            <a:r>
              <a:rPr lang="ru-RU" sz="4000" dirty="0" err="1">
                <a:latin typeface="Monotype Corsiva" panose="03010101010201010101" pitchFamily="66" charset="0"/>
              </a:rPr>
              <a:t>Матір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Роальда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вирішила</a:t>
            </a:r>
            <a:r>
              <a:rPr lang="ru-RU" sz="4000" dirty="0">
                <a:latin typeface="Monotype Corsiva" panose="03010101010201010101" pitchFamily="66" charset="0"/>
              </a:rPr>
              <a:t> не </a:t>
            </a:r>
            <a:r>
              <a:rPr lang="ru-RU" sz="4000" dirty="0" err="1">
                <a:latin typeface="Monotype Corsiva" panose="03010101010201010101" pitchFamily="66" charset="0"/>
              </a:rPr>
              <a:t>повертатися</a:t>
            </a:r>
            <a:r>
              <a:rPr lang="ru-RU" sz="4000" dirty="0">
                <a:latin typeface="Monotype Corsiva" panose="03010101010201010101" pitchFamily="66" charset="0"/>
              </a:rPr>
              <a:t> у </a:t>
            </a:r>
            <a:r>
              <a:rPr lang="ru-RU" sz="4000" dirty="0" err="1">
                <a:latin typeface="Monotype Corsiva" panose="03010101010201010101" pitchFamily="66" charset="0"/>
              </a:rPr>
              <a:t>Норвегію</a:t>
            </a:r>
            <a:r>
              <a:rPr lang="ru-RU" sz="4000" dirty="0">
                <a:latin typeface="Monotype Corsiva" panose="03010101010201010101" pitchFamily="66" charset="0"/>
              </a:rPr>
              <a:t> до </a:t>
            </a:r>
            <a:r>
              <a:rPr lang="ru-RU" sz="4000" dirty="0" err="1">
                <a:latin typeface="Monotype Corsiva" panose="03010101010201010101" pitchFamily="66" charset="0"/>
              </a:rPr>
              <a:t>родичів</a:t>
            </a:r>
            <a:r>
              <a:rPr lang="ru-RU" sz="4000" dirty="0">
                <a:latin typeface="Monotype Corsiva" panose="03010101010201010101" pitchFamily="66" charset="0"/>
              </a:rPr>
              <a:t>, а </a:t>
            </a:r>
            <a:r>
              <a:rPr lang="ru-RU" sz="4000" dirty="0" err="1">
                <a:latin typeface="Monotype Corsiva" panose="03010101010201010101" pitchFamily="66" charset="0"/>
              </a:rPr>
              <a:t>переїхати</a:t>
            </a:r>
            <a:r>
              <a:rPr lang="ru-RU" sz="4000" dirty="0">
                <a:latin typeface="Monotype Corsiva" panose="03010101010201010101" pitchFamily="66" charset="0"/>
              </a:rPr>
              <a:t> з</a:t>
            </a:r>
            <a:r>
              <a:rPr lang="en-US" sz="4000" dirty="0">
                <a:latin typeface="Monotype Corsiva" panose="03010101010201010101" pitchFamily="66" charset="0"/>
              </a:rPr>
              <a:t> </a:t>
            </a:r>
            <a:r>
              <a:rPr lang="ru-RU" sz="4000" u="sng" dirty="0" err="1">
                <a:latin typeface="Monotype Corsiva" panose="03010101010201010101" pitchFamily="66" charset="0"/>
                <a:hlinkClick r:id="rId4" tooltip="Уельс"/>
              </a:rPr>
              <a:t>Уельсу</a:t>
            </a:r>
            <a:r>
              <a:rPr lang="en-US" sz="4000" dirty="0">
                <a:latin typeface="Monotype Corsiva" panose="03010101010201010101" pitchFamily="66" charset="0"/>
              </a:rPr>
              <a:t> </a:t>
            </a:r>
            <a:r>
              <a:rPr lang="ru-RU" sz="4000" dirty="0">
                <a:latin typeface="Monotype Corsiva" panose="03010101010201010101" pitchFamily="66" charset="0"/>
              </a:rPr>
              <a:t>в</a:t>
            </a:r>
            <a:r>
              <a:rPr lang="en-US" sz="4000" dirty="0">
                <a:latin typeface="Monotype Corsiva" panose="03010101010201010101" pitchFamily="66" charset="0"/>
              </a:rPr>
              <a:t> </a:t>
            </a:r>
            <a:r>
              <a:rPr lang="ru-RU" sz="4000" u="sng" dirty="0" err="1">
                <a:latin typeface="Monotype Corsiva" panose="03010101010201010101" pitchFamily="66" charset="0"/>
                <a:hlinkClick r:id="rId5" tooltip="Англія"/>
              </a:rPr>
              <a:t>Англію</a:t>
            </a:r>
            <a:r>
              <a:rPr lang="ru-RU" sz="4000" dirty="0">
                <a:latin typeface="Monotype Corsiva" panose="03010101010201010101" pitchFamily="66" charset="0"/>
              </a:rPr>
              <a:t>. </a:t>
            </a:r>
            <a:r>
              <a:rPr lang="ru-RU" sz="4000" dirty="0" err="1">
                <a:latin typeface="Monotype Corsiva" panose="03010101010201010101" pitchFamily="66" charset="0"/>
              </a:rPr>
              <a:t>Цим</a:t>
            </a:r>
            <a:r>
              <a:rPr lang="ru-RU" sz="4000" dirty="0">
                <a:latin typeface="Monotype Corsiva" panose="03010101010201010101" pitchFamily="66" charset="0"/>
              </a:rPr>
              <a:t> вона </a:t>
            </a:r>
            <a:r>
              <a:rPr lang="ru-RU" sz="4000" dirty="0" err="1">
                <a:latin typeface="Monotype Corsiva" panose="03010101010201010101" pitchFamily="66" charset="0"/>
              </a:rPr>
              <a:t>виконала</a:t>
            </a:r>
            <a:r>
              <a:rPr lang="ru-RU" sz="4000" dirty="0">
                <a:latin typeface="Monotype Corsiva" panose="03010101010201010101" pitchFamily="66" charset="0"/>
              </a:rPr>
              <a:t> волю </a:t>
            </a:r>
            <a:r>
              <a:rPr lang="ru-RU" sz="4000" dirty="0" err="1">
                <a:latin typeface="Monotype Corsiva" panose="03010101010201010101" pitchFamily="66" charset="0"/>
              </a:rPr>
              <a:t>покійного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чоловіка</a:t>
            </a:r>
            <a:r>
              <a:rPr lang="ru-RU" sz="4000" dirty="0">
                <a:latin typeface="Monotype Corsiva" panose="03010101010201010101" pitchFamily="66" charset="0"/>
              </a:rPr>
              <a:t>, </a:t>
            </a:r>
            <a:r>
              <a:rPr lang="ru-RU" sz="4000" dirty="0" err="1">
                <a:latin typeface="Monotype Corsiva" panose="03010101010201010101" pitchFamily="66" charset="0"/>
              </a:rPr>
              <a:t>який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хотів</a:t>
            </a:r>
            <a:r>
              <a:rPr lang="ru-RU" sz="4000" dirty="0">
                <a:latin typeface="Monotype Corsiva" panose="03010101010201010101" pitchFamily="66" charset="0"/>
              </a:rPr>
              <a:t>, </a:t>
            </a:r>
            <a:r>
              <a:rPr lang="ru-RU" sz="4000" dirty="0" err="1">
                <a:latin typeface="Monotype Corsiva" panose="03010101010201010101" pitchFamily="66" charset="0"/>
              </a:rPr>
              <a:t>щоб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діти</a:t>
            </a:r>
            <a:r>
              <a:rPr lang="ru-RU" sz="4000" dirty="0">
                <a:latin typeface="Monotype Corsiva" panose="03010101010201010101" pitchFamily="66" charset="0"/>
              </a:rPr>
              <a:t> </a:t>
            </a:r>
            <a:r>
              <a:rPr lang="ru-RU" sz="4000" dirty="0" err="1">
                <a:latin typeface="Monotype Corsiva" panose="03010101010201010101" pitchFamily="66" charset="0"/>
              </a:rPr>
              <a:t>навчалися</a:t>
            </a:r>
            <a:r>
              <a:rPr lang="ru-RU" sz="4000" dirty="0">
                <a:latin typeface="Monotype Corsiva" panose="03010101010201010101" pitchFamily="66" charset="0"/>
              </a:rPr>
              <a:t> в </a:t>
            </a:r>
            <a:r>
              <a:rPr lang="ru-RU" sz="4000" dirty="0" err="1">
                <a:latin typeface="Monotype Corsiva" panose="03010101010201010101" pitchFamily="66" charset="0"/>
              </a:rPr>
              <a:t>Англії</a:t>
            </a:r>
            <a:r>
              <a:rPr lang="ru-RU" sz="4000" dirty="0">
                <a:latin typeface="Monotype Corsiva" panose="03010101010201010101" pitchFamily="66" charset="0"/>
              </a:rPr>
              <a:t>.</a:t>
            </a:r>
            <a:endParaRPr lang="en-US" sz="40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01486"/>
            <a:ext cx="5060173" cy="412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31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7242629" cy="6858000"/>
          </a:xfrm>
        </p:spPr>
        <p:txBody>
          <a:bodyPr>
            <a:normAutofit/>
          </a:bodyPr>
          <a:lstStyle/>
          <a:p>
            <a:pPr algn="just"/>
            <a:r>
              <a:rPr lang="ru-RU" sz="3600" dirty="0" err="1">
                <a:latin typeface="Monotype Corsiva" panose="03010101010201010101" pitchFamily="66" charset="0"/>
              </a:rPr>
              <a:t>Роальд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навчався</a:t>
            </a:r>
            <a:r>
              <a:rPr lang="ru-RU" sz="3600" dirty="0">
                <a:latin typeface="Monotype Corsiva" panose="03010101010201010101" pitchFamily="66" charset="0"/>
              </a:rPr>
              <a:t> у </a:t>
            </a:r>
            <a:r>
              <a:rPr lang="ru-RU" sz="3600" dirty="0" err="1">
                <a:latin typeface="Monotype Corsiva" panose="03010101010201010101" pitchFamily="66" charset="0"/>
              </a:rPr>
              <a:t>декількох</a:t>
            </a:r>
            <a:r>
              <a:rPr lang="ru-RU" sz="3600" dirty="0">
                <a:latin typeface="Monotype Corsiva" panose="03010101010201010101" pitchFamily="66" charset="0"/>
              </a:rPr>
              <a:t> школах, а </a:t>
            </a:r>
            <a:r>
              <a:rPr lang="ru-RU" sz="3600" dirty="0" err="1">
                <a:latin typeface="Monotype Corsiva" panose="03010101010201010101" pitchFamily="66" charset="0"/>
              </a:rPr>
              <a:t>також</a:t>
            </a:r>
            <a:r>
              <a:rPr lang="ru-RU" sz="3600" dirty="0">
                <a:latin typeface="Monotype Corsiva" panose="03010101010201010101" pitchFamily="66" charset="0"/>
              </a:rPr>
              <a:t> у </a:t>
            </a:r>
            <a:r>
              <a:rPr lang="ru-RU" sz="3600" dirty="0" err="1">
                <a:latin typeface="Monotype Corsiva" panose="03010101010201010101" pitchFamily="66" charset="0"/>
              </a:rPr>
              <a:t>пансіоні</a:t>
            </a:r>
            <a:r>
              <a:rPr lang="ru-RU" sz="3600" dirty="0">
                <a:latin typeface="Monotype Corsiva" panose="03010101010201010101" pitchFamily="66" charset="0"/>
              </a:rPr>
              <a:t> для </a:t>
            </a:r>
            <a:r>
              <a:rPr lang="ru-RU" sz="3600" dirty="0" err="1">
                <a:latin typeface="Monotype Corsiva" panose="03010101010201010101" pitchFamily="66" charset="0"/>
              </a:rPr>
              <a:t>хлопчиків</a:t>
            </a:r>
            <a:r>
              <a:rPr lang="ru-RU" sz="3600" dirty="0">
                <a:latin typeface="Monotype Corsiva" panose="03010101010201010101" pitchFamily="66" charset="0"/>
              </a:rPr>
              <a:t> Святого Петра. </a:t>
            </a:r>
            <a:r>
              <a:rPr lang="ru-RU" sz="3600" dirty="0" err="1">
                <a:latin typeface="Monotype Corsiva" panose="03010101010201010101" pitchFamily="66" charset="0"/>
              </a:rPr>
              <a:t>Однак</a:t>
            </a:r>
            <a:r>
              <a:rPr lang="ru-RU" sz="3600" dirty="0">
                <a:latin typeface="Monotype Corsiva" panose="03010101010201010101" pitchFamily="66" charset="0"/>
              </a:rPr>
              <a:t> там </a:t>
            </a:r>
            <a:r>
              <a:rPr lang="ru-RU" sz="3600" dirty="0" err="1">
                <a:latin typeface="Monotype Corsiva" panose="03010101010201010101" pitchFamily="66" charset="0"/>
              </a:rPr>
              <a:t>йому</a:t>
            </a:r>
            <a:r>
              <a:rPr lang="ru-RU" sz="3600" dirty="0">
                <a:latin typeface="Monotype Corsiva" panose="03010101010201010101" pitchFamily="66" charset="0"/>
              </a:rPr>
              <a:t> не </a:t>
            </a:r>
            <a:r>
              <a:rPr lang="ru-RU" sz="3600" dirty="0" err="1">
                <a:latin typeface="Monotype Corsiva" panose="03010101010201010101" pitchFamily="66" charset="0"/>
              </a:rPr>
              <a:t>подобалося</a:t>
            </a:r>
            <a:r>
              <a:rPr lang="ru-RU" sz="3600" dirty="0">
                <a:latin typeface="Monotype Corsiva" panose="03010101010201010101" pitchFamily="66" charset="0"/>
              </a:rPr>
              <a:t>. </a:t>
            </a:r>
            <a:r>
              <a:rPr lang="ru-RU" sz="3600" dirty="0" err="1">
                <a:latin typeface="Monotype Corsiva" panose="03010101010201010101" pitchFamily="66" charset="0"/>
              </a:rPr>
              <a:t>Він</a:t>
            </a:r>
            <a:r>
              <a:rPr lang="ru-RU" sz="3600" dirty="0">
                <a:latin typeface="Monotype Corsiva" panose="03010101010201010101" pitchFamily="66" charset="0"/>
              </a:rPr>
              <a:t> не </a:t>
            </a:r>
            <a:r>
              <a:rPr lang="ru-RU" sz="3600" dirty="0" err="1">
                <a:latin typeface="Monotype Corsiva" panose="03010101010201010101" pitchFamily="66" charset="0"/>
              </a:rPr>
              <a:t>бачився</a:t>
            </a:r>
            <a:r>
              <a:rPr lang="ru-RU" sz="3600" dirty="0">
                <a:latin typeface="Monotype Corsiva" panose="03010101010201010101" pitchFamily="66" charset="0"/>
              </a:rPr>
              <a:t> з </a:t>
            </a:r>
            <a:r>
              <a:rPr lang="ru-RU" sz="3600" dirty="0" err="1">
                <a:latin typeface="Monotype Corsiva" panose="03010101010201010101" pitchFamily="66" charset="0"/>
              </a:rPr>
              <a:t>ріднею</a:t>
            </a:r>
            <a:r>
              <a:rPr lang="ru-RU" sz="3600" dirty="0">
                <a:latin typeface="Monotype Corsiva" panose="03010101010201010101" pitchFamily="66" charset="0"/>
              </a:rPr>
              <a:t>, тому писав </a:t>
            </a:r>
            <a:r>
              <a:rPr lang="ru-RU" sz="3600" dirty="0" err="1">
                <a:latin typeface="Monotype Corsiva" panose="03010101010201010101" pitchFamily="66" charset="0"/>
              </a:rPr>
              <a:t>додому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 smtClean="0">
                <a:latin typeface="Monotype Corsiva" panose="03010101010201010101" pitchFamily="66" charset="0"/>
              </a:rPr>
              <a:t>щодня</a:t>
            </a:r>
            <a:r>
              <a:rPr lang="ru-RU" sz="3600" dirty="0" smtClean="0">
                <a:latin typeface="Monotype Corsiva" panose="03010101010201010101" pitchFamily="66" charset="0"/>
              </a:rPr>
              <a:t>. </a:t>
            </a:r>
            <a:r>
              <a:rPr lang="ru-RU" sz="3600" dirty="0" err="1" smtClean="0">
                <a:latin typeface="Monotype Corsiva" panose="03010101010201010101" pitchFamily="66" charset="0"/>
              </a:rPr>
              <a:t>Однак</a:t>
            </a:r>
            <a:r>
              <a:rPr lang="ru-RU" sz="3600" dirty="0" smtClean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справжній</a:t>
            </a:r>
            <a:r>
              <a:rPr lang="ru-RU" sz="3600" dirty="0">
                <a:latin typeface="Monotype Corsiva" panose="03010101010201010101" pitchFamily="66" charset="0"/>
              </a:rPr>
              <a:t> кошмар </a:t>
            </a:r>
            <a:r>
              <a:rPr lang="ru-RU" sz="3600" dirty="0" err="1">
                <a:latin typeface="Monotype Corsiva" panose="03010101010201010101" pitchFamily="66" charset="0"/>
              </a:rPr>
              <a:t>почався</a:t>
            </a:r>
            <a:r>
              <a:rPr lang="ru-RU" sz="3600" dirty="0">
                <a:latin typeface="Monotype Corsiva" panose="03010101010201010101" pitchFamily="66" charset="0"/>
              </a:rPr>
              <a:t> в </a:t>
            </a:r>
            <a:r>
              <a:rPr lang="en-US" sz="3600" dirty="0" err="1">
                <a:latin typeface="Monotype Corsiva" panose="03010101010201010101" pitchFamily="66" charset="0"/>
              </a:rPr>
              <a:t>Repton</a:t>
            </a:r>
            <a:r>
              <a:rPr lang="en-US" sz="3600" dirty="0">
                <a:latin typeface="Monotype Corsiva" panose="03010101010201010101" pitchFamily="66" charset="0"/>
              </a:rPr>
              <a:t> School</a:t>
            </a:r>
            <a:r>
              <a:rPr lang="ru-RU" sz="3600" dirty="0">
                <a:latin typeface="Monotype Corsiva" panose="03010101010201010101" pitchFamily="66" charset="0"/>
              </a:rPr>
              <a:t>, </a:t>
            </a:r>
            <a:r>
              <a:rPr lang="ru-RU" sz="3600" dirty="0" err="1">
                <a:latin typeface="Monotype Corsiva" panose="03010101010201010101" pitchFamily="66" charset="0"/>
              </a:rPr>
              <a:t>куди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Роальд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перевівся</a:t>
            </a:r>
            <a:r>
              <a:rPr lang="ru-RU" sz="3600" dirty="0">
                <a:latin typeface="Monotype Corsiva" panose="03010101010201010101" pitchFamily="66" charset="0"/>
              </a:rPr>
              <a:t> в 13 </a:t>
            </a:r>
            <a:r>
              <a:rPr lang="ru-RU" sz="3600" dirty="0" err="1">
                <a:latin typeface="Monotype Corsiva" panose="03010101010201010101" pitchFamily="66" charset="0"/>
              </a:rPr>
              <a:t>років</a:t>
            </a:r>
            <a:r>
              <a:rPr lang="ru-RU" sz="3600" dirty="0">
                <a:latin typeface="Monotype Corsiva" panose="03010101010201010101" pitchFamily="66" charset="0"/>
              </a:rPr>
              <a:t>. Тут </a:t>
            </a:r>
            <a:r>
              <a:rPr lang="ru-RU" sz="3600" dirty="0" err="1">
                <a:latin typeface="Monotype Corsiva" panose="03010101010201010101" pitchFamily="66" charset="0"/>
              </a:rPr>
              <a:t>було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ще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більше</a:t>
            </a:r>
            <a:r>
              <a:rPr lang="ru-RU" sz="3600" dirty="0">
                <a:latin typeface="Monotype Corsiva" panose="03010101010201010101" pitchFamily="66" charset="0"/>
              </a:rPr>
              <a:t> правил і </a:t>
            </a:r>
            <a:r>
              <a:rPr lang="ru-RU" sz="3600" dirty="0" err="1">
                <a:latin typeface="Monotype Corsiva" panose="03010101010201010101" pitchFamily="66" charset="0"/>
              </a:rPr>
              <a:t>ще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більше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покарань</a:t>
            </a:r>
            <a:r>
              <a:rPr lang="ru-RU" sz="3600" dirty="0">
                <a:latin typeface="Monotype Corsiva" panose="03010101010201010101" pitchFamily="66" charset="0"/>
              </a:rPr>
              <a:t>. </a:t>
            </a:r>
            <a:r>
              <a:rPr lang="ru-RU" sz="3600" dirty="0" err="1">
                <a:latin typeface="Monotype Corsiva" panose="03010101010201010101" pitchFamily="66" charset="0"/>
              </a:rPr>
              <a:t>Старшокласникам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було</a:t>
            </a:r>
            <a:r>
              <a:rPr lang="ru-RU" sz="3600" dirty="0">
                <a:latin typeface="Monotype Corsiva" panose="03010101010201010101" pitchFamily="66" charset="0"/>
              </a:rPr>
              <a:t> дозволено </a:t>
            </a:r>
            <a:r>
              <a:rPr lang="ru-RU" sz="3600" dirty="0" err="1">
                <a:latin typeface="Monotype Corsiva" panose="03010101010201010101" pitchFamily="66" charset="0"/>
              </a:rPr>
              <a:t>бити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молодших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школярів</a:t>
            </a:r>
            <a:r>
              <a:rPr lang="ru-RU" sz="3600" dirty="0">
                <a:latin typeface="Monotype Corsiva" panose="03010101010201010101" pitchFamily="66" charset="0"/>
              </a:rPr>
              <a:t>, </a:t>
            </a:r>
            <a:r>
              <a:rPr lang="ru-RU" sz="3600" dirty="0" err="1">
                <a:latin typeface="Monotype Corsiva" panose="03010101010201010101" pitchFamily="66" charset="0"/>
              </a:rPr>
              <a:t>молодші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були</a:t>
            </a:r>
            <a:r>
              <a:rPr lang="ru-RU" sz="3600" dirty="0">
                <a:latin typeface="Monotype Corsiva" panose="03010101010201010101" pitchFamily="66" charset="0"/>
              </a:rPr>
              <a:t> рабами старших.</a:t>
            </a:r>
            <a:endParaRPr lang="en-US" sz="36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744" y="1202644"/>
            <a:ext cx="4908256" cy="389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863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0915" y="217714"/>
            <a:ext cx="6560456" cy="6502400"/>
          </a:xfrm>
        </p:spPr>
        <p:txBody>
          <a:bodyPr>
            <a:noAutofit/>
          </a:bodyPr>
          <a:lstStyle/>
          <a:p>
            <a:pPr algn="just"/>
            <a:r>
              <a:rPr lang="ru-RU" dirty="0" err="1">
                <a:latin typeface="Monotype Corsiva" panose="03010101010201010101" pitchFamily="66" charset="0"/>
              </a:rPr>
              <a:t>Роальд</a:t>
            </a:r>
            <a:r>
              <a:rPr lang="ru-RU" dirty="0">
                <a:latin typeface="Monotype Corsiva" panose="03010101010201010101" pitchFamily="66" charset="0"/>
              </a:rPr>
              <a:t> не </a:t>
            </a:r>
            <a:r>
              <a:rPr lang="ru-RU" dirty="0" err="1">
                <a:latin typeface="Monotype Corsiva" panose="03010101010201010101" pitchFamily="66" charset="0"/>
              </a:rPr>
              <a:t>був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старанним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учнем</a:t>
            </a:r>
            <a:r>
              <a:rPr lang="ru-RU" dirty="0">
                <a:latin typeface="Monotype Corsiva" panose="03010101010201010101" pitchFamily="66" charset="0"/>
              </a:rPr>
              <a:t> в </a:t>
            </a:r>
            <a:r>
              <a:rPr lang="ru-RU" dirty="0" err="1">
                <a:latin typeface="Monotype Corsiva" panose="03010101010201010101" pitchFamily="66" charset="0"/>
              </a:rPr>
              <a:t>школі</a:t>
            </a:r>
            <a:r>
              <a:rPr lang="ru-RU" dirty="0">
                <a:latin typeface="Monotype Corsiva" panose="03010101010201010101" pitchFamily="66" charset="0"/>
              </a:rPr>
              <a:t> – </a:t>
            </a:r>
            <a:r>
              <a:rPr lang="ru-RU" dirty="0" err="1">
                <a:latin typeface="Monotype Corsiva" panose="03010101010201010101" pitchFamily="66" charset="0"/>
              </a:rPr>
              <a:t>найважче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йому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давався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правопис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проте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мав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успіхи</a:t>
            </a:r>
            <a:r>
              <a:rPr lang="ru-RU" dirty="0">
                <a:latin typeface="Monotype Corsiva" panose="03010101010201010101" pitchFamily="66" charset="0"/>
              </a:rPr>
              <a:t> в таких видах спорту, як </a:t>
            </a:r>
            <a:r>
              <a:rPr lang="ru-RU" dirty="0" err="1">
                <a:latin typeface="Monotype Corsiva" panose="03010101010201010101" pitchFamily="66" charset="0"/>
              </a:rPr>
              <a:t>хокей</a:t>
            </a:r>
            <a:r>
              <a:rPr lang="ru-RU" dirty="0">
                <a:latin typeface="Monotype Corsiva" panose="03010101010201010101" pitchFamily="66" charset="0"/>
              </a:rPr>
              <a:t>, футбол, крикет, </a:t>
            </a:r>
            <a:r>
              <a:rPr lang="ru-RU" dirty="0" err="1">
                <a:latin typeface="Monotype Corsiva" panose="03010101010201010101" pitchFamily="66" charset="0"/>
              </a:rPr>
              <a:t>плавання</a:t>
            </a:r>
            <a:r>
              <a:rPr lang="ru-RU" dirty="0">
                <a:latin typeface="Monotype Corsiva" panose="03010101010201010101" pitchFamily="66" charset="0"/>
              </a:rPr>
              <a:t> і бокс. Даль </a:t>
            </a:r>
            <a:r>
              <a:rPr lang="ru-RU" dirty="0" err="1">
                <a:latin typeface="Monotype Corsiva" panose="03010101010201010101" pitchFamily="66" charset="0"/>
              </a:rPr>
              <a:t>був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надзвичайно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високого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зросту</a:t>
            </a:r>
            <a:r>
              <a:rPr lang="ru-RU" dirty="0">
                <a:latin typeface="Monotype Corsiva" panose="03010101010201010101" pitchFamily="66" charset="0"/>
              </a:rPr>
              <a:t> – 1.98 м;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став </a:t>
            </a:r>
            <a:r>
              <a:rPr lang="ru-RU" dirty="0" err="1">
                <a:latin typeface="Monotype Corsiva" panose="03010101010201010101" pitchFamily="66" charset="0"/>
              </a:rPr>
              <a:t>капітаном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футбольної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команди</a:t>
            </a:r>
            <a:r>
              <a:rPr lang="ru-RU" dirty="0">
                <a:latin typeface="Monotype Corsiva" panose="03010101010201010101" pitchFamily="66" charset="0"/>
              </a:rPr>
              <a:t>, а </a:t>
            </a:r>
            <a:r>
              <a:rPr lang="ru-RU" dirty="0" err="1">
                <a:latin typeface="Monotype Corsiva" panose="03010101010201010101" pitchFamily="66" charset="0"/>
              </a:rPr>
              <a:t>також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грав</a:t>
            </a:r>
            <a:r>
              <a:rPr lang="ru-RU" dirty="0">
                <a:latin typeface="Monotype Corsiva" panose="03010101010201010101" pitchFamily="66" charset="0"/>
              </a:rPr>
              <a:t> у «</a:t>
            </a:r>
            <a:r>
              <a:rPr lang="ru-RU" dirty="0" err="1">
                <a:latin typeface="Monotype Corsiva" panose="03010101010201010101" pitchFamily="66" charset="0"/>
              </a:rPr>
              <a:t>п'ятірки</a:t>
            </a:r>
            <a:r>
              <a:rPr lang="ru-RU" dirty="0">
                <a:latin typeface="Monotype Corsiva" panose="03010101010201010101" pitchFamily="66" charset="0"/>
              </a:rPr>
              <a:t>» і сквош. </a:t>
            </a:r>
            <a:endParaRPr lang="ru-RU" dirty="0" smtClean="0">
              <a:latin typeface="Monotype Corsiva" panose="03010101010201010101" pitchFamily="66" charset="0"/>
            </a:endParaRPr>
          </a:p>
          <a:p>
            <a:pPr algn="just"/>
            <a:r>
              <a:rPr lang="ru-RU" dirty="0">
                <a:latin typeface="Monotype Corsiva" panose="03010101010201010101" pitchFamily="66" charset="0"/>
              </a:rPr>
              <a:t>Через </a:t>
            </a:r>
            <a:r>
              <a:rPr lang="ru-RU" dirty="0" err="1">
                <a:latin typeface="Monotype Corsiva" panose="03010101010201010101" pitchFamily="66" charset="0"/>
              </a:rPr>
              <a:t>деякий</a:t>
            </a:r>
            <a:r>
              <a:rPr lang="ru-RU" dirty="0">
                <a:latin typeface="Monotype Corsiva" panose="03010101010201010101" pitchFamily="66" charset="0"/>
              </a:rPr>
              <a:t> час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написав </a:t>
            </a:r>
            <a:r>
              <a:rPr lang="ru-RU" dirty="0" err="1">
                <a:latin typeface="Monotype Corsiva" panose="03010101010201010101" pitchFamily="66" charset="0"/>
              </a:rPr>
              <a:t>новелу</a:t>
            </a:r>
            <a:r>
              <a:rPr lang="ru-RU" dirty="0">
                <a:latin typeface="Monotype Corsiva" panose="03010101010201010101" pitchFamily="66" charset="0"/>
              </a:rPr>
              <a:t> «</a:t>
            </a:r>
            <a:r>
              <a:rPr lang="ru-RU" dirty="0" err="1">
                <a:latin typeface="Monotype Corsiva" panose="03010101010201010101" pitchFamily="66" charset="0"/>
              </a:rPr>
              <a:t>Хлопець</a:t>
            </a:r>
            <a:r>
              <a:rPr lang="ru-RU" dirty="0">
                <a:latin typeface="Monotype Corsiva" panose="03010101010201010101" pitchFamily="66" charset="0"/>
              </a:rPr>
              <a:t>», де прототипом до </a:t>
            </a:r>
            <a:r>
              <a:rPr lang="ru-RU" dirty="0" err="1">
                <a:latin typeface="Monotype Corsiva" panose="03010101010201010101" pitchFamily="66" charset="0"/>
              </a:rPr>
              <a:t>вигаданого</a:t>
            </a:r>
            <a:r>
              <a:rPr lang="ru-RU" dirty="0">
                <a:latin typeface="Monotype Corsiva" panose="03010101010201010101" pitchFamily="66" charset="0"/>
              </a:rPr>
              <a:t> персонажа </a:t>
            </a:r>
            <a:r>
              <a:rPr lang="ru-RU" dirty="0" err="1">
                <a:latin typeface="Monotype Corsiva" panose="03010101010201010101" pitchFamily="66" charset="0"/>
              </a:rPr>
              <a:t>Джефрі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Фішера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був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його</a:t>
            </a:r>
            <a:r>
              <a:rPr lang="ru-RU" dirty="0">
                <a:latin typeface="Monotype Corsiva" panose="03010101010201010101" pitchFamily="66" charset="0"/>
              </a:rPr>
              <a:t> друг </a:t>
            </a:r>
            <a:r>
              <a:rPr lang="ru-RU" dirty="0" err="1">
                <a:latin typeface="Monotype Corsiva" panose="03010101010201010101" pitchFamily="66" charset="0"/>
              </a:rPr>
              <a:t>із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цієї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школи</a:t>
            </a:r>
            <a:r>
              <a:rPr lang="ru-RU" dirty="0">
                <a:latin typeface="Monotype Corsiva" panose="03010101010201010101" pitchFamily="66" charset="0"/>
              </a:rPr>
              <a:t> на </a:t>
            </a:r>
            <a:r>
              <a:rPr lang="ru-RU" dirty="0" err="1">
                <a:latin typeface="Monotype Corsiva" panose="03010101010201010101" pitchFamily="66" charset="0"/>
              </a:rPr>
              <a:t>ім'я</a:t>
            </a:r>
            <a:r>
              <a:rPr lang="ru-RU" dirty="0">
                <a:latin typeface="Monotype Corsiva" panose="03010101010201010101" pitchFamily="66" charset="0"/>
              </a:rPr>
              <a:t> Майкл, </a:t>
            </a:r>
            <a:r>
              <a:rPr lang="ru-RU" dirty="0" err="1">
                <a:latin typeface="Monotype Corsiva" panose="03010101010201010101" pitchFamily="66" charset="0"/>
              </a:rPr>
              <a:t>який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згодом</a:t>
            </a:r>
            <a:r>
              <a:rPr lang="ru-RU" dirty="0">
                <a:latin typeface="Monotype Corsiva" panose="03010101010201010101" pitchFamily="66" charset="0"/>
              </a:rPr>
              <a:t> став </a:t>
            </a:r>
            <a:r>
              <a:rPr lang="ru-RU" dirty="0" err="1">
                <a:latin typeface="Monotype Corsiva" panose="03010101010201010101" pitchFamily="66" charset="0"/>
              </a:rPr>
              <a:t>Архієпископом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Кентерберійським</a:t>
            </a:r>
            <a:r>
              <a:rPr lang="ru-RU" dirty="0">
                <a:latin typeface="Monotype Corsiva" panose="03010101010201010101" pitchFamily="66" charset="0"/>
              </a:rPr>
              <a:t>. Через </a:t>
            </a:r>
            <a:r>
              <a:rPr lang="ru-RU" dirty="0" err="1">
                <a:latin typeface="Monotype Corsiva" panose="03010101010201010101" pitchFamily="66" charset="0"/>
              </a:rPr>
              <a:t>цю</a:t>
            </a:r>
            <a:r>
              <a:rPr lang="ru-RU" dirty="0">
                <a:latin typeface="Monotype Corsiva" panose="03010101010201010101" pitchFamily="66" charset="0"/>
              </a:rPr>
              <a:t> посаду друга </a:t>
            </a:r>
            <a:r>
              <a:rPr lang="ru-RU" dirty="0" err="1">
                <a:latin typeface="Monotype Corsiva" panose="03010101010201010101" pitchFamily="66" charset="0"/>
              </a:rPr>
              <a:t>Роальд</a:t>
            </a:r>
            <a:r>
              <a:rPr lang="ru-RU" dirty="0">
                <a:latin typeface="Monotype Corsiva" panose="03010101010201010101" pitchFamily="66" charset="0"/>
              </a:rPr>
              <a:t> сказав: «Ось </a:t>
            </a:r>
            <a:r>
              <a:rPr lang="ru-RU" dirty="0" err="1">
                <a:latin typeface="Monotype Corsiva" panose="03010101010201010101" pitchFamily="66" charset="0"/>
              </a:rPr>
              <a:t>чому</a:t>
            </a:r>
            <a:r>
              <a:rPr lang="ru-RU" dirty="0">
                <a:latin typeface="Monotype Corsiva" panose="03010101010201010101" pitchFamily="66" charset="0"/>
              </a:rPr>
              <a:t> я маю </a:t>
            </a:r>
            <a:r>
              <a:rPr lang="ru-RU" dirty="0" err="1">
                <a:latin typeface="Monotype Corsiva" panose="03010101010201010101" pitchFamily="66" charset="0"/>
              </a:rPr>
              <a:t>такі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сумніви</a:t>
            </a:r>
            <a:r>
              <a:rPr lang="ru-RU" dirty="0">
                <a:latin typeface="Monotype Corsiva" panose="03010101010201010101" pitchFamily="66" charset="0"/>
              </a:rPr>
              <a:t> на </a:t>
            </a:r>
            <a:r>
              <a:rPr lang="ru-RU" dirty="0" err="1">
                <a:latin typeface="Monotype Corsiva" panose="03010101010201010101" pitchFamily="66" charset="0"/>
              </a:rPr>
              <a:t>рахунок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релігії</a:t>
            </a:r>
            <a:r>
              <a:rPr lang="ru-RU" dirty="0">
                <a:latin typeface="Monotype Corsiva" panose="03010101010201010101" pitchFamily="66" charset="0"/>
              </a:rPr>
              <a:t> і Бога </a:t>
            </a:r>
            <a:r>
              <a:rPr lang="ru-RU" dirty="0" err="1" smtClean="0">
                <a:latin typeface="Monotype Corsiva" panose="03010101010201010101" pitchFamily="66" charset="0"/>
              </a:rPr>
              <a:t>взагалі</a:t>
            </a:r>
            <a:r>
              <a:rPr lang="ru-RU" dirty="0" smtClean="0">
                <a:latin typeface="Monotype Corsiva" panose="03010101010201010101" pitchFamily="66" charset="0"/>
              </a:rPr>
              <a:t>»</a:t>
            </a:r>
            <a:endParaRPr lang="en-US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06" y="438376"/>
            <a:ext cx="5186609" cy="4583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630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16114" y="188686"/>
            <a:ext cx="6821714" cy="6371771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latin typeface="Monotype Corsiva" panose="03010101010201010101" pitchFamily="66" charset="0"/>
              </a:rPr>
              <a:t> </a:t>
            </a:r>
            <a:r>
              <a:rPr lang="ru-RU" dirty="0">
                <a:latin typeface="Monotype Corsiva" panose="03010101010201010101" pitchFamily="66" charset="0"/>
              </a:rPr>
              <a:t>У роки </a:t>
            </a:r>
            <a:r>
              <a:rPr lang="ru-RU" dirty="0" err="1">
                <a:latin typeface="Monotype Corsiva" panose="03010101010201010101" pitchFamily="66" charset="0"/>
              </a:rPr>
              <a:t>Другої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світової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війни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здобув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фах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льотчика-винищувача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Роальд</a:t>
            </a:r>
            <a:r>
              <a:rPr lang="ru-RU" dirty="0">
                <a:latin typeface="Monotype Corsiva" panose="03010101010201010101" pitchFamily="66" charset="0"/>
              </a:rPr>
              <a:t> Дал </a:t>
            </a:r>
            <a:r>
              <a:rPr lang="ru-RU" dirty="0" err="1">
                <a:latin typeface="Monotype Corsiva" panose="03010101010201010101" pitchFamily="66" charset="0"/>
              </a:rPr>
              <a:t>навчався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льотній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справі</a:t>
            </a:r>
            <a:r>
              <a:rPr lang="ru-RU" dirty="0">
                <a:latin typeface="Monotype Corsiva" panose="03010101010201010101" pitchFamily="66" charset="0"/>
              </a:rPr>
              <a:t> у </a:t>
            </a:r>
            <a:r>
              <a:rPr lang="ru-RU" dirty="0" err="1">
                <a:latin typeface="Monotype Corsiva" panose="03010101010201010101" pitchFamily="66" charset="0"/>
              </a:rPr>
              <a:t>Кенії</a:t>
            </a:r>
            <a:r>
              <a:rPr lang="ru-RU" dirty="0">
                <a:latin typeface="Monotype Corsiva" panose="03010101010201010101" pitchFamily="66" charset="0"/>
              </a:rPr>
              <a:t> та у </a:t>
            </a:r>
            <a:r>
              <a:rPr lang="ru-RU" dirty="0" err="1">
                <a:latin typeface="Monotype Corsiva" panose="03010101010201010101" pitchFamily="66" charset="0"/>
              </a:rPr>
              <a:t>Іраку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отримав</a:t>
            </a:r>
            <a:r>
              <a:rPr lang="ru-RU" dirty="0">
                <a:latin typeface="Monotype Corsiva" panose="03010101010201010101" pitchFamily="66" charset="0"/>
              </a:rPr>
              <a:t> чин </a:t>
            </a:r>
            <a:r>
              <a:rPr lang="ru-RU" dirty="0" err="1">
                <a:latin typeface="Monotype Corsiva" panose="03010101010201010101" pitchFamily="66" charset="0"/>
              </a:rPr>
              <a:t>пілота-офіцера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Воював</a:t>
            </a:r>
            <a:r>
              <a:rPr lang="ru-RU" dirty="0">
                <a:latin typeface="Monotype Corsiva" panose="03010101010201010101" pitchFamily="66" charset="0"/>
              </a:rPr>
              <a:t> у </a:t>
            </a:r>
            <a:r>
              <a:rPr lang="ru-RU" dirty="0" err="1">
                <a:latin typeface="Monotype Corsiva" panose="03010101010201010101" pitchFamily="66" charset="0"/>
              </a:rPr>
              <a:t>Єгипті</a:t>
            </a:r>
            <a:r>
              <a:rPr lang="ru-RU" dirty="0">
                <a:latin typeface="Monotype Corsiva" panose="03010101010201010101" pitchFamily="66" charset="0"/>
              </a:rPr>
              <a:t>, де мало не </a:t>
            </a:r>
            <a:r>
              <a:rPr lang="ru-RU" dirty="0" err="1">
                <a:latin typeface="Monotype Corsiva" panose="03010101010201010101" pitchFamily="66" charset="0"/>
              </a:rPr>
              <a:t>загинув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під</a:t>
            </a:r>
            <a:r>
              <a:rPr lang="ru-RU" dirty="0">
                <a:latin typeface="Monotype Corsiva" panose="03010101010201010101" pitchFamily="66" charset="0"/>
              </a:rPr>
              <a:t> час </a:t>
            </a:r>
            <a:r>
              <a:rPr lang="ru-RU" dirty="0" err="1">
                <a:latin typeface="Monotype Corsiva" panose="03010101010201010101" pitchFamily="66" charset="0"/>
              </a:rPr>
              <a:t>польоту</a:t>
            </a:r>
            <a:r>
              <a:rPr lang="ru-RU" dirty="0">
                <a:latin typeface="Monotype Corsiva" panose="03010101010201010101" pitchFamily="66" charset="0"/>
              </a:rPr>
              <a:t>. І </a:t>
            </a:r>
            <a:r>
              <a:rPr lang="ru-RU" dirty="0" err="1">
                <a:latin typeface="Monotype Corsiva" panose="03010101010201010101" pitchFamily="66" charset="0"/>
              </a:rPr>
              <a:t>хоча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лікарі</a:t>
            </a:r>
            <a:r>
              <a:rPr lang="ru-RU" dirty="0">
                <a:latin typeface="Monotype Corsiva" panose="03010101010201010101" pitchFamily="66" charset="0"/>
              </a:rPr>
              <a:t> сказали, </a:t>
            </a:r>
            <a:r>
              <a:rPr lang="ru-RU" dirty="0" err="1">
                <a:latin typeface="Monotype Corsiva" panose="03010101010201010101" pitchFamily="66" charset="0"/>
              </a:rPr>
              <a:t>що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є </a:t>
            </a:r>
            <a:r>
              <a:rPr lang="ru-RU" dirty="0" err="1">
                <a:latin typeface="Monotype Corsiva" panose="03010101010201010101" pitchFamily="66" charset="0"/>
              </a:rPr>
              <a:t>непридатний</a:t>
            </a:r>
            <a:r>
              <a:rPr lang="ru-RU" dirty="0">
                <a:latin typeface="Monotype Corsiva" panose="03010101010201010101" pitchFamily="66" charset="0"/>
              </a:rPr>
              <a:t> до </a:t>
            </a:r>
            <a:r>
              <a:rPr lang="ru-RU" dirty="0" err="1">
                <a:latin typeface="Monotype Corsiva" panose="03010101010201010101" pitchFamily="66" charset="0"/>
              </a:rPr>
              <a:t>польотів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однак</a:t>
            </a:r>
            <a:r>
              <a:rPr lang="ru-RU" dirty="0">
                <a:latin typeface="Monotype Corsiva" panose="03010101010201010101" pitchFamily="66" charset="0"/>
              </a:rPr>
              <a:t> у лютому 1941 року </a:t>
            </a:r>
            <a:r>
              <a:rPr lang="ru-RU" dirty="0" err="1">
                <a:latin typeface="Monotype Corsiva" panose="03010101010201010101" pitchFamily="66" charset="0"/>
              </a:rPr>
              <a:t>повернувся</a:t>
            </a:r>
            <a:r>
              <a:rPr lang="ru-RU" dirty="0">
                <a:latin typeface="Monotype Corsiva" panose="03010101010201010101" pitchFamily="66" charset="0"/>
              </a:rPr>
              <a:t> у </a:t>
            </a:r>
            <a:r>
              <a:rPr lang="ru-RU" dirty="0" err="1">
                <a:latin typeface="Monotype Corsiva" panose="03010101010201010101" pitchFamily="66" charset="0"/>
              </a:rPr>
              <a:t>військову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авіацію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endParaRPr lang="ru-RU" dirty="0" smtClean="0">
              <a:latin typeface="Monotype Corsiva" panose="03010101010201010101" pitchFamily="66" charset="0"/>
            </a:endParaRPr>
          </a:p>
          <a:p>
            <a:pPr algn="just"/>
            <a:r>
              <a:rPr lang="ru-RU" dirty="0">
                <a:latin typeface="Monotype Corsiva" panose="03010101010201010101" pitchFamily="66" charset="0"/>
              </a:rPr>
              <a:t>У 1940-му </a:t>
            </a:r>
            <a:r>
              <a:rPr lang="ru-RU" dirty="0" err="1">
                <a:latin typeface="Monotype Corsiva" panose="03010101010201010101" pitchFamily="66" charset="0"/>
              </a:rPr>
              <a:t>він</a:t>
            </a:r>
            <a:r>
              <a:rPr lang="ru-RU" dirty="0">
                <a:latin typeface="Monotype Corsiva" panose="03010101010201010101" pitchFamily="66" charset="0"/>
              </a:rPr>
              <a:t> не </a:t>
            </a:r>
            <a:r>
              <a:rPr lang="ru-RU" dirty="0" err="1">
                <a:latin typeface="Monotype Corsiva" panose="03010101010201010101" pitchFamily="66" charset="0"/>
              </a:rPr>
              <a:t>зміг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знайти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злітно-посадкову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смугу</a:t>
            </a:r>
            <a:r>
              <a:rPr lang="ru-RU" dirty="0">
                <a:latin typeface="Monotype Corsiva" panose="03010101010201010101" pitchFamily="66" charset="0"/>
              </a:rPr>
              <a:t> в 48 км на </a:t>
            </a:r>
            <a:r>
              <a:rPr lang="ru-RU" dirty="0" err="1">
                <a:latin typeface="Monotype Corsiva" panose="03010101010201010101" pitchFamily="66" charset="0"/>
              </a:rPr>
              <a:t>південь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від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міста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Мерса-Матрух</a:t>
            </a:r>
            <a:r>
              <a:rPr lang="ru-RU" dirty="0">
                <a:latin typeface="Monotype Corsiva" panose="03010101010201010101" pitchFamily="66" charset="0"/>
              </a:rPr>
              <a:t>. Коли почало </a:t>
            </a:r>
            <a:r>
              <a:rPr lang="ru-RU" dirty="0" err="1">
                <a:latin typeface="Monotype Corsiva" panose="03010101010201010101" pitchFamily="66" charset="0"/>
              </a:rPr>
              <a:t>закінчуватися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паливо</a:t>
            </a:r>
            <a:r>
              <a:rPr lang="ru-RU" dirty="0">
                <a:latin typeface="Monotype Corsiva" panose="03010101010201010101" pitchFamily="66" charset="0"/>
              </a:rPr>
              <a:t> і </a:t>
            </a:r>
            <a:r>
              <a:rPr lang="ru-RU" dirty="0" err="1">
                <a:latin typeface="Monotype Corsiva" panose="03010101010201010101" pitchFamily="66" charset="0"/>
              </a:rPr>
              <a:t>наближалася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ніч</a:t>
            </a:r>
            <a:r>
              <a:rPr lang="ru-RU" dirty="0">
                <a:latin typeface="Monotype Corsiva" panose="03010101010201010101" pitchFamily="66" charset="0"/>
              </a:rPr>
              <a:t>, Даль </a:t>
            </a:r>
            <a:r>
              <a:rPr lang="ru-RU" dirty="0" err="1">
                <a:latin typeface="Monotype Corsiva" panose="03010101010201010101" pitchFamily="66" charset="0"/>
              </a:rPr>
              <a:t>був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змушений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спробувати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сісти</a:t>
            </a:r>
            <a:r>
              <a:rPr lang="ru-RU" dirty="0">
                <a:latin typeface="Monotype Corsiva" panose="03010101010201010101" pitchFamily="66" charset="0"/>
              </a:rPr>
              <a:t> в </a:t>
            </a:r>
            <a:r>
              <a:rPr lang="ru-RU" dirty="0" err="1">
                <a:latin typeface="Monotype Corsiva" panose="03010101010201010101" pitchFamily="66" charset="0"/>
              </a:rPr>
              <a:t>пустелі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Шасі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врізалося</a:t>
            </a:r>
            <a:r>
              <a:rPr lang="ru-RU" dirty="0">
                <a:latin typeface="Monotype Corsiva" panose="03010101010201010101" pitchFamily="66" charset="0"/>
              </a:rPr>
              <a:t> в валун, </a:t>
            </a:r>
            <a:r>
              <a:rPr lang="ru-RU" dirty="0" err="1">
                <a:latin typeface="Monotype Corsiva" panose="03010101010201010101" pitchFamily="66" charset="0"/>
              </a:rPr>
              <a:t>літак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розбився</a:t>
            </a:r>
            <a:r>
              <a:rPr lang="ru-RU" dirty="0">
                <a:latin typeface="Monotype Corsiva" panose="03010101010201010101" pitchFamily="66" charset="0"/>
              </a:rPr>
              <a:t>, а </a:t>
            </a:r>
            <a:r>
              <a:rPr lang="ru-RU" dirty="0" err="1">
                <a:latin typeface="Monotype Corsiva" panose="03010101010201010101" pitchFamily="66" charset="0"/>
              </a:rPr>
              <a:t>його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пілот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зламав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ніс</a:t>
            </a:r>
            <a:r>
              <a:rPr lang="ru-RU" dirty="0">
                <a:latin typeface="Monotype Corsiva" panose="03010101010201010101" pitchFamily="66" charset="0"/>
              </a:rPr>
              <a:t>, </a:t>
            </a:r>
            <a:r>
              <a:rPr lang="ru-RU" dirty="0" err="1">
                <a:latin typeface="Monotype Corsiva" panose="03010101010201010101" pitchFamily="66" charset="0"/>
              </a:rPr>
              <a:t>пошкодив</a:t>
            </a:r>
            <a:r>
              <a:rPr lang="ru-RU" dirty="0">
                <a:latin typeface="Monotype Corsiva" panose="03010101010201010101" pitchFamily="66" charset="0"/>
              </a:rPr>
              <a:t> череп і </a:t>
            </a:r>
            <a:r>
              <a:rPr lang="ru-RU" dirty="0" err="1">
                <a:latin typeface="Monotype Corsiva" panose="03010101010201010101" pitchFamily="66" charset="0"/>
              </a:rPr>
              <a:t>тимчасово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втратив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зір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endParaRPr lang="en-US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1" y="188686"/>
            <a:ext cx="5199062" cy="5199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66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7714" y="203200"/>
            <a:ext cx="6792686" cy="6654800"/>
          </a:xfrm>
        </p:spPr>
        <p:txBody>
          <a:bodyPr>
            <a:noAutofit/>
          </a:bodyPr>
          <a:lstStyle/>
          <a:p>
            <a:pPr algn="just"/>
            <a:r>
              <a:rPr lang="ru-RU" sz="3200" dirty="0">
                <a:latin typeface="Monotype Corsiva" panose="03010101010201010101" pitchFamily="66" charset="0"/>
              </a:rPr>
              <a:t>Даль </a:t>
            </a:r>
            <a:r>
              <a:rPr lang="ru-RU" sz="3200" dirty="0" err="1">
                <a:latin typeface="Monotype Corsiva" panose="03010101010201010101" pitchFamily="66" charset="0"/>
              </a:rPr>
              <a:t>був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одружений</a:t>
            </a:r>
            <a:r>
              <a:rPr lang="ru-RU" sz="3200" dirty="0">
                <a:latin typeface="Monotype Corsiva" panose="03010101010201010101" pitchFamily="66" charset="0"/>
              </a:rPr>
              <a:t> на </a:t>
            </a:r>
            <a:r>
              <a:rPr lang="ru-RU" sz="3200" dirty="0" err="1">
                <a:latin typeface="Monotype Corsiva" panose="03010101010201010101" pitchFamily="66" charset="0"/>
              </a:rPr>
              <a:t>актрисі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Патриції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Ніл</a:t>
            </a:r>
            <a:r>
              <a:rPr lang="ru-RU" sz="3200" dirty="0">
                <a:latin typeface="Monotype Corsiva" panose="03010101010201010101" pitchFamily="66" charset="0"/>
              </a:rPr>
              <a:t>. Коли </a:t>
            </a:r>
            <a:r>
              <a:rPr lang="ru-RU" sz="3200" dirty="0" err="1">
                <a:latin typeface="Monotype Corsiva" panose="03010101010201010101" pitchFamily="66" charset="0"/>
              </a:rPr>
              <a:t>молодшому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синові</a:t>
            </a:r>
            <a:r>
              <a:rPr lang="ru-RU" sz="3200" dirty="0">
                <a:latin typeface="Monotype Corsiva" panose="03010101010201010101" pitchFamily="66" charset="0"/>
              </a:rPr>
              <a:t> Даля, Тео, </a:t>
            </a:r>
            <a:r>
              <a:rPr lang="ru-RU" sz="3200" dirty="0" err="1">
                <a:latin typeface="Monotype Corsiva" panose="03010101010201010101" pitchFamily="66" charset="0"/>
              </a:rPr>
              <a:t>було</a:t>
            </a:r>
            <a:r>
              <a:rPr lang="ru-RU" sz="3200" dirty="0">
                <a:latin typeface="Monotype Corsiva" panose="03010101010201010101" pitchFamily="66" charset="0"/>
              </a:rPr>
              <a:t> 3 </a:t>
            </a:r>
            <a:r>
              <a:rPr lang="ru-RU" sz="3200" dirty="0" err="1">
                <a:latin typeface="Monotype Corsiva" panose="03010101010201010101" pitchFamily="66" charset="0"/>
              </a:rPr>
              <a:t>місяці</a:t>
            </a:r>
            <a:r>
              <a:rPr lang="ru-RU" sz="3200" dirty="0">
                <a:latin typeface="Monotype Corsiva" panose="03010101010201010101" pitchFamily="66" charset="0"/>
              </a:rPr>
              <a:t>, коляску з </a:t>
            </a:r>
            <a:r>
              <a:rPr lang="ru-RU" sz="3200" dirty="0" err="1">
                <a:latin typeface="Monotype Corsiva" panose="03010101010201010101" pitchFamily="66" charset="0"/>
              </a:rPr>
              <a:t>немовлям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збило</a:t>
            </a:r>
            <a:r>
              <a:rPr lang="ru-RU" sz="3200" dirty="0">
                <a:latin typeface="Monotype Corsiva" panose="03010101010201010101" pitchFamily="66" charset="0"/>
              </a:rPr>
              <a:t> нью-</a:t>
            </a:r>
            <a:r>
              <a:rPr lang="ru-RU" sz="3200" dirty="0" err="1">
                <a:latin typeface="Monotype Corsiva" panose="03010101010201010101" pitchFamily="66" charset="0"/>
              </a:rPr>
              <a:t>йоркське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таксі</a:t>
            </a:r>
            <a:r>
              <a:rPr lang="ru-RU" sz="3200" dirty="0">
                <a:latin typeface="Monotype Corsiva" panose="03010101010201010101" pitchFamily="66" charset="0"/>
              </a:rPr>
              <a:t>. </a:t>
            </a:r>
            <a:r>
              <a:rPr lang="ru-RU" sz="3200" dirty="0" err="1">
                <a:latin typeface="Monotype Corsiva" panose="03010101010201010101" pitchFamily="66" charset="0"/>
              </a:rPr>
              <a:t>Малюк</a:t>
            </a:r>
            <a:r>
              <a:rPr lang="ru-RU" sz="3200" dirty="0">
                <a:latin typeface="Monotype Corsiva" panose="03010101010201010101" pitchFamily="66" charset="0"/>
              </a:rPr>
              <a:t> сильно </a:t>
            </a:r>
            <a:r>
              <a:rPr lang="ru-RU" sz="3200" dirty="0" err="1">
                <a:latin typeface="Monotype Corsiva" panose="03010101010201010101" pitchFamily="66" charset="0"/>
              </a:rPr>
              <a:t>пошкодив</a:t>
            </a:r>
            <a:r>
              <a:rPr lang="ru-RU" sz="3200" dirty="0">
                <a:latin typeface="Monotype Corsiva" panose="03010101010201010101" pitchFamily="66" charset="0"/>
              </a:rPr>
              <a:t> голову та на </a:t>
            </a:r>
            <a:r>
              <a:rPr lang="ru-RU" sz="3200" dirty="0" err="1">
                <a:latin typeface="Monotype Corsiva" panose="03010101010201010101" pitchFamily="66" charset="0"/>
              </a:rPr>
              <a:t>якийсь</a:t>
            </a:r>
            <a:r>
              <a:rPr lang="ru-RU" sz="3200" dirty="0">
                <a:latin typeface="Monotype Corsiva" panose="03010101010201010101" pitchFamily="66" charset="0"/>
              </a:rPr>
              <a:t> час </a:t>
            </a:r>
            <a:r>
              <a:rPr lang="ru-RU" sz="3200" dirty="0" err="1">
                <a:latin typeface="Monotype Corsiva" panose="03010101010201010101" pitchFamily="66" charset="0"/>
              </a:rPr>
              <a:t>осліп</a:t>
            </a:r>
            <a:r>
              <a:rPr lang="ru-RU" sz="3200" dirty="0">
                <a:latin typeface="Monotype Corsiva" panose="03010101010201010101" pitchFamily="66" charset="0"/>
              </a:rPr>
              <a:t>. За 3 роки </a:t>
            </a:r>
            <a:r>
              <a:rPr lang="ru-RU" sz="3200" dirty="0" err="1">
                <a:latin typeface="Monotype Corsiva" panose="03010101010201010101" pitchFamily="66" charset="0"/>
              </a:rPr>
              <a:t>йому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зробили</a:t>
            </a:r>
            <a:r>
              <a:rPr lang="ru-RU" sz="3200" dirty="0">
                <a:latin typeface="Monotype Corsiva" panose="03010101010201010101" pitchFamily="66" charset="0"/>
              </a:rPr>
              <a:t> 9 </a:t>
            </a:r>
            <a:r>
              <a:rPr lang="ru-RU" sz="3200" dirty="0" err="1">
                <a:latin typeface="Monotype Corsiva" panose="03010101010201010101" pitchFamily="66" charset="0"/>
              </a:rPr>
              <a:t>операцій</a:t>
            </a:r>
            <a:r>
              <a:rPr lang="ru-RU" sz="3200" dirty="0">
                <a:latin typeface="Monotype Corsiva" panose="03010101010201010101" pitchFamily="66" charset="0"/>
              </a:rPr>
              <a:t>. </a:t>
            </a:r>
            <a:r>
              <a:rPr lang="ru-RU" sz="3200" dirty="0" err="1">
                <a:latin typeface="Monotype Corsiva" panose="03010101010201010101" pitchFamily="66" charset="0"/>
              </a:rPr>
              <a:t>Після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цього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випадку</a:t>
            </a:r>
            <a:r>
              <a:rPr lang="ru-RU" sz="3200" dirty="0">
                <a:latin typeface="Monotype Corsiva" panose="03010101010201010101" pitchFamily="66" charset="0"/>
              </a:rPr>
              <a:t> Даль </a:t>
            </a:r>
            <a:r>
              <a:rPr lang="ru-RU" sz="3200" dirty="0" err="1">
                <a:latin typeface="Monotype Corsiva" panose="03010101010201010101" pitchFamily="66" charset="0"/>
              </a:rPr>
              <a:t>перебрався</a:t>
            </a:r>
            <a:r>
              <a:rPr lang="ru-RU" sz="3200" dirty="0">
                <a:latin typeface="Monotype Corsiva" panose="03010101010201010101" pitchFamily="66" charset="0"/>
              </a:rPr>
              <a:t> з </a:t>
            </a:r>
            <a:r>
              <a:rPr lang="ru-RU" sz="3200" dirty="0" err="1">
                <a:latin typeface="Monotype Corsiva" panose="03010101010201010101" pitchFamily="66" charset="0"/>
              </a:rPr>
              <a:t>сім’єю</a:t>
            </a:r>
            <a:r>
              <a:rPr lang="ru-RU" sz="3200" dirty="0">
                <a:latin typeface="Monotype Corsiva" panose="03010101010201010101" pitchFamily="66" charset="0"/>
              </a:rPr>
              <a:t> назад в </a:t>
            </a:r>
            <a:r>
              <a:rPr lang="ru-RU" sz="3200" dirty="0" err="1">
                <a:latin typeface="Monotype Corsiva" panose="03010101010201010101" pitchFamily="66" charset="0"/>
              </a:rPr>
              <a:t>Англію</a:t>
            </a:r>
            <a:r>
              <a:rPr lang="ru-RU" sz="3200" dirty="0">
                <a:latin typeface="Monotype Corsiva" panose="03010101010201010101" pitchFamily="66" charset="0"/>
              </a:rPr>
              <a:t>. Тео </a:t>
            </a:r>
            <a:r>
              <a:rPr lang="ru-RU" sz="3200" dirty="0" err="1">
                <a:latin typeface="Monotype Corsiva" panose="03010101010201010101" pitchFamily="66" charset="0"/>
              </a:rPr>
              <a:t>був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змушений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жити</a:t>
            </a:r>
            <a:r>
              <a:rPr lang="ru-RU" sz="3200" dirty="0">
                <a:latin typeface="Monotype Corsiva" panose="03010101010201010101" pitchFamily="66" charset="0"/>
              </a:rPr>
              <a:t> з </a:t>
            </a:r>
            <a:r>
              <a:rPr lang="ru-RU" sz="3200" dirty="0" err="1">
                <a:latin typeface="Monotype Corsiva" panose="03010101010201010101" pitchFamily="66" charset="0"/>
              </a:rPr>
              <a:t>трубкою</a:t>
            </a:r>
            <a:r>
              <a:rPr lang="ru-RU" sz="3200" dirty="0">
                <a:latin typeface="Monotype Corsiva" panose="03010101010201010101" pitchFamily="66" charset="0"/>
              </a:rPr>
              <a:t> в </a:t>
            </a:r>
            <a:r>
              <a:rPr lang="ru-RU" sz="3200" dirty="0" err="1">
                <a:latin typeface="Monotype Corsiva" panose="03010101010201010101" pitchFamily="66" charset="0"/>
              </a:rPr>
              <a:t>голові</a:t>
            </a:r>
            <a:r>
              <a:rPr lang="ru-RU" sz="3200" dirty="0">
                <a:latin typeface="Monotype Corsiva" panose="03010101010201010101" pitchFamily="66" charset="0"/>
              </a:rPr>
              <a:t>, яка раз у раз </a:t>
            </a:r>
            <a:r>
              <a:rPr lang="ru-RU" sz="3200" dirty="0" err="1">
                <a:latin typeface="Monotype Corsiva" panose="03010101010201010101" pitchFamily="66" charset="0"/>
              </a:rPr>
              <a:t>засмічувалася</a:t>
            </a:r>
            <a:r>
              <a:rPr lang="ru-RU" sz="3200" dirty="0">
                <a:latin typeface="Monotype Corsiva" panose="03010101010201010101" pitchFamily="66" charset="0"/>
              </a:rPr>
              <a:t>. </a:t>
            </a:r>
            <a:r>
              <a:rPr lang="ru-RU" sz="3200" dirty="0" err="1">
                <a:latin typeface="Monotype Corsiva" panose="03010101010201010101" pitchFamily="66" charset="0"/>
              </a:rPr>
              <a:t>Спільно</a:t>
            </a:r>
            <a:r>
              <a:rPr lang="ru-RU" sz="3200" dirty="0">
                <a:latin typeface="Monotype Corsiva" panose="03010101010201010101" pitchFamily="66" charset="0"/>
              </a:rPr>
              <a:t> з доктором і </a:t>
            </a:r>
            <a:r>
              <a:rPr lang="ru-RU" sz="3200" dirty="0" err="1">
                <a:latin typeface="Monotype Corsiva" panose="03010101010201010101" pitchFamily="66" charset="0"/>
              </a:rPr>
              <a:t>інженером</a:t>
            </a:r>
            <a:r>
              <a:rPr lang="ru-RU" sz="3200" dirty="0">
                <a:latin typeface="Monotype Corsiva" panose="03010101010201010101" pitchFamily="66" charset="0"/>
              </a:rPr>
              <a:t> Даль </a:t>
            </a:r>
            <a:r>
              <a:rPr lang="ru-RU" sz="3200" dirty="0" err="1">
                <a:latin typeface="Monotype Corsiva" panose="03010101010201010101" pitchFamily="66" charset="0"/>
              </a:rPr>
              <a:t>розробив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унікальний</a:t>
            </a:r>
            <a:r>
              <a:rPr lang="ru-RU" sz="3200" dirty="0">
                <a:latin typeface="Monotype Corsiva" panose="03010101010201010101" pitchFamily="66" charset="0"/>
              </a:rPr>
              <a:t> клапан, </a:t>
            </a:r>
            <a:r>
              <a:rPr lang="ru-RU" sz="3200" dirty="0" err="1">
                <a:latin typeface="Monotype Corsiva" panose="03010101010201010101" pitchFamily="66" charset="0"/>
              </a:rPr>
              <a:t>який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полегшив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життя</a:t>
            </a:r>
            <a:r>
              <a:rPr lang="ru-RU" sz="3200" dirty="0">
                <a:latin typeface="Monotype Corsiva" panose="03010101010201010101" pitchFamily="66" charset="0"/>
              </a:rPr>
              <a:t> не </a:t>
            </a:r>
            <a:r>
              <a:rPr lang="ru-RU" sz="3200" dirty="0" err="1">
                <a:latin typeface="Monotype Corsiva" panose="03010101010201010101" pitchFamily="66" charset="0"/>
              </a:rPr>
              <a:t>тільки</a:t>
            </a:r>
            <a:r>
              <a:rPr lang="ru-RU" sz="3200" dirty="0">
                <a:latin typeface="Monotype Corsiva" panose="03010101010201010101" pitchFamily="66" charset="0"/>
              </a:rPr>
              <a:t> Тео, а й </a:t>
            </a:r>
            <a:r>
              <a:rPr lang="ru-RU" sz="3200" dirty="0" err="1">
                <a:latin typeface="Monotype Corsiva" panose="03010101010201010101" pitchFamily="66" charset="0"/>
              </a:rPr>
              <a:t>багатьом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дітям</a:t>
            </a:r>
            <a:r>
              <a:rPr lang="ru-RU" sz="3200" dirty="0">
                <a:latin typeface="Monotype Corsiva" panose="03010101010201010101" pitchFamily="66" charset="0"/>
              </a:rPr>
              <a:t> в </a:t>
            </a:r>
            <a:r>
              <a:rPr lang="ru-RU" sz="3200" dirty="0" err="1">
                <a:latin typeface="Monotype Corsiva" panose="03010101010201010101" pitchFamily="66" charset="0"/>
              </a:rPr>
              <a:t>світі</a:t>
            </a:r>
            <a:r>
              <a:rPr lang="ru-RU" sz="3200" dirty="0">
                <a:latin typeface="Monotype Corsiva" panose="03010101010201010101" pitchFamily="66" charset="0"/>
              </a:rPr>
              <a:t>. Книгу “</a:t>
            </a:r>
            <a:r>
              <a:rPr lang="ru-RU" sz="3200" dirty="0" err="1">
                <a:latin typeface="Monotype Corsiva" panose="03010101010201010101" pitchFamily="66" charset="0"/>
              </a:rPr>
              <a:t>Чарлі</a:t>
            </a:r>
            <a:r>
              <a:rPr lang="ru-RU" sz="3200" dirty="0">
                <a:latin typeface="Monotype Corsiva" panose="03010101010201010101" pitchFamily="66" charset="0"/>
              </a:rPr>
              <a:t> і </a:t>
            </a:r>
            <a:r>
              <a:rPr lang="ru-RU" sz="3200" dirty="0" err="1">
                <a:latin typeface="Monotype Corsiva" panose="03010101010201010101" pitchFamily="66" charset="0"/>
              </a:rPr>
              <a:t>шоколадна</a:t>
            </a:r>
            <a:r>
              <a:rPr lang="ru-RU" sz="3200" dirty="0">
                <a:latin typeface="Monotype Corsiva" panose="03010101010201010101" pitchFamily="66" charset="0"/>
              </a:rPr>
              <a:t> фабрика» </a:t>
            </a:r>
            <a:r>
              <a:rPr lang="ru-RU" sz="3200" dirty="0" err="1" smtClean="0">
                <a:latin typeface="Monotype Corsiva" panose="03010101010201010101" pitchFamily="66" charset="0"/>
              </a:rPr>
              <a:t>письменник</a:t>
            </a:r>
            <a:r>
              <a:rPr lang="ru-RU" sz="3200" dirty="0" smtClean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присвятив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своєму</a:t>
            </a:r>
            <a:r>
              <a:rPr lang="ru-RU" sz="3200" dirty="0"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latin typeface="Monotype Corsiva" panose="03010101010201010101" pitchFamily="66" charset="0"/>
              </a:rPr>
              <a:t>синові</a:t>
            </a:r>
            <a:r>
              <a:rPr lang="ru-RU" sz="3200" dirty="0">
                <a:latin typeface="Monotype Corsiva" panose="03010101010201010101" pitchFamily="66" charset="0"/>
              </a:rPr>
              <a:t>.</a:t>
            </a:r>
            <a:endParaRPr lang="en-US" sz="3200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08" y="477383"/>
            <a:ext cx="4861605" cy="607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941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9657"/>
            <a:ext cx="6415314" cy="657497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>
                <a:latin typeface="Monotype Corsiva" panose="03010101010201010101" pitchFamily="66" charset="0"/>
              </a:rPr>
              <a:t>У 1965-му дружина </a:t>
            </a:r>
            <a:r>
              <a:rPr lang="ru-RU" dirty="0" err="1">
                <a:latin typeface="Monotype Corsiva" panose="03010101010201010101" pitchFamily="66" charset="0"/>
              </a:rPr>
              <a:t>Патриція</a:t>
            </a:r>
            <a:r>
              <a:rPr lang="ru-RU" dirty="0">
                <a:latin typeface="Monotype Corsiva" panose="03010101010201010101" pitchFamily="66" charset="0"/>
              </a:rPr>
              <a:t> перенесла аневризму </a:t>
            </a:r>
            <a:r>
              <a:rPr lang="ru-RU" dirty="0" err="1">
                <a:latin typeface="Monotype Corsiva" panose="03010101010201010101" pitchFamily="66" charset="0"/>
              </a:rPr>
              <a:t>судин</a:t>
            </a:r>
            <a:r>
              <a:rPr lang="ru-RU" dirty="0">
                <a:latin typeface="Monotype Corsiva" panose="03010101010201010101" pitchFamily="66" charset="0"/>
              </a:rPr>
              <a:t> головного </a:t>
            </a:r>
            <a:r>
              <a:rPr lang="ru-RU" dirty="0" err="1">
                <a:latin typeface="Monotype Corsiva" panose="03010101010201010101" pitchFamily="66" charset="0"/>
              </a:rPr>
              <a:t>мозку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під</a:t>
            </a:r>
            <a:r>
              <a:rPr lang="ru-RU" dirty="0">
                <a:latin typeface="Monotype Corsiva" panose="03010101010201010101" pitchFamily="66" charset="0"/>
              </a:rPr>
              <a:t> час </a:t>
            </a:r>
            <a:r>
              <a:rPr lang="ru-RU" dirty="0" err="1">
                <a:latin typeface="Monotype Corsiva" panose="03010101010201010101" pitchFamily="66" charset="0"/>
              </a:rPr>
              <a:t>вагітності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їх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п'ятою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дитиною</a:t>
            </a:r>
            <a:r>
              <a:rPr lang="ru-RU" dirty="0">
                <a:latin typeface="Monotype Corsiva" panose="03010101010201010101" pitchFamily="66" charset="0"/>
              </a:rPr>
              <a:t>. </a:t>
            </a:r>
            <a:r>
              <a:rPr lang="ru-RU" dirty="0" err="1">
                <a:latin typeface="Monotype Corsiva" panose="03010101010201010101" pitchFamily="66" charset="0"/>
              </a:rPr>
              <a:t>Люблячий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чоловік</a:t>
            </a:r>
            <a:r>
              <a:rPr lang="ru-RU" dirty="0">
                <a:latin typeface="Monotype Corsiva" panose="03010101010201010101" pitchFamily="66" charset="0"/>
              </a:rPr>
              <a:t> взяв </a:t>
            </a:r>
            <a:r>
              <a:rPr lang="ru-RU" dirty="0" err="1">
                <a:latin typeface="Monotype Corsiva" panose="03010101010201010101" pitchFamily="66" charset="0"/>
              </a:rPr>
              <a:t>під</a:t>
            </a:r>
            <a:r>
              <a:rPr lang="ru-RU" dirty="0">
                <a:latin typeface="Monotype Corsiva" panose="03010101010201010101" pitchFamily="66" charset="0"/>
              </a:rPr>
              <a:t> контроль </a:t>
            </a:r>
            <a:r>
              <a:rPr lang="ru-RU" dirty="0" err="1">
                <a:latin typeface="Monotype Corsiva" panose="03010101010201010101" pitchFamily="66" charset="0"/>
              </a:rPr>
              <a:t>реабілітацію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дружини</a:t>
            </a:r>
            <a:r>
              <a:rPr lang="ru-RU" dirty="0">
                <a:latin typeface="Monotype Corsiva" panose="03010101010201010101" pitchFamily="66" charset="0"/>
              </a:rPr>
              <a:t>, так </a:t>
            </a:r>
            <a:r>
              <a:rPr lang="ru-RU" dirty="0" err="1">
                <a:latin typeface="Monotype Corsiva" panose="03010101010201010101" pitchFamily="66" charset="0"/>
              </a:rPr>
              <a:t>що</a:t>
            </a:r>
            <a:r>
              <a:rPr lang="ru-RU" dirty="0">
                <a:latin typeface="Monotype Corsiva" panose="03010101010201010101" pitchFamily="66" charset="0"/>
              </a:rPr>
              <a:t> актриса </a:t>
            </a:r>
            <a:r>
              <a:rPr lang="ru-RU" dirty="0" err="1">
                <a:latin typeface="Monotype Corsiva" panose="03010101010201010101" pitchFamily="66" charset="0"/>
              </a:rPr>
              <a:t>змогла</a:t>
            </a:r>
            <a:r>
              <a:rPr lang="ru-RU" dirty="0">
                <a:latin typeface="Monotype Corsiva" panose="03010101010201010101" pitchFamily="66" charset="0"/>
              </a:rPr>
              <a:t> не </a:t>
            </a:r>
            <a:r>
              <a:rPr lang="ru-RU" dirty="0" err="1">
                <a:latin typeface="Monotype Corsiva" panose="03010101010201010101" pitchFamily="66" charset="0"/>
              </a:rPr>
              <a:t>тільки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знову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ходити</a:t>
            </a:r>
            <a:r>
              <a:rPr lang="ru-RU" dirty="0">
                <a:latin typeface="Monotype Corsiva" panose="03010101010201010101" pitchFamily="66" charset="0"/>
              </a:rPr>
              <a:t> і </a:t>
            </a:r>
            <a:r>
              <a:rPr lang="ru-RU" dirty="0" err="1">
                <a:latin typeface="Monotype Corsiva" panose="03010101010201010101" pitchFamily="66" charset="0"/>
              </a:rPr>
              <a:t>говорити</a:t>
            </a:r>
            <a:r>
              <a:rPr lang="ru-RU" dirty="0">
                <a:latin typeface="Monotype Corsiva" panose="03010101010201010101" pitchFamily="66" charset="0"/>
              </a:rPr>
              <a:t>, але і </a:t>
            </a:r>
            <a:r>
              <a:rPr lang="ru-RU" dirty="0" err="1">
                <a:latin typeface="Monotype Corsiva" panose="03010101010201010101" pitchFamily="66" charset="0"/>
              </a:rPr>
              <a:t>успішно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продовжила</a:t>
            </a:r>
            <a:r>
              <a:rPr lang="ru-RU" dirty="0">
                <a:latin typeface="Monotype Corsiva" panose="03010101010201010101" pitchFamily="66" charset="0"/>
              </a:rPr>
              <a:t> свою </a:t>
            </a:r>
            <a:r>
              <a:rPr lang="ru-RU" dirty="0" err="1">
                <a:latin typeface="Monotype Corsiva" panose="03010101010201010101" pitchFamily="66" charset="0"/>
              </a:rPr>
              <a:t>кар'єру</a:t>
            </a:r>
            <a:r>
              <a:rPr lang="ru-RU" dirty="0">
                <a:latin typeface="Monotype Corsiva" panose="03010101010201010101" pitchFamily="66" charset="0"/>
              </a:rPr>
              <a:t> - у 1964 </a:t>
            </a:r>
            <a:r>
              <a:rPr lang="ru-RU" dirty="0" err="1">
                <a:latin typeface="Monotype Corsiva" panose="03010101010201010101" pitchFamily="66" charset="0"/>
              </a:rPr>
              <a:t>році</a:t>
            </a:r>
            <a:r>
              <a:rPr lang="ru-RU" dirty="0">
                <a:latin typeface="Monotype Corsiva" panose="03010101010201010101" pitchFamily="66" charset="0"/>
              </a:rPr>
              <a:t> вона </a:t>
            </a:r>
            <a:r>
              <a:rPr lang="ru-RU" dirty="0" err="1">
                <a:latin typeface="Monotype Corsiva" panose="03010101010201010101" pitchFamily="66" charset="0"/>
              </a:rPr>
              <a:t>отримала</a:t>
            </a:r>
            <a:r>
              <a:rPr lang="ru-RU" dirty="0">
                <a:latin typeface="Monotype Corsiva" panose="03010101010201010101" pitchFamily="66" charset="0"/>
              </a:rPr>
              <a:t> «Оскар». </a:t>
            </a:r>
            <a:endParaRPr lang="ru-RU" dirty="0" smtClean="0">
              <a:latin typeface="Monotype Corsiva" panose="03010101010201010101" pitchFamily="66" charset="0"/>
            </a:endParaRPr>
          </a:p>
          <a:p>
            <a:pPr algn="just"/>
            <a:r>
              <a:rPr lang="ru-RU" dirty="0">
                <a:latin typeface="Monotype Corsiva" panose="03010101010201010101" pitchFamily="66" charset="0"/>
              </a:rPr>
              <a:t> І все-таки </a:t>
            </a:r>
            <a:r>
              <a:rPr lang="ru-RU" dirty="0" err="1">
                <a:latin typeface="Monotype Corsiva" panose="03010101010201010101" pitchFamily="66" charset="0"/>
              </a:rPr>
              <a:t>шлюб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Ніл</a:t>
            </a:r>
            <a:r>
              <a:rPr lang="ru-RU" dirty="0">
                <a:latin typeface="Monotype Corsiva" panose="03010101010201010101" pitchFamily="66" charset="0"/>
              </a:rPr>
              <a:t> і Даля </a:t>
            </a:r>
            <a:r>
              <a:rPr lang="ru-RU" dirty="0" err="1">
                <a:latin typeface="Monotype Corsiva" panose="03010101010201010101" pitchFamily="66" charset="0"/>
              </a:rPr>
              <a:t>закінчився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розлученням</a:t>
            </a:r>
            <a:r>
              <a:rPr lang="ru-RU" dirty="0">
                <a:latin typeface="Monotype Corsiva" panose="03010101010201010101" pitchFamily="66" charset="0"/>
              </a:rPr>
              <a:t>. У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>
                <a:latin typeface="Monotype Corsiva" panose="03010101010201010101" pitchFamily="66" charset="0"/>
              </a:rPr>
              <a:t>1983 </a:t>
            </a:r>
            <a:r>
              <a:rPr lang="ru-RU" dirty="0" err="1">
                <a:latin typeface="Monotype Corsiva" panose="03010101010201010101" pitchFamily="66" charset="0"/>
              </a:rPr>
              <a:t>році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Роальд</a:t>
            </a:r>
            <a:r>
              <a:rPr lang="ru-RU" dirty="0">
                <a:latin typeface="Monotype Corsiva" panose="03010101010201010101" pitchFamily="66" charset="0"/>
              </a:rPr>
              <a:t> і </a:t>
            </a:r>
            <a:r>
              <a:rPr lang="ru-RU" dirty="0" err="1">
                <a:latin typeface="Monotype Corsiva" panose="03010101010201010101" pitchFamily="66" charset="0"/>
              </a:rPr>
              <a:t>Патриція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розлучилися</a:t>
            </a:r>
            <a:r>
              <a:rPr lang="ru-RU" dirty="0">
                <a:latin typeface="Monotype Corsiva" panose="03010101010201010101" pitchFamily="66" charset="0"/>
              </a:rPr>
              <a:t> (про </a:t>
            </a:r>
            <a:r>
              <a:rPr lang="ru-RU" dirty="0" err="1">
                <a:latin typeface="Monotype Corsiva" panose="03010101010201010101" pitchFamily="66" charset="0"/>
              </a:rPr>
              <a:t>нелегке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спільне</a:t>
            </a:r>
            <a:r>
              <a:rPr lang="en-US" dirty="0">
                <a:latin typeface="Monotype Corsiva" panose="03010101010201010101" pitchFamily="66" charset="0"/>
              </a:rPr>
              <a:t> </a:t>
            </a:r>
            <a:r>
              <a:rPr lang="ru-RU" dirty="0" err="1">
                <a:latin typeface="Monotype Corsiva" panose="03010101010201010101" pitchFamily="66" charset="0"/>
              </a:rPr>
              <a:t>життя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подружжя</a:t>
            </a:r>
            <a:r>
              <a:rPr lang="ru-RU" dirty="0">
                <a:latin typeface="Monotype Corsiva" panose="03010101010201010101" pitchFamily="66" charset="0"/>
              </a:rPr>
              <a:t> Б. </a:t>
            </a:r>
            <a:r>
              <a:rPr lang="ru-RU" dirty="0" err="1">
                <a:latin typeface="Monotype Corsiva" panose="03010101010201010101" pitchFamily="66" charset="0"/>
              </a:rPr>
              <a:t>Феррел</a:t>
            </a:r>
            <a:r>
              <a:rPr lang="ru-RU" dirty="0">
                <a:latin typeface="Monotype Corsiva" panose="03010101010201010101" pitchFamily="66" charset="0"/>
              </a:rPr>
              <a:t> написав книгу «Пет і </a:t>
            </a:r>
            <a:r>
              <a:rPr lang="ru-RU" dirty="0" err="1">
                <a:latin typeface="Monotype Corsiva" panose="03010101010201010101" pitchFamily="66" charset="0"/>
              </a:rPr>
              <a:t>Роальд</a:t>
            </a:r>
            <a:r>
              <a:rPr lang="ru-RU" dirty="0">
                <a:latin typeface="Monotype Corsiva" panose="03010101010201010101" pitchFamily="66" charset="0"/>
              </a:rPr>
              <a:t>», яка послужила основою </a:t>
            </a:r>
            <a:r>
              <a:rPr lang="ru-RU" dirty="0" err="1">
                <a:latin typeface="Monotype Corsiva" panose="03010101010201010101" pitchFamily="66" charset="0"/>
              </a:rPr>
              <a:t>кінофільму</a:t>
            </a:r>
            <a:r>
              <a:rPr lang="ru-RU" dirty="0">
                <a:latin typeface="Monotype Corsiva" panose="03010101010201010101" pitchFamily="66" charset="0"/>
              </a:rPr>
              <a:t> «</a:t>
            </a:r>
            <a:r>
              <a:rPr lang="ru-RU" dirty="0" err="1">
                <a:latin typeface="Monotype Corsiva" panose="03010101010201010101" pitchFamily="66" charset="0"/>
              </a:rPr>
              <a:t>Історія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Патриції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Ніл</a:t>
            </a:r>
            <a:r>
              <a:rPr lang="ru-RU" dirty="0">
                <a:latin typeface="Monotype Corsiva" panose="03010101010201010101" pitchFamily="66" charset="0"/>
              </a:rPr>
              <a:t>»), і </a:t>
            </a:r>
            <a:r>
              <a:rPr lang="ru-RU" dirty="0" err="1">
                <a:latin typeface="Monotype Corsiva" panose="03010101010201010101" pitchFamily="66" charset="0"/>
              </a:rPr>
              <a:t>пізніше</a:t>
            </a:r>
            <a:r>
              <a:rPr lang="ru-RU" dirty="0">
                <a:latin typeface="Monotype Corsiva" panose="03010101010201010101" pitchFamily="66" charset="0"/>
              </a:rPr>
              <a:t> в тому ж </a:t>
            </a:r>
            <a:r>
              <a:rPr lang="ru-RU" dirty="0" err="1">
                <a:latin typeface="Monotype Corsiva" panose="03010101010201010101" pitchFamily="66" charset="0"/>
              </a:rPr>
              <a:t>році</a:t>
            </a:r>
            <a:r>
              <a:rPr lang="ru-RU" dirty="0">
                <a:latin typeface="Monotype Corsiva" panose="03010101010201010101" pitchFamily="66" charset="0"/>
              </a:rPr>
              <a:t> Даль </a:t>
            </a:r>
            <a:r>
              <a:rPr lang="ru-RU" dirty="0" err="1">
                <a:latin typeface="Monotype Corsiva" panose="03010101010201010101" pitchFamily="66" charset="0"/>
              </a:rPr>
              <a:t>одружився</a:t>
            </a:r>
            <a:r>
              <a:rPr lang="ru-RU" dirty="0">
                <a:latin typeface="Monotype Corsiva" panose="03010101010201010101" pitchFamily="66" charset="0"/>
              </a:rPr>
              <a:t> на </a:t>
            </a:r>
            <a:r>
              <a:rPr lang="ru-RU" dirty="0" err="1">
                <a:latin typeface="Monotype Corsiva" panose="03010101010201010101" pitchFamily="66" charset="0"/>
              </a:rPr>
              <a:t>Фелісіті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Д’Абро</a:t>
            </a:r>
            <a:r>
              <a:rPr lang="ru-RU" dirty="0">
                <a:latin typeface="Monotype Corsiva" panose="03010101010201010101" pitchFamily="66" charset="0"/>
              </a:rPr>
              <a:t>, з </a:t>
            </a:r>
            <a:r>
              <a:rPr lang="ru-RU" dirty="0" err="1">
                <a:latin typeface="Monotype Corsiva" panose="03010101010201010101" pitchFamily="66" charset="0"/>
              </a:rPr>
              <a:t>якою</a:t>
            </a:r>
            <a:r>
              <a:rPr lang="ru-RU" dirty="0">
                <a:latin typeface="Monotype Corsiva" panose="03010101010201010101" pitchFamily="66" charset="0"/>
              </a:rPr>
              <a:t> прожив до </a:t>
            </a:r>
            <a:r>
              <a:rPr lang="ru-RU" dirty="0" err="1">
                <a:latin typeface="Monotype Corsiva" panose="03010101010201010101" pitchFamily="66" charset="0"/>
              </a:rPr>
              <a:t>кінця</a:t>
            </a:r>
            <a:r>
              <a:rPr lang="ru-RU" dirty="0">
                <a:latin typeface="Monotype Corsiva" panose="03010101010201010101" pitchFamily="66" charset="0"/>
              </a:rPr>
              <a:t> </a:t>
            </a:r>
            <a:r>
              <a:rPr lang="ru-RU" dirty="0" err="1">
                <a:latin typeface="Monotype Corsiva" panose="03010101010201010101" pitchFamily="66" charset="0"/>
              </a:rPr>
              <a:t>життя</a:t>
            </a:r>
            <a:r>
              <a:rPr lang="ru-RU" dirty="0">
                <a:latin typeface="Monotype Corsiva" panose="03010101010201010101" pitchFamily="66" charset="0"/>
              </a:rPr>
              <a:t>.</a:t>
            </a:r>
            <a:endParaRPr lang="en-US" dirty="0">
              <a:latin typeface="Monotype Corsiva" panose="03010101010201010101" pitchFamily="66" charset="0"/>
            </a:endParaRPr>
          </a:p>
          <a:p>
            <a:pPr algn="just"/>
            <a:endParaRPr lang="en-US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43" y="159656"/>
            <a:ext cx="5461000" cy="651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978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73486" y="377371"/>
            <a:ext cx="6400800" cy="5799592"/>
          </a:xfrm>
        </p:spPr>
        <p:txBody>
          <a:bodyPr>
            <a:normAutofit/>
          </a:bodyPr>
          <a:lstStyle/>
          <a:p>
            <a:pPr algn="just"/>
            <a:r>
              <a:rPr lang="ru-RU" sz="3600" dirty="0">
                <a:latin typeface="Monotype Corsiva" panose="03010101010201010101" pitchFamily="66" charset="0"/>
              </a:rPr>
              <a:t>Помер </a:t>
            </a:r>
            <a:r>
              <a:rPr lang="ru-RU" sz="3600" dirty="0" err="1">
                <a:latin typeface="Monotype Corsiva" panose="03010101010201010101" pitchFamily="66" charset="0"/>
              </a:rPr>
              <a:t>Роальд</a:t>
            </a:r>
            <a:r>
              <a:rPr lang="ru-RU" sz="3600" dirty="0">
                <a:latin typeface="Monotype Corsiva" panose="03010101010201010101" pitchFamily="66" charset="0"/>
              </a:rPr>
              <a:t> Дал у 74 роки 23 листопада 1990 року в </a:t>
            </a:r>
            <a:r>
              <a:rPr lang="ru-RU" sz="3600" dirty="0" err="1">
                <a:latin typeface="Monotype Corsiva" panose="03010101010201010101" pitchFamily="66" charset="0"/>
              </a:rPr>
              <a:t>Оксфорді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внаслідок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лейкемії</a:t>
            </a:r>
            <a:r>
              <a:rPr lang="ru-RU" sz="3600" dirty="0">
                <a:latin typeface="Monotype Corsiva" panose="03010101010201010101" pitchFamily="66" charset="0"/>
              </a:rPr>
              <a:t>. </a:t>
            </a:r>
            <a:r>
              <a:rPr lang="ru-RU" sz="3600" dirty="0" err="1">
                <a:latin typeface="Monotype Corsiva" panose="03010101010201010101" pitchFamily="66" charset="0"/>
              </a:rPr>
              <a:t>Його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поховали</a:t>
            </a:r>
            <a:r>
              <a:rPr lang="ru-RU" sz="3600" dirty="0">
                <a:latin typeface="Monotype Corsiva" panose="03010101010201010101" pitchFamily="66" charset="0"/>
              </a:rPr>
              <a:t> за обрядом </a:t>
            </a:r>
            <a:r>
              <a:rPr lang="ru-RU" sz="3600" dirty="0" err="1">
                <a:latin typeface="Monotype Corsiva" panose="03010101010201010101" pitchFamily="66" charset="0"/>
              </a:rPr>
              <a:t>вікінгів</a:t>
            </a:r>
            <a:r>
              <a:rPr lang="ru-RU" sz="3600" dirty="0">
                <a:latin typeface="Monotype Corsiva" panose="03010101010201010101" pitchFamily="66" charset="0"/>
              </a:rPr>
              <a:t> - на </a:t>
            </a:r>
            <a:r>
              <a:rPr lang="ru-RU" sz="3600" dirty="0" err="1">
                <a:latin typeface="Monotype Corsiva" panose="03010101010201010101" pitchFamily="66" charset="0"/>
              </a:rPr>
              <a:t>цвинтарі</a:t>
            </a:r>
            <a:r>
              <a:rPr lang="ru-RU" sz="3600" dirty="0">
                <a:latin typeface="Monotype Corsiva" panose="03010101010201010101" pitchFamily="66" charset="0"/>
              </a:rPr>
              <a:t>, </a:t>
            </a:r>
            <a:r>
              <a:rPr lang="ru-RU" sz="3600" dirty="0" err="1">
                <a:latin typeface="Monotype Corsiva" panose="03010101010201010101" pitchFamily="66" charset="0"/>
              </a:rPr>
              <a:t>біля</a:t>
            </a:r>
            <a:r>
              <a:rPr lang="ru-RU" sz="3600" dirty="0">
                <a:latin typeface="Monotype Corsiva" panose="03010101010201010101" pitchFamily="66" charset="0"/>
              </a:rPr>
              <a:t> церкви </a:t>
            </a:r>
            <a:r>
              <a:rPr lang="ru-RU" sz="3600" dirty="0" err="1">
                <a:latin typeface="Monotype Corsiva" panose="03010101010201010101" pitchFamily="66" charset="0"/>
              </a:rPr>
              <a:t>свтого</a:t>
            </a:r>
            <a:r>
              <a:rPr lang="ru-RU" sz="3600" dirty="0">
                <a:latin typeface="Monotype Corsiva" panose="03010101010201010101" pitchFamily="66" charset="0"/>
              </a:rPr>
              <a:t> Петра і Павла, у </a:t>
            </a:r>
            <a:r>
              <a:rPr lang="ru-RU" sz="3600" dirty="0" err="1">
                <a:latin typeface="Monotype Corsiva" panose="03010101010201010101" pitchFamily="66" charset="0"/>
              </a:rPr>
              <a:t>труну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поклали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його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улюблені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предмети</a:t>
            </a:r>
            <a:r>
              <a:rPr lang="ru-RU" sz="3600" dirty="0">
                <a:latin typeface="Monotype Corsiva" panose="03010101010201010101" pitchFamily="66" charset="0"/>
              </a:rPr>
              <a:t> - </a:t>
            </a:r>
            <a:r>
              <a:rPr lang="ru-RU" sz="3600" dirty="0" err="1">
                <a:latin typeface="Monotype Corsiva" panose="03010101010201010101" pitchFamily="66" charset="0"/>
              </a:rPr>
              <a:t>більярдні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киї</a:t>
            </a:r>
            <a:r>
              <a:rPr lang="ru-RU" sz="3600" dirty="0">
                <a:latin typeface="Monotype Corsiva" panose="03010101010201010101" pitchFamily="66" charset="0"/>
              </a:rPr>
              <a:t>, </a:t>
            </a:r>
            <a:r>
              <a:rPr lang="ru-RU" sz="3600" dirty="0" err="1">
                <a:latin typeface="Monotype Corsiva" panose="03010101010201010101" pitchFamily="66" charset="0"/>
              </a:rPr>
              <a:t>пляшку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бургундського</a:t>
            </a:r>
            <a:r>
              <a:rPr lang="ru-RU" sz="3600" dirty="0">
                <a:latin typeface="Monotype Corsiva" panose="03010101010201010101" pitchFamily="66" charset="0"/>
              </a:rPr>
              <a:t> вина, </a:t>
            </a:r>
            <a:r>
              <a:rPr lang="ru-RU" sz="3600" dirty="0" err="1">
                <a:latin typeface="Monotype Corsiva" panose="03010101010201010101" pitchFamily="66" charset="0"/>
              </a:rPr>
              <a:t>шоколадні</a:t>
            </a:r>
            <a:r>
              <a:rPr lang="ru-RU" sz="3600" dirty="0">
                <a:latin typeface="Monotype Corsiva" panose="03010101010201010101" pitchFamily="66" charset="0"/>
              </a:rPr>
              <a:t> </a:t>
            </a:r>
            <a:r>
              <a:rPr lang="ru-RU" sz="3600" dirty="0" err="1">
                <a:latin typeface="Monotype Corsiva" panose="03010101010201010101" pitchFamily="66" charset="0"/>
              </a:rPr>
              <a:t>цукерки</a:t>
            </a:r>
            <a:r>
              <a:rPr lang="ru-RU" sz="3600" dirty="0">
                <a:latin typeface="Monotype Corsiva" panose="03010101010201010101" pitchFamily="66" charset="0"/>
              </a:rPr>
              <a:t>, </a:t>
            </a:r>
            <a:r>
              <a:rPr lang="ru-RU" sz="3600" dirty="0" err="1" smtClean="0">
                <a:latin typeface="Monotype Corsiva" panose="03010101010201010101" pitchFamily="66" charset="0"/>
              </a:rPr>
              <a:t>олівці</a:t>
            </a:r>
            <a:r>
              <a:rPr lang="ru-RU" sz="3600" dirty="0" smtClean="0">
                <a:latin typeface="Monotype Corsiva" panose="03010101010201010101" pitchFamily="66" charset="0"/>
              </a:rPr>
              <a:t>.</a:t>
            </a:r>
            <a:endParaRPr lang="en-US" sz="3600" dirty="0"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6" y="377370"/>
            <a:ext cx="5121049" cy="5121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063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593</Words>
  <Application>Microsoft Office PowerPoint</Application>
  <PresentationFormat>Широкоэкранный</PresentationFormat>
  <Paragraphs>15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4</cp:revision>
  <dcterms:created xsi:type="dcterms:W3CDTF">2022-11-28T12:45:33Z</dcterms:created>
  <dcterms:modified xsi:type="dcterms:W3CDTF">2022-11-28T16:13:47Z</dcterms:modified>
</cp:coreProperties>
</file>