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384" r:id="rId2"/>
    <p:sldId id="385" r:id="rId3"/>
    <p:sldId id="391" r:id="rId4"/>
    <p:sldId id="383" r:id="rId5"/>
    <p:sldId id="370" r:id="rId6"/>
    <p:sldId id="340" r:id="rId7"/>
    <p:sldId id="353" r:id="rId8"/>
    <p:sldId id="345" r:id="rId9"/>
    <p:sldId id="351" r:id="rId10"/>
    <p:sldId id="307" r:id="rId11"/>
    <p:sldId id="263" r:id="rId12"/>
    <p:sldId id="266" r:id="rId13"/>
    <p:sldId id="355" r:id="rId14"/>
    <p:sldId id="356" r:id="rId15"/>
    <p:sldId id="265" r:id="rId16"/>
    <p:sldId id="358" r:id="rId17"/>
    <p:sldId id="311" r:id="rId18"/>
    <p:sldId id="312" r:id="rId19"/>
    <p:sldId id="314" r:id="rId20"/>
    <p:sldId id="321" r:id="rId21"/>
    <p:sldId id="322" r:id="rId22"/>
    <p:sldId id="324" r:id="rId23"/>
    <p:sldId id="325" r:id="rId24"/>
    <p:sldId id="326" r:id="rId25"/>
    <p:sldId id="395" r:id="rId26"/>
    <p:sldId id="367" r:id="rId27"/>
    <p:sldId id="368" r:id="rId28"/>
    <p:sldId id="381" r:id="rId29"/>
    <p:sldId id="372" r:id="rId30"/>
    <p:sldId id="376" r:id="rId31"/>
    <p:sldId id="392" r:id="rId32"/>
    <p:sldId id="378" r:id="rId33"/>
    <p:sldId id="379" r:id="rId34"/>
    <p:sldId id="393" r:id="rId35"/>
    <p:sldId id="380" r:id="rId36"/>
    <p:sldId id="273" r:id="rId37"/>
    <p:sldId id="394" r:id="rId38"/>
    <p:sldId id="386" r:id="rId39"/>
    <p:sldId id="387" r:id="rId40"/>
    <p:sldId id="388" r:id="rId41"/>
    <p:sldId id="389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E25A6B-38F9-4DD7-B73C-A8C2C7A63DFC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D2449C-BF23-44E9-A8BC-C7C1E8907147}">
      <dgm:prSet phldrT="[Текст]"/>
      <dgm:spPr/>
      <dgm:t>
        <a:bodyPr/>
        <a:lstStyle/>
        <a:p>
          <a:r>
            <a:rPr lang="uk-UA" dirty="0"/>
            <a:t>Прагнення героя </a:t>
          </a:r>
          <a:r>
            <a:rPr lang="uk-UA" b="1" dirty="0">
              <a:solidFill>
                <a:srgbClr val="002060"/>
              </a:solidFill>
            </a:rPr>
            <a:t>ВИЖИТИ</a:t>
          </a:r>
          <a:endParaRPr lang="ru-RU" b="1" dirty="0">
            <a:solidFill>
              <a:srgbClr val="002060"/>
            </a:solidFill>
          </a:endParaRPr>
        </a:p>
      </dgm:t>
    </dgm:pt>
    <dgm:pt modelId="{59BE2834-D9BD-4360-A8AA-02C45B01462C}" type="parTrans" cxnId="{449E9B68-17B8-4D59-9389-F2C3C8CB09B2}">
      <dgm:prSet/>
      <dgm:spPr/>
      <dgm:t>
        <a:bodyPr/>
        <a:lstStyle/>
        <a:p>
          <a:endParaRPr lang="ru-RU"/>
        </a:p>
      </dgm:t>
    </dgm:pt>
    <dgm:pt modelId="{C9042303-9892-4D1D-A4DA-74EABA2F71EF}" type="sibTrans" cxnId="{449E9B68-17B8-4D59-9389-F2C3C8CB09B2}">
      <dgm:prSet/>
      <dgm:spPr/>
      <dgm:t>
        <a:bodyPr/>
        <a:lstStyle/>
        <a:p>
          <a:endParaRPr lang="ru-RU"/>
        </a:p>
      </dgm:t>
    </dgm:pt>
    <dgm:pt modelId="{222CB8F3-CF38-453E-B833-EA5E37F78E8C}">
      <dgm:prSet phldrT="[Текст]" custT="1"/>
      <dgm:spPr/>
      <dgm:t>
        <a:bodyPr/>
        <a:lstStyle/>
        <a:p>
          <a:r>
            <a:rPr lang="uk-UA" sz="3200" dirty="0"/>
            <a:t>Перемогти відчай</a:t>
          </a:r>
          <a:endParaRPr lang="ru-RU" sz="3200" dirty="0"/>
        </a:p>
      </dgm:t>
    </dgm:pt>
    <dgm:pt modelId="{5E5D87E6-63E8-4AE2-8DBC-8BAF8B5135C8}" type="parTrans" cxnId="{4D2A354C-5027-4933-9E5A-4637FF4B06CE}">
      <dgm:prSet/>
      <dgm:spPr/>
      <dgm:t>
        <a:bodyPr/>
        <a:lstStyle/>
        <a:p>
          <a:endParaRPr lang="ru-RU"/>
        </a:p>
      </dgm:t>
    </dgm:pt>
    <dgm:pt modelId="{18A79A41-8850-423E-B46E-3214E323F87B}" type="sibTrans" cxnId="{4D2A354C-5027-4933-9E5A-4637FF4B06CE}">
      <dgm:prSet/>
      <dgm:spPr/>
      <dgm:t>
        <a:bodyPr/>
        <a:lstStyle/>
        <a:p>
          <a:endParaRPr lang="ru-RU"/>
        </a:p>
      </dgm:t>
    </dgm:pt>
    <dgm:pt modelId="{28D7C42E-DDA9-4684-A2D1-FE1DB74C7B49}">
      <dgm:prSet phldrT="[Текст]" custT="1"/>
      <dgm:spPr/>
      <dgm:t>
        <a:bodyPr/>
        <a:lstStyle/>
        <a:p>
          <a:r>
            <a:rPr lang="uk-UA" sz="3200" dirty="0"/>
            <a:t>Перемогти холод</a:t>
          </a:r>
          <a:endParaRPr lang="ru-RU" sz="3200" dirty="0"/>
        </a:p>
      </dgm:t>
    </dgm:pt>
    <dgm:pt modelId="{BEE1CBA9-89B6-44CD-928F-F7322A97816C}" type="parTrans" cxnId="{3EB5C316-CFEA-46F3-A3C3-90D2296CD135}">
      <dgm:prSet/>
      <dgm:spPr/>
      <dgm:t>
        <a:bodyPr/>
        <a:lstStyle/>
        <a:p>
          <a:endParaRPr lang="ru-RU"/>
        </a:p>
      </dgm:t>
    </dgm:pt>
    <dgm:pt modelId="{9ED1DF39-F1AA-44E2-A401-A7A5E56A16C6}" type="sibTrans" cxnId="{3EB5C316-CFEA-46F3-A3C3-90D2296CD135}">
      <dgm:prSet/>
      <dgm:spPr/>
      <dgm:t>
        <a:bodyPr/>
        <a:lstStyle/>
        <a:p>
          <a:endParaRPr lang="ru-RU"/>
        </a:p>
      </dgm:t>
    </dgm:pt>
    <dgm:pt modelId="{B07263A8-C1A5-4D05-81CD-161EFE573783}">
      <dgm:prSet phldrT="[Текст]" custT="1"/>
      <dgm:spPr/>
      <dgm:t>
        <a:bodyPr/>
        <a:lstStyle/>
        <a:p>
          <a:endParaRPr lang="uk-UA" sz="3200" dirty="0"/>
        </a:p>
        <a:p>
          <a:r>
            <a:rPr lang="uk-UA" sz="3200" dirty="0"/>
            <a:t>Перемогти голод</a:t>
          </a:r>
          <a:endParaRPr lang="ru-RU" sz="3200" dirty="0"/>
        </a:p>
      </dgm:t>
    </dgm:pt>
    <dgm:pt modelId="{EF936886-80F5-4F30-96FA-F70458AE34FD}" type="parTrans" cxnId="{7C6A57A2-E2D0-4992-9339-DCF33BA60FE9}">
      <dgm:prSet/>
      <dgm:spPr/>
      <dgm:t>
        <a:bodyPr/>
        <a:lstStyle/>
        <a:p>
          <a:endParaRPr lang="ru-RU"/>
        </a:p>
      </dgm:t>
    </dgm:pt>
    <dgm:pt modelId="{5CFDAFF6-1BF9-41A6-920F-FDB5FA0D956B}" type="sibTrans" cxnId="{7C6A57A2-E2D0-4992-9339-DCF33BA60FE9}">
      <dgm:prSet/>
      <dgm:spPr/>
      <dgm:t>
        <a:bodyPr/>
        <a:lstStyle/>
        <a:p>
          <a:endParaRPr lang="ru-RU"/>
        </a:p>
      </dgm:t>
    </dgm:pt>
    <dgm:pt modelId="{DD3AD839-4700-41B0-8F26-527114249307}">
      <dgm:prSet phldrT="[Текст]" custT="1"/>
      <dgm:spPr/>
      <dgm:t>
        <a:bodyPr/>
        <a:lstStyle/>
        <a:p>
          <a:r>
            <a:rPr lang="uk-UA" sz="3200" dirty="0"/>
            <a:t>Перемогти хижих звірів</a:t>
          </a:r>
          <a:endParaRPr lang="ru-RU" sz="3200" dirty="0"/>
        </a:p>
      </dgm:t>
    </dgm:pt>
    <dgm:pt modelId="{06CD1EA2-A516-408E-AF3B-B70A6256C4CA}" type="parTrans" cxnId="{CC73FE84-FBEF-47F0-B3A5-CE598DD78F67}">
      <dgm:prSet/>
      <dgm:spPr/>
      <dgm:t>
        <a:bodyPr/>
        <a:lstStyle/>
        <a:p>
          <a:endParaRPr lang="ru-RU"/>
        </a:p>
      </dgm:t>
    </dgm:pt>
    <dgm:pt modelId="{684577B4-466D-45F0-A44C-FB416EEE22E6}" type="sibTrans" cxnId="{CC73FE84-FBEF-47F0-B3A5-CE598DD78F67}">
      <dgm:prSet/>
      <dgm:spPr/>
      <dgm:t>
        <a:bodyPr/>
        <a:lstStyle/>
        <a:p>
          <a:endParaRPr lang="ru-RU"/>
        </a:p>
      </dgm:t>
    </dgm:pt>
    <dgm:pt modelId="{FC98F253-4CFC-4908-AF54-0D155C63AE28}" type="pres">
      <dgm:prSet presAssocID="{F5E25A6B-38F9-4DD7-B73C-A8C2C7A63DFC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4E2D81A-0656-4E1B-B27F-B2745DA0A3D4}" type="pres">
      <dgm:prSet presAssocID="{F5E25A6B-38F9-4DD7-B73C-A8C2C7A63DFC}" presName="matrix" presStyleCnt="0"/>
      <dgm:spPr/>
    </dgm:pt>
    <dgm:pt modelId="{F87A20DD-3C69-440B-8B90-B98FD477748D}" type="pres">
      <dgm:prSet presAssocID="{F5E25A6B-38F9-4DD7-B73C-A8C2C7A63DFC}" presName="tile1" presStyleLbl="node1" presStyleIdx="0" presStyleCnt="4" custLinFactNeighborX="-63" custLinFactNeighborY="-2006"/>
      <dgm:spPr/>
    </dgm:pt>
    <dgm:pt modelId="{86A91BF5-45F2-4731-9E01-CD4A065B8AED}" type="pres">
      <dgm:prSet presAssocID="{F5E25A6B-38F9-4DD7-B73C-A8C2C7A63DFC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5B1BE1D-F10E-4B23-935B-BA85CD77D822}" type="pres">
      <dgm:prSet presAssocID="{F5E25A6B-38F9-4DD7-B73C-A8C2C7A63DFC}" presName="tile2" presStyleLbl="node1" presStyleIdx="1" presStyleCnt="4" custLinFactNeighborX="-63"/>
      <dgm:spPr/>
    </dgm:pt>
    <dgm:pt modelId="{E2F7FC8F-AD78-463A-937D-1661BA18A1DC}" type="pres">
      <dgm:prSet presAssocID="{F5E25A6B-38F9-4DD7-B73C-A8C2C7A63DFC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85D159B-440A-40A2-9B7E-AEB67E467038}" type="pres">
      <dgm:prSet presAssocID="{F5E25A6B-38F9-4DD7-B73C-A8C2C7A63DFC}" presName="tile3" presStyleLbl="node1" presStyleIdx="2" presStyleCnt="4"/>
      <dgm:spPr/>
    </dgm:pt>
    <dgm:pt modelId="{2A3C9193-3637-4C30-AF91-2EAC67B73294}" type="pres">
      <dgm:prSet presAssocID="{F5E25A6B-38F9-4DD7-B73C-A8C2C7A63DFC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AAB9959-8A1C-4E39-BBF0-81AEB0874B4C}" type="pres">
      <dgm:prSet presAssocID="{F5E25A6B-38F9-4DD7-B73C-A8C2C7A63DFC}" presName="tile4" presStyleLbl="node1" presStyleIdx="3" presStyleCnt="4"/>
      <dgm:spPr/>
    </dgm:pt>
    <dgm:pt modelId="{CFCEDFDE-71A7-4438-9D09-42DC5751DD0B}" type="pres">
      <dgm:prSet presAssocID="{F5E25A6B-38F9-4DD7-B73C-A8C2C7A63DFC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6DAF6817-9338-4205-9A7C-1E93E70EC170}" type="pres">
      <dgm:prSet presAssocID="{F5E25A6B-38F9-4DD7-B73C-A8C2C7A63DFC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95DD0402-6E01-4F89-98F4-22BB9F70F938}" type="presOf" srcId="{222CB8F3-CF38-453E-B833-EA5E37F78E8C}" destId="{F87A20DD-3C69-440B-8B90-B98FD477748D}" srcOrd="0" destOrd="0" presId="urn:microsoft.com/office/officeart/2005/8/layout/matrix1"/>
    <dgm:cxn modelId="{3EB5C316-CFEA-46F3-A3C3-90D2296CD135}" srcId="{31D2449C-BF23-44E9-A8BC-C7C1E8907147}" destId="{28D7C42E-DDA9-4684-A2D1-FE1DB74C7B49}" srcOrd="1" destOrd="0" parTransId="{BEE1CBA9-89B6-44CD-928F-F7322A97816C}" sibTransId="{9ED1DF39-F1AA-44E2-A401-A7A5E56A16C6}"/>
    <dgm:cxn modelId="{1B99CB21-C071-4866-80E6-C92EB564DD81}" type="presOf" srcId="{F5E25A6B-38F9-4DD7-B73C-A8C2C7A63DFC}" destId="{FC98F253-4CFC-4908-AF54-0D155C63AE28}" srcOrd="0" destOrd="0" presId="urn:microsoft.com/office/officeart/2005/8/layout/matrix1"/>
    <dgm:cxn modelId="{DCDE6A26-4370-42A1-A46B-3B81DFBBA1A9}" type="presOf" srcId="{28D7C42E-DDA9-4684-A2D1-FE1DB74C7B49}" destId="{25B1BE1D-F10E-4B23-935B-BA85CD77D822}" srcOrd="0" destOrd="0" presId="urn:microsoft.com/office/officeart/2005/8/layout/matrix1"/>
    <dgm:cxn modelId="{5873F13F-F132-4709-9D0E-027E08F77A47}" type="presOf" srcId="{B07263A8-C1A5-4D05-81CD-161EFE573783}" destId="{185D159B-440A-40A2-9B7E-AEB67E467038}" srcOrd="0" destOrd="0" presId="urn:microsoft.com/office/officeart/2005/8/layout/matrix1"/>
    <dgm:cxn modelId="{449E9B68-17B8-4D59-9389-F2C3C8CB09B2}" srcId="{F5E25A6B-38F9-4DD7-B73C-A8C2C7A63DFC}" destId="{31D2449C-BF23-44E9-A8BC-C7C1E8907147}" srcOrd="0" destOrd="0" parTransId="{59BE2834-D9BD-4360-A8AA-02C45B01462C}" sibTransId="{C9042303-9892-4D1D-A4DA-74EABA2F71EF}"/>
    <dgm:cxn modelId="{01F5906B-1598-4C72-AC2C-0E71F0B64FDE}" type="presOf" srcId="{DD3AD839-4700-41B0-8F26-527114249307}" destId="{CFCEDFDE-71A7-4438-9D09-42DC5751DD0B}" srcOrd="1" destOrd="0" presId="urn:microsoft.com/office/officeart/2005/8/layout/matrix1"/>
    <dgm:cxn modelId="{4D2A354C-5027-4933-9E5A-4637FF4B06CE}" srcId="{31D2449C-BF23-44E9-A8BC-C7C1E8907147}" destId="{222CB8F3-CF38-453E-B833-EA5E37F78E8C}" srcOrd="0" destOrd="0" parTransId="{5E5D87E6-63E8-4AE2-8DBC-8BAF8B5135C8}" sibTransId="{18A79A41-8850-423E-B46E-3214E323F87B}"/>
    <dgm:cxn modelId="{CC73FE84-FBEF-47F0-B3A5-CE598DD78F67}" srcId="{31D2449C-BF23-44E9-A8BC-C7C1E8907147}" destId="{DD3AD839-4700-41B0-8F26-527114249307}" srcOrd="3" destOrd="0" parTransId="{06CD1EA2-A516-408E-AF3B-B70A6256C4CA}" sibTransId="{684577B4-466D-45F0-A44C-FB416EEE22E6}"/>
    <dgm:cxn modelId="{B9FC5E8B-DA80-4033-9A07-CB518EAA3D0E}" type="presOf" srcId="{DD3AD839-4700-41B0-8F26-527114249307}" destId="{FAAB9959-8A1C-4E39-BBF0-81AEB0874B4C}" srcOrd="0" destOrd="0" presId="urn:microsoft.com/office/officeart/2005/8/layout/matrix1"/>
    <dgm:cxn modelId="{7C6A57A2-E2D0-4992-9339-DCF33BA60FE9}" srcId="{31D2449C-BF23-44E9-A8BC-C7C1E8907147}" destId="{B07263A8-C1A5-4D05-81CD-161EFE573783}" srcOrd="2" destOrd="0" parTransId="{EF936886-80F5-4F30-96FA-F70458AE34FD}" sibTransId="{5CFDAFF6-1BF9-41A6-920F-FDB5FA0D956B}"/>
    <dgm:cxn modelId="{988F4ACB-4789-4F34-87ED-E1AD2052CF96}" type="presOf" srcId="{222CB8F3-CF38-453E-B833-EA5E37F78E8C}" destId="{86A91BF5-45F2-4731-9E01-CD4A065B8AED}" srcOrd="1" destOrd="0" presId="urn:microsoft.com/office/officeart/2005/8/layout/matrix1"/>
    <dgm:cxn modelId="{93439CE4-5745-4822-8595-91C56522E487}" type="presOf" srcId="{28D7C42E-DDA9-4684-A2D1-FE1DB74C7B49}" destId="{E2F7FC8F-AD78-463A-937D-1661BA18A1DC}" srcOrd="1" destOrd="0" presId="urn:microsoft.com/office/officeart/2005/8/layout/matrix1"/>
    <dgm:cxn modelId="{7031A9EC-F3C5-41AF-83BB-6FD56F068F23}" type="presOf" srcId="{31D2449C-BF23-44E9-A8BC-C7C1E8907147}" destId="{6DAF6817-9338-4205-9A7C-1E93E70EC170}" srcOrd="0" destOrd="0" presId="urn:microsoft.com/office/officeart/2005/8/layout/matrix1"/>
    <dgm:cxn modelId="{30F52BF0-49B7-4E25-9EAB-F98041C94950}" type="presOf" srcId="{B07263A8-C1A5-4D05-81CD-161EFE573783}" destId="{2A3C9193-3637-4C30-AF91-2EAC67B73294}" srcOrd="1" destOrd="0" presId="urn:microsoft.com/office/officeart/2005/8/layout/matrix1"/>
    <dgm:cxn modelId="{FE3FBCF0-5709-47F6-BCA4-7C30B8ECE0B2}" type="presParOf" srcId="{FC98F253-4CFC-4908-AF54-0D155C63AE28}" destId="{04E2D81A-0656-4E1B-B27F-B2745DA0A3D4}" srcOrd="0" destOrd="0" presId="urn:microsoft.com/office/officeart/2005/8/layout/matrix1"/>
    <dgm:cxn modelId="{EF6EF545-45B7-41CD-B42F-1D6410E11A2E}" type="presParOf" srcId="{04E2D81A-0656-4E1B-B27F-B2745DA0A3D4}" destId="{F87A20DD-3C69-440B-8B90-B98FD477748D}" srcOrd="0" destOrd="0" presId="urn:microsoft.com/office/officeart/2005/8/layout/matrix1"/>
    <dgm:cxn modelId="{B0C26B11-4FCF-4811-B91C-810C2E1822C9}" type="presParOf" srcId="{04E2D81A-0656-4E1B-B27F-B2745DA0A3D4}" destId="{86A91BF5-45F2-4731-9E01-CD4A065B8AED}" srcOrd="1" destOrd="0" presId="urn:microsoft.com/office/officeart/2005/8/layout/matrix1"/>
    <dgm:cxn modelId="{06AA496E-73D8-49A5-810F-F74921FE237E}" type="presParOf" srcId="{04E2D81A-0656-4E1B-B27F-B2745DA0A3D4}" destId="{25B1BE1D-F10E-4B23-935B-BA85CD77D822}" srcOrd="2" destOrd="0" presId="urn:microsoft.com/office/officeart/2005/8/layout/matrix1"/>
    <dgm:cxn modelId="{C7871E1F-A45C-4E64-AE5C-272FE24E3F6F}" type="presParOf" srcId="{04E2D81A-0656-4E1B-B27F-B2745DA0A3D4}" destId="{E2F7FC8F-AD78-463A-937D-1661BA18A1DC}" srcOrd="3" destOrd="0" presId="urn:microsoft.com/office/officeart/2005/8/layout/matrix1"/>
    <dgm:cxn modelId="{AC111B06-A037-429F-9FEE-E2B52BBA78BC}" type="presParOf" srcId="{04E2D81A-0656-4E1B-B27F-B2745DA0A3D4}" destId="{185D159B-440A-40A2-9B7E-AEB67E467038}" srcOrd="4" destOrd="0" presId="urn:microsoft.com/office/officeart/2005/8/layout/matrix1"/>
    <dgm:cxn modelId="{1893B5CB-5C40-46AD-9706-B727A35E225C}" type="presParOf" srcId="{04E2D81A-0656-4E1B-B27F-B2745DA0A3D4}" destId="{2A3C9193-3637-4C30-AF91-2EAC67B73294}" srcOrd="5" destOrd="0" presId="urn:microsoft.com/office/officeart/2005/8/layout/matrix1"/>
    <dgm:cxn modelId="{5FD33328-E520-4417-B784-AF60AE0E20CB}" type="presParOf" srcId="{04E2D81A-0656-4E1B-B27F-B2745DA0A3D4}" destId="{FAAB9959-8A1C-4E39-BBF0-81AEB0874B4C}" srcOrd="6" destOrd="0" presId="urn:microsoft.com/office/officeart/2005/8/layout/matrix1"/>
    <dgm:cxn modelId="{FC52EE47-A606-4D32-9BE3-E7BF70CDF44F}" type="presParOf" srcId="{04E2D81A-0656-4E1B-B27F-B2745DA0A3D4}" destId="{CFCEDFDE-71A7-4438-9D09-42DC5751DD0B}" srcOrd="7" destOrd="0" presId="urn:microsoft.com/office/officeart/2005/8/layout/matrix1"/>
    <dgm:cxn modelId="{F07C0169-AB5D-4519-BA04-9B897C2348FF}" type="presParOf" srcId="{FC98F253-4CFC-4908-AF54-0D155C63AE28}" destId="{6DAF6817-9338-4205-9A7C-1E93E70EC17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7A20DD-3C69-440B-8B90-B98FD477748D}">
      <dsp:nvSpPr>
        <dsp:cNvPr id="0" name=""/>
        <dsp:cNvSpPr/>
      </dsp:nvSpPr>
      <dsp:spPr>
        <a:xfrm rot="16200000">
          <a:off x="1357137" y="-1357137"/>
          <a:ext cx="2496217" cy="521049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kern="1200" dirty="0"/>
            <a:t>Перемогти відчай</a:t>
          </a:r>
          <a:endParaRPr lang="ru-RU" sz="3200" kern="1200" dirty="0"/>
        </a:p>
      </dsp:txBody>
      <dsp:txXfrm rot="5400000">
        <a:off x="0" y="0"/>
        <a:ext cx="5210492" cy="1872163"/>
      </dsp:txXfrm>
    </dsp:sp>
    <dsp:sp modelId="{25B1BE1D-F10E-4B23-935B-BA85CD77D822}">
      <dsp:nvSpPr>
        <dsp:cNvPr id="0" name=""/>
        <dsp:cNvSpPr/>
      </dsp:nvSpPr>
      <dsp:spPr>
        <a:xfrm>
          <a:off x="5207209" y="0"/>
          <a:ext cx="5210492" cy="2496217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kern="1200" dirty="0"/>
            <a:t>Перемогти холод</a:t>
          </a:r>
          <a:endParaRPr lang="ru-RU" sz="3200" kern="1200" dirty="0"/>
        </a:p>
      </dsp:txBody>
      <dsp:txXfrm>
        <a:off x="5207209" y="0"/>
        <a:ext cx="5210492" cy="1872163"/>
      </dsp:txXfrm>
    </dsp:sp>
    <dsp:sp modelId="{185D159B-440A-40A2-9B7E-AEB67E467038}">
      <dsp:nvSpPr>
        <dsp:cNvPr id="0" name=""/>
        <dsp:cNvSpPr/>
      </dsp:nvSpPr>
      <dsp:spPr>
        <a:xfrm rot="10800000">
          <a:off x="0" y="2496217"/>
          <a:ext cx="5210492" cy="2496217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kern="1200" dirty="0"/>
            <a:t>Перемогти голод</a:t>
          </a:r>
          <a:endParaRPr lang="ru-RU" sz="3200" kern="1200" dirty="0"/>
        </a:p>
      </dsp:txBody>
      <dsp:txXfrm rot="10800000">
        <a:off x="0" y="3120271"/>
        <a:ext cx="5210492" cy="1872163"/>
      </dsp:txXfrm>
    </dsp:sp>
    <dsp:sp modelId="{FAAB9959-8A1C-4E39-BBF0-81AEB0874B4C}">
      <dsp:nvSpPr>
        <dsp:cNvPr id="0" name=""/>
        <dsp:cNvSpPr/>
      </dsp:nvSpPr>
      <dsp:spPr>
        <a:xfrm rot="5400000">
          <a:off x="6567629" y="1139080"/>
          <a:ext cx="2496217" cy="521049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kern="1200" dirty="0"/>
            <a:t>Перемогти хижих звірів</a:t>
          </a:r>
          <a:endParaRPr lang="ru-RU" sz="3200" kern="1200" dirty="0"/>
        </a:p>
      </dsp:txBody>
      <dsp:txXfrm rot="-5400000">
        <a:off x="5210493" y="3120271"/>
        <a:ext cx="5210492" cy="1872163"/>
      </dsp:txXfrm>
    </dsp:sp>
    <dsp:sp modelId="{6DAF6817-9338-4205-9A7C-1E93E70EC170}">
      <dsp:nvSpPr>
        <dsp:cNvPr id="0" name=""/>
        <dsp:cNvSpPr/>
      </dsp:nvSpPr>
      <dsp:spPr>
        <a:xfrm>
          <a:off x="3647344" y="1872163"/>
          <a:ext cx="3126295" cy="1248108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000" kern="1200" dirty="0"/>
            <a:t>Прагнення героя </a:t>
          </a:r>
          <a:r>
            <a:rPr lang="uk-UA" sz="3000" b="1" kern="1200" dirty="0">
              <a:solidFill>
                <a:srgbClr val="002060"/>
              </a:solidFill>
            </a:rPr>
            <a:t>ВИЖИТИ</a:t>
          </a:r>
          <a:endParaRPr lang="ru-RU" sz="3000" b="1" kern="1200" dirty="0">
            <a:solidFill>
              <a:srgbClr val="002060"/>
            </a:solidFill>
          </a:endParaRPr>
        </a:p>
      </dsp:txBody>
      <dsp:txXfrm>
        <a:off x="3708272" y="1933091"/>
        <a:ext cx="3004439" cy="1126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12/7/2025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4.png"/><Relationship Id="rId4" Type="http://schemas.openxmlformats.org/officeDocument/2006/relationships/image" Target="../media/image4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DFD5E4-FC52-4614-B5AD-B3F2377F7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723" y="310719"/>
            <a:ext cx="10688715" cy="616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5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A2A40E6-403E-4FF2-ACB5-44ECBE552196}"/>
              </a:ext>
            </a:extLst>
          </p:cNvPr>
          <p:cNvSpPr txBox="1"/>
          <p:nvPr/>
        </p:nvSpPr>
        <p:spPr>
          <a:xfrm>
            <a:off x="408373" y="0"/>
            <a:ext cx="11409770" cy="6743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Тема</a:t>
            </a:r>
            <a:r>
              <a:rPr lang="uk-UA" sz="36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Оповідання Джека Лондона «Жага до життя». Що врятувало героя від смерті і чому загинув Біл?</a:t>
            </a:r>
            <a:endParaRPr lang="ru-RU" sz="36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Мета: </a:t>
            </a:r>
            <a:r>
              <a:rPr lang="uk-UA" sz="36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зацікавити учнів особистістю та творчістю американського письменника Джека Лондона; розвивати навички виразного читання, </a:t>
            </a:r>
            <a:r>
              <a:rPr lang="uk-UA" sz="36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спостережливість</a:t>
            </a:r>
            <a:r>
              <a:rPr lang="uk-UA" sz="36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, уміння аналізувати ситуації і робити висновки; формувати ключові компетентності; формувати гуманістичний погляд на життя.</a:t>
            </a:r>
            <a:endParaRPr lang="ru-RU" sz="36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42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417A1D-1FF5-4A75-9130-7247B7876A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72" y="328475"/>
            <a:ext cx="11292396" cy="621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82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3011A4-4431-A86D-6A34-2899B17EC5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3881" y="1669001"/>
            <a:ext cx="8805538" cy="2246051"/>
          </a:xfrm>
        </p:spPr>
        <p:txBody>
          <a:bodyPr/>
          <a:lstStyle/>
          <a:p>
            <a:r>
              <a:rPr lang="uk-UA" sz="4400" b="1" i="1" dirty="0">
                <a:solidFill>
                  <a:srgbClr val="0070C0"/>
                </a:solidFill>
              </a:rPr>
              <a:t>Доки людина бореться, вона сильніша за власну долю.</a:t>
            </a:r>
            <a:br>
              <a:rPr lang="uk-UA" sz="4400" b="1" i="1" dirty="0">
                <a:solidFill>
                  <a:srgbClr val="0070C0"/>
                </a:solidFill>
              </a:rPr>
            </a:br>
            <a:r>
              <a:rPr lang="uk-UA" sz="4400" b="1" i="1" dirty="0">
                <a:solidFill>
                  <a:srgbClr val="0070C0"/>
                </a:solidFill>
              </a:rPr>
              <a:t>                                         Е.-М. Ремарк</a:t>
            </a:r>
            <a:br>
              <a:rPr lang="uk-UA" sz="4400" b="1" i="1" dirty="0">
                <a:solidFill>
                  <a:srgbClr val="FF0000"/>
                </a:solidFill>
              </a:rPr>
            </a:b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20FA47-996D-7FB6-68D1-F04529008C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03601">
            <a:off x="308258" y="2044530"/>
            <a:ext cx="2871963" cy="46213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C90264C-D369-F685-4764-3D5BE07B2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9746" y="3607994"/>
            <a:ext cx="3002113" cy="2833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4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9A1CDAB-AA66-80A1-86E7-193280052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643" y="1843559"/>
            <a:ext cx="5841279" cy="4340664"/>
          </a:xfrm>
        </p:spPr>
        <p:txBody>
          <a:bodyPr>
            <a:normAutofit/>
          </a:bodyPr>
          <a:lstStyle/>
          <a:p>
            <a:pPr marL="0" indent="45085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/>
              <a:t>Оповідання Джека Лондона «Жага до життя» розпочинається тим, що два золотошукачі (одного звати Біл, другий – безіменний) повертаються з золотих родовищ Аляски додому в Америку. Їм пощастило. Вони знайшли на берегах р</a:t>
            </a:r>
            <a:r>
              <a:rPr lang="uk-UA" sz="2400" dirty="0"/>
              <a:t>і</a:t>
            </a:r>
            <a:r>
              <a:rPr lang="ru-RU" sz="2400" dirty="0"/>
              <a:t>чки Клондайк золото і тепер несуть його у клунках за спиною. </a:t>
            </a:r>
          </a:p>
          <a:p>
            <a:pPr marL="0" indent="45085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/>
              <a:t>Попереду у них довгий тяжкий шлях через північну пустелю… 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D3B241-CC14-B835-27D6-6FCB7E7D4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3972" y="181174"/>
            <a:ext cx="5612513" cy="4225130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0E794737-0DA9-0F07-E74B-58A6DEBAD763}"/>
              </a:ext>
            </a:extLst>
          </p:cNvPr>
          <p:cNvSpPr txBox="1">
            <a:spLocks/>
          </p:cNvSpPr>
          <p:nvPr/>
        </p:nvSpPr>
        <p:spPr>
          <a:xfrm>
            <a:off x="185514" y="181175"/>
            <a:ext cx="6303857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rgbClr val="002060"/>
                </a:solidFill>
              </a:rPr>
              <a:t>«Жага до життя»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3EC3F971-F290-5A7A-7DBE-38823847C5F6}"/>
              </a:ext>
            </a:extLst>
          </p:cNvPr>
          <p:cNvSpPr txBox="1">
            <a:spLocks/>
          </p:cNvSpPr>
          <p:nvPr/>
        </p:nvSpPr>
        <p:spPr>
          <a:xfrm>
            <a:off x="6489371" y="4527321"/>
            <a:ext cx="4371212" cy="165690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itchFamily="2" charset="2"/>
              <a:buChar char="q"/>
            </a:pPr>
            <a:r>
              <a:rPr lang="uk-UA" sz="2400" dirty="0"/>
              <a:t>Чи відомо вам щось про родовища золота і золоту лихоманку?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675C41-DE41-4145-8E05-CC7C4BED5B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2775" y="4527321"/>
            <a:ext cx="1656903" cy="1656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8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44DA88-29B3-4236-1D20-9D428A629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29" y="57120"/>
            <a:ext cx="7753518" cy="1609344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Золота лихоманка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CCF15F-5944-391D-629E-BBD0B09744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833" y="1244692"/>
            <a:ext cx="6845055" cy="2988980"/>
          </a:xfrm>
        </p:spPr>
        <p:txBody>
          <a:bodyPr>
            <a:noAutofit/>
          </a:bodyPr>
          <a:lstStyle/>
          <a:p>
            <a:pPr marL="0" indent="45085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10" b="1" dirty="0">
                <a:solidFill>
                  <a:srgbClr val="002060"/>
                </a:solidFill>
              </a:rPr>
              <a:t>Золота лихоманка  </a:t>
            </a:r>
            <a:r>
              <a:rPr lang="ru-RU" sz="2210" dirty="0"/>
              <a:t>—  масове видобування золота на нововідкритих родовищах.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10" b="1" dirty="0"/>
              <a:t>Клондайкська золота лихоманка або Аляскинська золота лихоманка (1896-1899-х)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10" dirty="0"/>
              <a:t>У руслах кількох приток річки Клондайк на Алясці були відкриті багаті родовища золота. Це спричинило в Америці небачену раніше «золоту лихоманку», що змусила понад 100 тис. американців піти на пошуки золота. Проте шлях до золота виявився занадто важким: лише 30-40 тисяч змогли дістатися до селища Доусон-Сіті на злитті річок Юкон і Клондайк.</a:t>
            </a:r>
          </a:p>
          <a:p>
            <a:pPr marL="0" indent="45085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210" dirty="0"/>
              <a:t>Більшість золотошукачів незабаром повернулися з порожніми руками. Лише близько 4 тисяч старателів змогли знайти золото, із них лише сотня дійсно розбагатіли</a:t>
            </a:r>
            <a:r>
              <a:rPr lang="ru-RU" sz="2200" dirty="0"/>
              <a:t>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3674F72-875C-4045-94CA-61A19A019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9929" y="965999"/>
            <a:ext cx="4067743" cy="467742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8904400-1D3A-41EF-BD19-9D13A57357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6726" y="887222"/>
            <a:ext cx="4844441" cy="500478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D19334E-04FB-4959-800B-90DC63510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1569" y="4555885"/>
            <a:ext cx="3029373" cy="211484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E6F61B4-DA61-4F24-8D63-D57959D833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5888" y="57120"/>
            <a:ext cx="2748923" cy="178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20ADA15-3EDA-4BEE-089E-7EBAC90E9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6297" y="2130641"/>
            <a:ext cx="3636798" cy="3526931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85772B3-ACEB-A9B8-76D0-5BACF0FDB5D9}"/>
              </a:ext>
            </a:extLst>
          </p:cNvPr>
          <p:cNvSpPr txBox="1">
            <a:spLocks/>
          </p:cNvSpPr>
          <p:nvPr/>
        </p:nvSpPr>
        <p:spPr>
          <a:xfrm>
            <a:off x="383458" y="398567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rgbClr val="002060"/>
                </a:solidFill>
              </a:rPr>
              <a:t>Клондайкська Золота лихоманка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CF509B-7F5E-6A11-5A72-6FC04A117C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282" y="2130641"/>
            <a:ext cx="4509395" cy="347525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5978518-AB4A-7914-7595-43F40364AD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5645" y="2130641"/>
            <a:ext cx="3328684" cy="3475255"/>
          </a:xfrm>
          <a:prstGeom prst="rect">
            <a:avLst/>
          </a:prstGeom>
        </p:spPr>
      </p:pic>
      <p:sp>
        <p:nvSpPr>
          <p:cNvPr id="4" name="Объект 2">
            <a:extLst>
              <a:ext uri="{FF2B5EF4-FFF2-40B4-BE49-F238E27FC236}">
                <a16:creationId xmlns:a16="http://schemas.microsoft.com/office/drawing/2014/main" id="{AB794132-85AA-A464-5AC8-4490AAB3588D}"/>
              </a:ext>
            </a:extLst>
          </p:cNvPr>
          <p:cNvSpPr txBox="1">
            <a:spLocks/>
          </p:cNvSpPr>
          <p:nvPr/>
        </p:nvSpPr>
        <p:spPr>
          <a:xfrm>
            <a:off x="689505" y="5605897"/>
            <a:ext cx="3561529" cy="436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sz="2400" dirty="0"/>
              <a:t>Фото з Інтернет-джерел</a:t>
            </a:r>
          </a:p>
        </p:txBody>
      </p:sp>
    </p:spTree>
    <p:extLst>
      <p:ext uri="{BB962C8B-B14F-4D97-AF65-F5344CB8AC3E}">
        <p14:creationId xmlns:p14="http://schemas.microsoft.com/office/powerpoint/2010/main" val="279423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B9612E-D058-3C81-D858-A4996F32C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683" y="142503"/>
            <a:ext cx="6303857" cy="1609344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«Жага до життя»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67FF844-C4FE-DE27-F13F-359C095D3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7388" y="1636299"/>
            <a:ext cx="4929639" cy="27490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600" dirty="0"/>
              <a:t> «Жага до життя» – це </a:t>
            </a:r>
            <a:r>
              <a:rPr lang="ru-RU" sz="2600" dirty="0"/>
              <a:t>твір про життя і смерть, про дружбу і зрадництво, про силу і слабкість людського духу і про те, як </a:t>
            </a:r>
            <a:r>
              <a:rPr lang="ru-RU" sz="2600" b="1" dirty="0"/>
              <a:t>діяти людині в екстремальній ситуації, щоб вижити.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40D95F4-FE25-7C43-4F29-6A7375B0AC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613"/>
          <a:stretch/>
        </p:blipFill>
        <p:spPr>
          <a:xfrm>
            <a:off x="371367" y="2131839"/>
            <a:ext cx="2451881" cy="2764145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10754728-6D01-6FEC-0DD3-975073C2E7D9}"/>
              </a:ext>
            </a:extLst>
          </p:cNvPr>
          <p:cNvSpPr txBox="1">
            <a:spLocks/>
          </p:cNvSpPr>
          <p:nvPr/>
        </p:nvSpPr>
        <p:spPr>
          <a:xfrm>
            <a:off x="8057236" y="6278831"/>
            <a:ext cx="3561529" cy="436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Художник Ю. Шейніс, 2006 р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C66A4E-DA51-DD85-1ABE-1BAF7C8636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1294" y="142504"/>
            <a:ext cx="4109454" cy="233951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5266163-9C06-1CD9-D376-1F6139C8E9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2664" y="2482014"/>
            <a:ext cx="2607735" cy="3884892"/>
          </a:xfrm>
          <a:prstGeom prst="rect">
            <a:avLst/>
          </a:prstGeom>
        </p:spPr>
      </p:pic>
      <p:sp>
        <p:nvSpPr>
          <p:cNvPr id="11" name="Объект 2">
            <a:extLst>
              <a:ext uri="{FF2B5EF4-FFF2-40B4-BE49-F238E27FC236}">
                <a16:creationId xmlns:a16="http://schemas.microsoft.com/office/drawing/2014/main" id="{C9509EA0-24C1-2A20-2620-F5006B02FBC7}"/>
              </a:ext>
            </a:extLst>
          </p:cNvPr>
          <p:cNvSpPr txBox="1">
            <a:spLocks/>
          </p:cNvSpPr>
          <p:nvPr/>
        </p:nvSpPr>
        <p:spPr>
          <a:xfrm>
            <a:off x="3246601" y="4621929"/>
            <a:ext cx="4371212" cy="165690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Завдання</a:t>
            </a:r>
          </a:p>
          <a:p>
            <a:pPr>
              <a:buFont typeface="Wingdings" pitchFamily="2" charset="2"/>
              <a:buChar char="q"/>
            </a:pPr>
            <a:r>
              <a:rPr lang="uk-UA" sz="2400" dirty="0"/>
              <a:t>Поділіться враженням від прочитаного оповідання.</a:t>
            </a:r>
          </a:p>
        </p:txBody>
      </p:sp>
    </p:spTree>
    <p:extLst>
      <p:ext uri="{BB962C8B-B14F-4D97-AF65-F5344CB8AC3E}">
        <p14:creationId xmlns:p14="http://schemas.microsoft.com/office/powerpoint/2010/main" val="2977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536A1-0923-664B-20B6-AB1DC2FA5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0"/>
            <a:ext cx="10058400" cy="1609344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Екстремальна ситуація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DD4ADE-FF1B-AC08-39FA-CE10692FB7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8660" y="1197129"/>
            <a:ext cx="7872805" cy="3087699"/>
          </a:xfrm>
        </p:spPr>
        <p:txBody>
          <a:bodyPr>
            <a:noAutofit/>
          </a:bodyPr>
          <a:lstStyle/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dirty="0"/>
              <a:t>Екстремальна ситуація </a:t>
            </a:r>
            <a:r>
              <a:rPr lang="ru-RU" sz="2400" dirty="0"/>
              <a:t>– це така небезпечна, складна  ситуація, яка ставить людину перед проблемою життя і смерті при нульовому або дуже обмеженому наборі варіантів виходу з неї.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Така ситуація часто є випробовуваням людини на стійкість і моральність. 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В екстремальній ситуації виявляються справжня сутність людини.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38FB55E8-19BE-50B2-D87A-1A4983613F5E}"/>
              </a:ext>
            </a:extLst>
          </p:cNvPr>
          <p:cNvSpPr txBox="1">
            <a:spLocks/>
          </p:cNvSpPr>
          <p:nvPr/>
        </p:nvSpPr>
        <p:spPr>
          <a:xfrm>
            <a:off x="367758" y="5907972"/>
            <a:ext cx="3561529" cy="436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Художник Ю. Шейніс, 2006 р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7AFAD41-1BBD-BA14-F48B-F6B82DE33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535" y="1288272"/>
            <a:ext cx="3004457" cy="4476490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86E1A788-015C-77EF-717A-6D2992FE65EC}"/>
              </a:ext>
            </a:extLst>
          </p:cNvPr>
          <p:cNvSpPr txBox="1">
            <a:spLocks/>
          </p:cNvSpPr>
          <p:nvPr/>
        </p:nvSpPr>
        <p:spPr>
          <a:xfrm>
            <a:off x="4019073" y="4474112"/>
            <a:ext cx="6241207" cy="201569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itchFamily="2" charset="2"/>
              <a:buChar char="q"/>
            </a:pPr>
            <a:r>
              <a:rPr lang="uk-UA" sz="2400" dirty="0"/>
              <a:t> Чи можете ви навести приклади екстремальних ситуацій?</a:t>
            </a:r>
          </a:p>
          <a:p>
            <a:pPr>
              <a:buFont typeface="Wingdings" pitchFamily="2" charset="2"/>
              <a:buChar char="q"/>
            </a:pPr>
            <a:r>
              <a:rPr lang="uk-UA" sz="2400" dirty="0"/>
              <a:t>Чи важливо, на вашу думку, людині знати правила, як діяти в екстремальній ситуації?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D57E9DB-9EA9-28EF-038A-3A214EBDF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998" y="4690123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44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582FF0-B1EE-F6CE-6BDD-080DDA9CB6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31" t="19404" r="43700" b="17881"/>
          <a:stretch/>
        </p:blipFill>
        <p:spPr>
          <a:xfrm>
            <a:off x="6536069" y="112714"/>
            <a:ext cx="5513691" cy="3913753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E0126657-E8E3-BECB-A1EF-AF390CAC4F81}"/>
              </a:ext>
            </a:extLst>
          </p:cNvPr>
          <p:cNvSpPr txBox="1">
            <a:spLocks/>
          </p:cNvSpPr>
          <p:nvPr/>
        </p:nvSpPr>
        <p:spPr>
          <a:xfrm>
            <a:off x="288970" y="1425039"/>
            <a:ext cx="6266209" cy="38201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85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Вони ступали, кульгаючи, до річки: на </a:t>
            </a:r>
            <a:r>
              <a:rPr lang="uk-UA" sz="2400" dirty="0"/>
              <a:t>всипаному каменням </a:t>
            </a:r>
            <a:r>
              <a:rPr lang="ru-RU" sz="2400" dirty="0"/>
              <a:t>березі передній заточився і мало не впав. Обидва були стомлені й виснажені, з облич  не сходив вираз тупого терпіння, що його карбують тривалі знегоди. На спині вони несли важкі клунки, загорнені в укривала і підтримувані ремінцями, які вони накинули на лоби. Кожен ніс рушницю. Вони йшли, нахиливши низько плечі, а ще нижче голову, втупившись очима в землю.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— Якби нам бодай два патрони з тих, що в схованці, — промовив задній. </a:t>
            </a:r>
            <a:r>
              <a:rPr lang="ru-RU" sz="2400" dirty="0">
                <a:solidFill>
                  <a:srgbClr val="FF0000"/>
                </a:solidFill>
              </a:rPr>
              <a:t>(</a:t>
            </a:r>
            <a:r>
              <a:rPr lang="ru-RU" sz="2400" b="1" dirty="0">
                <a:solidFill>
                  <a:srgbClr val="FF0000"/>
                </a:solidFill>
              </a:rPr>
              <a:t>стор. 166)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F5B8B9-D127-4A78-FA56-50C4AB03C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8489" y="124180"/>
            <a:ext cx="5513691" cy="1300859"/>
          </a:xfrm>
        </p:spPr>
        <p:txBody>
          <a:bodyPr>
            <a:norm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«Жага до життя»</a:t>
            </a:r>
            <a:endParaRPr lang="ru-RU" sz="4400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241A32-A052-4D15-5406-F8C45648F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5179" y="4090755"/>
            <a:ext cx="5124637" cy="2030797"/>
          </a:xfrm>
          <a:ln>
            <a:solidFill>
              <a:srgbClr val="002060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2400" b="1" dirty="0"/>
              <a:t>Запитання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/>
              <a:t>Як ускладнює шлях героїв те, що у них  закінчилися набої?</a:t>
            </a:r>
            <a:endParaRPr lang="uk-UA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Чи справді ситуація, в яку потрапили золотодобувачі, є екстремальною?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BE00D8-CFE0-D205-9EE9-EDF079CFBF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08" y="0"/>
            <a:ext cx="917677" cy="1033096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9B6BFB-DD97-64A9-8CA4-1221C1040C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3736" y="3706374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0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1D58CB2-D916-CB78-F3EA-596230391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481" y="565676"/>
            <a:ext cx="11673446" cy="4524499"/>
          </a:xfrm>
        </p:spPr>
        <p:txBody>
          <a:bodyPr>
            <a:noAutofit/>
          </a:bodyPr>
          <a:lstStyle/>
          <a:p>
            <a:pPr marL="0" indent="808038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Той, </a:t>
            </a:r>
            <a:r>
              <a:rPr lang="uk-UA" sz="2400" dirty="0"/>
              <a:t>що йшов позаду, посковзнувся на гладенькому валуні й ледве не впав, але в останню мить утримався на ногах, голосно зойкнувши від болю. Мабуть, у нього запаморочилась голова; бо заточившись, він випростав вільну руку, ніби шукав на що спертися.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 Ставши рівно, </a:t>
            </a:r>
            <a:r>
              <a:rPr lang="uk-UA" sz="2400" dirty="0"/>
              <a:t>він</a:t>
            </a:r>
            <a:r>
              <a:rPr lang="ru-RU" sz="2400" dirty="0"/>
              <a:t> </a:t>
            </a:r>
            <a:r>
              <a:rPr lang="uk-UA" sz="2400" dirty="0"/>
              <a:t>спробував зробити </a:t>
            </a:r>
            <a:r>
              <a:rPr lang="ru-RU" sz="2400" dirty="0"/>
              <a:t>крок, але знов похитнувся і мало не впав. Тоді він поглянув на товариша, котрий навіть не озирнувся.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Хвилину він стояв нерухомо, ніби </a:t>
            </a:r>
            <a:r>
              <a:rPr lang="uk-UA" sz="2400" dirty="0"/>
              <a:t>щось обмірковуючи, потім </a:t>
            </a:r>
            <a:r>
              <a:rPr lang="ru-RU" sz="2400" dirty="0"/>
              <a:t>гукнув: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- Агов, Біле! Я підвернув ногу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(стор. 167)</a:t>
            </a:r>
          </a:p>
          <a:p>
            <a:pPr marL="0" indent="0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62A46B-DE2F-780D-F0B9-FA26460744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13" t="13835" r="10390" b="9980"/>
          <a:stretch/>
        </p:blipFill>
        <p:spPr>
          <a:xfrm>
            <a:off x="72810" y="3627912"/>
            <a:ext cx="3756321" cy="235236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125A782-68A3-20B2-DD61-5C67671DF6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323"/>
          <a:stretch/>
        </p:blipFill>
        <p:spPr>
          <a:xfrm>
            <a:off x="3865071" y="3627912"/>
            <a:ext cx="4013950" cy="2352360"/>
          </a:xfrm>
          <a:prstGeom prst="rect">
            <a:avLst/>
          </a:prstGeom>
        </p:spPr>
      </p:pic>
      <p:sp>
        <p:nvSpPr>
          <p:cNvPr id="4" name="Объект 2">
            <a:extLst>
              <a:ext uri="{FF2B5EF4-FFF2-40B4-BE49-F238E27FC236}">
                <a16:creationId xmlns:a16="http://schemas.microsoft.com/office/drawing/2014/main" id="{080B08E5-BAFA-AA8D-3EC4-9860817452B1}"/>
              </a:ext>
            </a:extLst>
          </p:cNvPr>
          <p:cNvSpPr txBox="1">
            <a:spLocks/>
          </p:cNvSpPr>
          <p:nvPr/>
        </p:nvSpPr>
        <p:spPr>
          <a:xfrm>
            <a:off x="7833701" y="3627912"/>
            <a:ext cx="4069280" cy="2171974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itchFamily="2" charset="2"/>
              <a:buChar char="q"/>
            </a:pPr>
            <a:r>
              <a:rPr lang="uk-UA" sz="2400" dirty="0"/>
              <a:t>Якою мала бути реакція Біла у цій ситуації? </a:t>
            </a:r>
          </a:p>
          <a:p>
            <a:pPr>
              <a:buFont typeface="Wingdings" pitchFamily="2" charset="2"/>
              <a:buChar char="q"/>
            </a:pPr>
            <a:r>
              <a:rPr lang="uk-UA" sz="2400" dirty="0"/>
              <a:t> Зробіть припущення, як відреагує Біл.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8DA9D39-7078-6D58-05F8-A330FE77D5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44962" cy="1054699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9DE064F3-9E7B-C3B9-0BB8-4531CC8D9AF3}"/>
              </a:ext>
            </a:extLst>
          </p:cNvPr>
          <p:cNvSpPr txBox="1">
            <a:spLocks/>
          </p:cNvSpPr>
          <p:nvPr/>
        </p:nvSpPr>
        <p:spPr>
          <a:xfrm>
            <a:off x="1224998" y="6000752"/>
            <a:ext cx="5084206" cy="715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Кадри із фільму «Жага до життя», 2012 р. Режисер Кевін Суайгерт, США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24D599-7BF3-AF60-66AE-4918EBDBBF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3439" y="4348593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68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9F80A70-83A9-A91E-7FD6-2858ABCF8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887" y="1339709"/>
            <a:ext cx="4441371" cy="5106338"/>
          </a:xfrm>
        </p:spPr>
        <p:txBody>
          <a:bodyPr>
            <a:normAutofit lnSpcReduction="10000"/>
          </a:bodyPr>
          <a:lstStyle/>
          <a:p>
            <a:pPr marL="0" indent="177800">
              <a:buNone/>
            </a:pPr>
            <a:r>
              <a:rPr lang="ru-RU" sz="2600" dirty="0"/>
              <a:t>Він знову озирнув </a:t>
            </a:r>
            <a:r>
              <a:rPr lang="uk-UA" sz="2600" dirty="0"/>
              <a:t>довколишній світ</a:t>
            </a:r>
            <a:r>
              <a:rPr lang="ru-RU" sz="2600" dirty="0"/>
              <a:t>, в якому залишився. Невесела картина. З усіх боків, аж до обрію, одноманітна </a:t>
            </a:r>
            <a:r>
              <a:rPr lang="uk-UA" sz="2600" dirty="0"/>
              <a:t>пустеля, невисокі пологі  пагорби. Ні деревця, ні кущика, ні травинки — нічого, крім безкрайньої страшної пустки; і в його очах нараз блиснув страх</a:t>
            </a:r>
            <a:r>
              <a:rPr lang="ru-RU" sz="2600" dirty="0"/>
              <a:t>.</a:t>
            </a:r>
          </a:p>
          <a:p>
            <a:pPr marL="0" indent="355600">
              <a:buNone/>
            </a:pPr>
            <a:r>
              <a:rPr lang="ru-RU" sz="2600" dirty="0"/>
              <a:t>- Біле! - прошепотів він і знову повторив: - Біле! </a:t>
            </a:r>
            <a:r>
              <a:rPr lang="ru-RU" sz="2600" b="1" dirty="0">
                <a:solidFill>
                  <a:srgbClr val="FF0000"/>
                </a:solidFill>
              </a:rPr>
              <a:t>(стор. 168)</a:t>
            </a:r>
          </a:p>
          <a:p>
            <a:endParaRPr lang="ru-RU" dirty="0"/>
          </a:p>
        </p:txBody>
      </p:sp>
      <p:sp>
        <p:nvSpPr>
          <p:cNvPr id="2" name="Объект 2">
            <a:extLst>
              <a:ext uri="{FF2B5EF4-FFF2-40B4-BE49-F238E27FC236}">
                <a16:creationId xmlns:a16="http://schemas.microsoft.com/office/drawing/2014/main" id="{9795BBB3-34A4-567F-8232-F6908D322068}"/>
              </a:ext>
            </a:extLst>
          </p:cNvPr>
          <p:cNvSpPr txBox="1">
            <a:spLocks/>
          </p:cNvSpPr>
          <p:nvPr/>
        </p:nvSpPr>
        <p:spPr>
          <a:xfrm>
            <a:off x="5035136" y="4168179"/>
            <a:ext cx="6175170" cy="240481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ru-RU" sz="2400" dirty="0"/>
              <a:t> Розгляньте кадр із фільму. 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ru-RU" sz="2400" dirty="0"/>
              <a:t>Якої помилки припустився режисер фільму у зображенні місцевості?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ru-RU" sz="2400" dirty="0"/>
              <a:t>Чому в очах героя «проблиснув страх»?</a:t>
            </a:r>
          </a:p>
          <a:p>
            <a:pPr>
              <a:buFont typeface="Wingdings" pitchFamily="2" charset="2"/>
              <a:buChar char="q"/>
            </a:pPr>
            <a:endParaRPr lang="uk-UA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1576377-CC25-7F24-FAC3-06C93AB225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81" y="285009"/>
            <a:ext cx="944962" cy="1054699"/>
          </a:xfrm>
          <a:prstGeom prst="rect">
            <a:avLst/>
          </a:prstGeom>
        </p:spPr>
      </p:pic>
      <p:sp>
        <p:nvSpPr>
          <p:cNvPr id="4" name="Объект 2">
            <a:extLst>
              <a:ext uri="{FF2B5EF4-FFF2-40B4-BE49-F238E27FC236}">
                <a16:creationId xmlns:a16="http://schemas.microsoft.com/office/drawing/2014/main" id="{4120369C-43CB-4885-36AE-DD8AD1403AE5}"/>
              </a:ext>
            </a:extLst>
          </p:cNvPr>
          <p:cNvSpPr txBox="1">
            <a:spLocks/>
          </p:cNvSpPr>
          <p:nvPr/>
        </p:nvSpPr>
        <p:spPr>
          <a:xfrm>
            <a:off x="5752486" y="3576076"/>
            <a:ext cx="5084206" cy="5686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 із фільму «Жага до життя», 2012 р. Режисер Кевін Суайгерт, США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45B6AC-D3DE-4194-88BD-6C64C2571A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136" y="119715"/>
            <a:ext cx="6902983" cy="345636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BEB50D-9DEA-A164-30EF-FD7BB20107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7375" y="3960361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36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23132F-03DC-5448-05C9-BBE8BDD7A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0240" y="415636"/>
            <a:ext cx="3177574" cy="1352203"/>
          </a:xfrm>
        </p:spPr>
        <p:txBody>
          <a:bodyPr>
            <a:normAutofit fontScale="70000" lnSpcReduction="20000"/>
          </a:bodyPr>
          <a:lstStyle/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4000" dirty="0"/>
              <a:t>Біл залишає товариша і пішов </a:t>
            </a:r>
            <a:r>
              <a:rPr lang="uk-UA" sz="4000" b="1" dirty="0"/>
              <a:t>дорогою смерті</a:t>
            </a:r>
            <a:r>
              <a:rPr lang="uk-UA" sz="40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CC75A90-0398-AD05-9D62-9812081CB7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186" y="79915"/>
            <a:ext cx="6581174" cy="3179929"/>
          </a:xfrm>
          <a:prstGeom prst="rect">
            <a:avLst/>
          </a:prstGeom>
        </p:spPr>
      </p:pic>
      <p:sp>
        <p:nvSpPr>
          <p:cNvPr id="2" name="Объект 2">
            <a:extLst>
              <a:ext uri="{FF2B5EF4-FFF2-40B4-BE49-F238E27FC236}">
                <a16:creationId xmlns:a16="http://schemas.microsoft.com/office/drawing/2014/main" id="{24315C20-305B-0B6A-EE91-168B7197A0E8}"/>
              </a:ext>
            </a:extLst>
          </p:cNvPr>
          <p:cNvSpPr txBox="1">
            <a:spLocks/>
          </p:cNvSpPr>
          <p:nvPr/>
        </p:nvSpPr>
        <p:spPr>
          <a:xfrm>
            <a:off x="675984" y="3066804"/>
            <a:ext cx="10725114" cy="326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5600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uk-UA" sz="2800" b="1" dirty="0">
                <a:solidFill>
                  <a:srgbClr val="002060"/>
                </a:solidFill>
              </a:rPr>
              <a:t>Наші завдання: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uk-UA" sz="2800" dirty="0"/>
              <a:t> Ми оберемо з вами </a:t>
            </a:r>
            <a:r>
              <a:rPr lang="uk-UA" sz="2800" b="1" dirty="0"/>
              <a:t>дорогу життя </a:t>
            </a:r>
            <a:r>
              <a:rPr lang="uk-UA" sz="2800" dirty="0"/>
              <a:t>і пройдемо нею разом із безіменним героєм, щоб навчитися у нього таємницям виживання в екстремальній ситуації. Ми складемо </a:t>
            </a:r>
            <a:r>
              <a:rPr lang="uk-UA" sz="2800" b="1" dirty="0"/>
              <a:t>7 правил виживання в  екстремальній ситуації</a:t>
            </a:r>
            <a:r>
              <a:rPr lang="uk-UA" sz="2800" dirty="0"/>
              <a:t>. 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uk-UA" sz="2800" dirty="0"/>
              <a:t>А потім спробуємо скласти </a:t>
            </a:r>
            <a:r>
              <a:rPr lang="uk-UA" sz="2800" b="1" dirty="0"/>
              <a:t>формули «перемоги героя» та «поразки Біла».</a:t>
            </a:r>
          </a:p>
          <a:p>
            <a:pPr marL="0" indent="0">
              <a:buFont typeface="Wingdings" pitchFamily="2" charset="2"/>
              <a:buNone/>
            </a:pPr>
            <a:endParaRPr lang="ru-RU" sz="2800" dirty="0"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D4C2BC7F-A0E6-24BC-3963-074BCAF3C41D}"/>
              </a:ext>
            </a:extLst>
          </p:cNvPr>
          <p:cNvSpPr txBox="1">
            <a:spLocks/>
          </p:cNvSpPr>
          <p:nvPr/>
        </p:nvSpPr>
        <p:spPr>
          <a:xfrm>
            <a:off x="7839569" y="2873764"/>
            <a:ext cx="3561529" cy="386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Художник Ю. Шейніс, 2006 р</a:t>
            </a:r>
          </a:p>
        </p:txBody>
      </p:sp>
    </p:spTree>
    <p:extLst>
      <p:ext uri="{BB962C8B-B14F-4D97-AF65-F5344CB8AC3E}">
        <p14:creationId xmlns:p14="http://schemas.microsoft.com/office/powerpoint/2010/main" val="31744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3CA3BB-A539-7E78-EAF4-951711D6E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9295" y="152123"/>
            <a:ext cx="10507683" cy="1609344"/>
          </a:xfrm>
        </p:spPr>
        <p:txBody>
          <a:bodyPr>
            <a:norm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Герой Починає Боротьбу За Життя</a:t>
            </a:r>
            <a:endParaRPr lang="ru-RU" sz="4400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804B191-96DE-2D66-D5F9-368DD2689B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4397383"/>
              </p:ext>
            </p:extLst>
          </p:nvPr>
        </p:nvGraphicFramePr>
        <p:xfrm>
          <a:off x="1069974" y="1418525"/>
          <a:ext cx="10420985" cy="49924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5E8478C-9E03-5BAE-8A48-D2E346F291B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48905"/>
          <a:stretch/>
        </p:blipFill>
        <p:spPr>
          <a:xfrm>
            <a:off x="2315688" y="3257384"/>
            <a:ext cx="2058957" cy="218209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1871AA-A0DF-B470-A45D-4A1F7CF35B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17357" y="3292313"/>
            <a:ext cx="3093953" cy="170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8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DBC570-2C6E-3DD2-DEC0-B9255C16D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60" y="1"/>
            <a:ext cx="5597851" cy="100584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Перемогти відчай?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5F612B-45B9-E110-1CBB-7ECB89ABF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6261" y="2773891"/>
            <a:ext cx="5118265" cy="4084109"/>
          </a:xfrm>
        </p:spPr>
        <p:txBody>
          <a:bodyPr>
            <a:noAutofit/>
          </a:bodyPr>
          <a:lstStyle/>
          <a:p>
            <a:pPr marL="0" indent="355600">
              <a:buNone/>
            </a:pPr>
            <a:r>
              <a:rPr lang="ru-RU" sz="2400" dirty="0"/>
              <a:t>Він затремтів, як у лихоманці. </a:t>
            </a:r>
            <a:r>
              <a:rPr lang="ru-RU" sz="2400" b="1" dirty="0"/>
              <a:t>Рушниця випала з рук у воду</a:t>
            </a:r>
            <a:r>
              <a:rPr lang="ru-RU" sz="2400" dirty="0"/>
              <a:t>. Зачувши плескіт, він отямився, переборов страх, опанував себе, намацав на дні рушницю й </a:t>
            </a:r>
            <a:r>
              <a:rPr lang="ru-RU" sz="2400" b="1" dirty="0"/>
              <a:t>витяг її з води</a:t>
            </a:r>
            <a:r>
              <a:rPr lang="ru-RU" sz="2400" dirty="0"/>
              <a:t>. Потім пересунув клунок ближче до лівого плеча, щоб не так давило на </a:t>
            </a:r>
            <a:r>
              <a:rPr lang="ru-RU" sz="2400" dirty="0" err="1"/>
              <a:t>ушкоджену</a:t>
            </a:r>
            <a:r>
              <a:rPr lang="ru-RU" sz="2400" dirty="0"/>
              <a:t> ногу, і побрів до берега повільно, обережно, кривлячись із болю. </a:t>
            </a:r>
            <a:r>
              <a:rPr lang="ru-RU" sz="2400" b="1" dirty="0">
                <a:solidFill>
                  <a:srgbClr val="FF0000"/>
                </a:solidFill>
              </a:rPr>
              <a:t>(стор. 168)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CAE542-AC99-A0E6-0C4C-5522065F28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5056" r="10217" b="12253"/>
          <a:stretch/>
        </p:blipFill>
        <p:spPr>
          <a:xfrm>
            <a:off x="5908047" y="143549"/>
            <a:ext cx="6141713" cy="3261701"/>
          </a:xfrm>
          <a:prstGeom prst="rect">
            <a:avLst/>
          </a:prstGeom>
        </p:spPr>
      </p:pic>
      <p:sp>
        <p:nvSpPr>
          <p:cNvPr id="4" name="Объект 2">
            <a:extLst>
              <a:ext uri="{FF2B5EF4-FFF2-40B4-BE49-F238E27FC236}">
                <a16:creationId xmlns:a16="http://schemas.microsoft.com/office/drawing/2014/main" id="{4349E01B-525B-492E-EEC9-46066D41F452}"/>
              </a:ext>
            </a:extLst>
          </p:cNvPr>
          <p:cNvSpPr txBox="1">
            <a:spLocks/>
          </p:cNvSpPr>
          <p:nvPr/>
        </p:nvSpPr>
        <p:spPr>
          <a:xfrm>
            <a:off x="5908047" y="4450011"/>
            <a:ext cx="4825343" cy="2039853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ru-RU" sz="2400" dirty="0"/>
              <a:t>Що значить для героя рушниця? Чому він її не залишив, адже вона тільки заважала: була досить тяжкою, без набоїв? </a:t>
            </a:r>
            <a:endParaRPr lang="uk-UA" sz="2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7B78A75-97AE-C8C0-C36E-BE759A349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132" y="777327"/>
            <a:ext cx="1771668" cy="187470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30F70B0-D337-28D3-7F4D-5E4A32EA6A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9022" y="4231054"/>
            <a:ext cx="1652159" cy="1652159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5E1138B8-E4CA-6093-810C-BA546661418F}"/>
              </a:ext>
            </a:extLst>
          </p:cNvPr>
          <p:cNvSpPr txBox="1">
            <a:spLocks/>
          </p:cNvSpPr>
          <p:nvPr/>
        </p:nvSpPr>
        <p:spPr>
          <a:xfrm>
            <a:off x="5752486" y="3429000"/>
            <a:ext cx="5084206" cy="715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 із фільму «Жага до життя», 2012 р. Режисер Кевін Суайгерт, США</a:t>
            </a:r>
          </a:p>
        </p:txBody>
      </p:sp>
    </p:spTree>
    <p:extLst>
      <p:ext uri="{BB962C8B-B14F-4D97-AF65-F5344CB8AC3E}">
        <p14:creationId xmlns:p14="http://schemas.microsoft.com/office/powerpoint/2010/main" val="177463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3CA634-13EB-2CD7-78F2-BF3466007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516" y="493348"/>
            <a:ext cx="11139211" cy="115732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Рушниця – це надія на порятунок</a:t>
            </a:r>
            <a:br>
              <a:rPr lang="ru-RU" dirty="0"/>
            </a:br>
            <a:endParaRPr lang="ru-RU" dirty="0"/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A606BC89-8AD0-68E1-5BBD-1E13D638B526}"/>
              </a:ext>
            </a:extLst>
          </p:cNvPr>
          <p:cNvSpPr txBox="1">
            <a:spLocks/>
          </p:cNvSpPr>
          <p:nvPr/>
        </p:nvSpPr>
        <p:spPr>
          <a:xfrm>
            <a:off x="1093754" y="1040087"/>
            <a:ext cx="10949454" cy="4395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5600">
              <a:lnSpc>
                <a:spcPct val="11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3200" dirty="0"/>
              <a:t>Він ітиме за водою </a:t>
            </a:r>
            <a:r>
              <a:rPr lang="ru-RU" sz="3200" b="1" dirty="0"/>
              <a:t>до річки Діз</a:t>
            </a:r>
            <a:r>
              <a:rPr lang="ru-RU" sz="3200" dirty="0"/>
              <a:t>. Там під перевернутим каное, що привалене каміняччям, їхня схованка. Він </a:t>
            </a:r>
            <a:r>
              <a:rPr lang="ru-RU" sz="3200" b="1" dirty="0"/>
              <a:t>знайде там набої для своєї рушниці</a:t>
            </a:r>
            <a:r>
              <a:rPr lang="ru-RU" sz="3200" dirty="0"/>
              <a:t>, гачки й </a:t>
            </a:r>
            <a:r>
              <a:rPr lang="ru-RU" sz="3200" dirty="0" err="1"/>
              <a:t>ліску</a:t>
            </a:r>
            <a:r>
              <a:rPr lang="ru-RU" sz="3200" dirty="0"/>
              <a:t>, невеличку рибальську сітку — одне слово, все начиння, щоб добувати собі харчі.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3200" dirty="0"/>
              <a:t>Також там є борошно — правда, небагато, — шматок бекону й </a:t>
            </a:r>
            <a:r>
              <a:rPr lang="ru-RU" sz="3200" dirty="0" err="1"/>
              <a:t>трохи</a:t>
            </a:r>
            <a:r>
              <a:rPr lang="ru-RU" sz="3200" dirty="0"/>
              <a:t> бобів.</a:t>
            </a:r>
          </a:p>
          <a:p>
            <a:pPr marL="0" indent="355600">
              <a:lnSpc>
                <a:spcPct val="11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2400" b="1" dirty="0">
                <a:solidFill>
                  <a:srgbClr val="FF0000"/>
                </a:solidFill>
              </a:rPr>
              <a:t>(стор. 169)</a:t>
            </a:r>
          </a:p>
          <a:p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B625C626-706A-8EDD-F77E-277481E9EB97}"/>
              </a:ext>
            </a:extLst>
          </p:cNvPr>
          <p:cNvSpPr txBox="1">
            <a:spLocks/>
          </p:cNvSpPr>
          <p:nvPr/>
        </p:nvSpPr>
        <p:spPr>
          <a:xfrm>
            <a:off x="617516" y="4979994"/>
            <a:ext cx="11321453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№1</a:t>
            </a:r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4400" dirty="0">
                <a:solidFill>
                  <a:schemeClr val="tx1"/>
                </a:solidFill>
              </a:rPr>
              <a:t> </a:t>
            </a:r>
            <a:br>
              <a:rPr lang="ru-RU" dirty="0"/>
            </a:br>
            <a:r>
              <a:rPr lang="ru-RU" dirty="0">
                <a:solidFill>
                  <a:srgbClr val="002060"/>
                </a:solidFill>
              </a:rPr>
              <a:t>Не втрачати надію На порятунок!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4E566BD-7937-A945-B6DA-BF244968D8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8236" y="4627344"/>
            <a:ext cx="780733" cy="11573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233397F-FA94-D2D7-BCC4-11E8523FD9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792" y="1123320"/>
            <a:ext cx="944962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9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24CFA9C-4628-8F36-85C5-FEAE7B080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129" y="1534669"/>
            <a:ext cx="6530360" cy="4582046"/>
          </a:xfrm>
        </p:spPr>
        <p:txBody>
          <a:bodyPr>
            <a:normAutofit/>
          </a:bodyPr>
          <a:lstStyle/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dirty="0"/>
              <a:t>О дев'ятій годині він боляче забив об каменюку пальця на нозі, заточився і впав од страшної утоми й </a:t>
            </a:r>
            <a:r>
              <a:rPr lang="uk-UA" sz="2800" dirty="0"/>
              <a:t>виснаження. Довгенько він лежав на боці не рухаючись. Потім зняв ремені й насилу сів.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800" dirty="0"/>
              <a:t>…Він р</a:t>
            </a:r>
            <a:r>
              <a:rPr lang="ru-RU" sz="2800" dirty="0"/>
              <a:t>озв'язав свого клу</a:t>
            </a:r>
            <a:r>
              <a:rPr lang="uk-UA" sz="2800" dirty="0"/>
              <a:t>н</a:t>
            </a:r>
            <a:r>
              <a:rPr lang="ru-RU" sz="2800" dirty="0"/>
              <a:t>ка і передусім полічив </a:t>
            </a:r>
            <a:r>
              <a:rPr lang="ru-RU" sz="2800" b="1" dirty="0">
                <a:solidFill>
                  <a:srgbClr val="FF0000"/>
                </a:solidFill>
              </a:rPr>
              <a:t>сірники</a:t>
            </a:r>
            <a:r>
              <a:rPr lang="ru-RU" sz="2800" dirty="0"/>
              <a:t>. </a:t>
            </a:r>
            <a:r>
              <a:rPr lang="ru-RU" sz="2800" b="1" dirty="0"/>
              <a:t>Їх було шістдесят сім.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dirty="0">
                <a:solidFill>
                  <a:srgbClr val="FF0000"/>
                </a:solidFill>
              </a:rPr>
              <a:t>(стор. 170)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96770D4-A660-0153-6007-452BBB2D35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04" t="14372" r="13701" b="10000"/>
          <a:stretch/>
        </p:blipFill>
        <p:spPr>
          <a:xfrm>
            <a:off x="6727805" y="81177"/>
            <a:ext cx="5371323" cy="3410883"/>
          </a:xfrm>
          <a:prstGeom prst="rect">
            <a:avLst/>
          </a:prstGeom>
        </p:spPr>
      </p:pic>
      <p:sp>
        <p:nvSpPr>
          <p:cNvPr id="5" name="Объект 2">
            <a:extLst>
              <a:ext uri="{FF2B5EF4-FFF2-40B4-BE49-F238E27FC236}">
                <a16:creationId xmlns:a16="http://schemas.microsoft.com/office/drawing/2014/main" id="{10196C79-3122-7470-4630-11DC25FA2930}"/>
              </a:ext>
            </a:extLst>
          </p:cNvPr>
          <p:cNvSpPr txBox="1">
            <a:spLocks/>
          </p:cNvSpPr>
          <p:nvPr/>
        </p:nvSpPr>
        <p:spPr>
          <a:xfrm>
            <a:off x="6392883" y="4453794"/>
            <a:ext cx="5243856" cy="1416921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ru-RU" sz="2400" dirty="0"/>
              <a:t>Чому герой «передусім полічив сірники»? Чому для нього це так важливо?</a:t>
            </a:r>
            <a:endParaRPr lang="uk-UA" sz="2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E5742A8-0B31-8C47-329F-F2843679B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984" y="139397"/>
            <a:ext cx="944962" cy="1054699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A825A98-3DE7-7013-0CE9-769237340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4330" y="81177"/>
            <a:ext cx="4364781" cy="1609344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Перемогти Холод?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BF2CD56-33A5-3BB5-1852-3E47257F84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6944" y="4251211"/>
            <a:ext cx="1652159" cy="1652159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27F138CD-9DF9-E7A2-13EF-CC20A8D915E9}"/>
              </a:ext>
            </a:extLst>
          </p:cNvPr>
          <p:cNvSpPr txBox="1">
            <a:spLocks/>
          </p:cNvSpPr>
          <p:nvPr/>
        </p:nvSpPr>
        <p:spPr>
          <a:xfrm>
            <a:off x="6812489" y="3738060"/>
            <a:ext cx="5084206" cy="715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 із фільму «Жага до життя», 2012 р. Режисер Кевін Суайгерт, США</a:t>
            </a:r>
          </a:p>
        </p:txBody>
      </p:sp>
    </p:spTree>
    <p:extLst>
      <p:ext uri="{BB962C8B-B14F-4D97-AF65-F5344CB8AC3E}">
        <p14:creationId xmlns:p14="http://schemas.microsoft.com/office/powerpoint/2010/main" val="57744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794F5AE-0A69-7CB9-8862-39C59EA9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570" y="788904"/>
            <a:ext cx="5830244" cy="4050792"/>
          </a:xfrm>
        </p:spPr>
        <p:txBody>
          <a:bodyPr/>
          <a:lstStyle/>
          <a:p>
            <a:pPr marL="0" indent="534988">
              <a:buNone/>
            </a:pPr>
            <a:r>
              <a:rPr lang="ru-RU" sz="2800" dirty="0"/>
              <a:t>Щоб пересвідчитись, він перелічив їх тричі. Тоді </a:t>
            </a:r>
            <a:r>
              <a:rPr lang="ru-RU" sz="2800" b="1" dirty="0"/>
              <a:t>розділив сірники на три пучечки</a:t>
            </a:r>
            <a:r>
              <a:rPr lang="ru-RU" sz="2800" dirty="0"/>
              <a:t>, загорнув кожен у промащений папір і сховав — один пучечок у порожній кисет, другий — за внутрішній обідок поношеного капелюха, а третій — за пазуху,  під сорочку. </a:t>
            </a:r>
            <a:r>
              <a:rPr lang="ru-RU" sz="2800" b="1" dirty="0">
                <a:solidFill>
                  <a:srgbClr val="FF0000"/>
                </a:solidFill>
              </a:rPr>
              <a:t>(стор. 170)</a:t>
            </a: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03222F4-5902-0C74-89EB-61287CF8E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0148" y="94260"/>
            <a:ext cx="5289763" cy="2503689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16D9B93C-5265-F246-E2B5-401285D5D1ED}"/>
              </a:ext>
            </a:extLst>
          </p:cNvPr>
          <p:cNvSpPr txBox="1">
            <a:spLocks/>
          </p:cNvSpPr>
          <p:nvPr/>
        </p:nvSpPr>
        <p:spPr>
          <a:xfrm>
            <a:off x="6228337" y="3194874"/>
            <a:ext cx="5777186" cy="1910556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</a:rPr>
              <a:t>Запитання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/>
              <a:t>Чому герой «розділив сірники на три пучечки і сховав у різних місцях? Скільки приблизно в кожному пучечку?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5F587E-8D23-0A63-1C56-78062D75E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9350" y="5026077"/>
            <a:ext cx="1169140" cy="1737663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76876FCA-A9A9-786A-3B32-3A41A687A132}"/>
              </a:ext>
            </a:extLst>
          </p:cNvPr>
          <p:cNvSpPr txBox="1">
            <a:spLocks/>
          </p:cNvSpPr>
          <p:nvPr/>
        </p:nvSpPr>
        <p:spPr>
          <a:xfrm>
            <a:off x="112089" y="5026077"/>
            <a:ext cx="10711543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№2. 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Зберігати вогонь!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64B1E85-2131-FAE5-0C58-E130E7C3DF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089" y="75173"/>
            <a:ext cx="944962" cy="1054699"/>
          </a:xfrm>
          <a:prstGeom prst="rect">
            <a:avLst/>
          </a:prstGeom>
        </p:spPr>
      </p:pic>
      <p:sp>
        <p:nvSpPr>
          <p:cNvPr id="2" name="Объект 2">
            <a:extLst>
              <a:ext uri="{FF2B5EF4-FFF2-40B4-BE49-F238E27FC236}">
                <a16:creationId xmlns:a16="http://schemas.microsoft.com/office/drawing/2014/main" id="{B3D008BA-7628-3616-3EB3-7B70EBE9BDF5}"/>
              </a:ext>
            </a:extLst>
          </p:cNvPr>
          <p:cNvSpPr txBox="1">
            <a:spLocks/>
          </p:cNvSpPr>
          <p:nvPr/>
        </p:nvSpPr>
        <p:spPr>
          <a:xfrm>
            <a:off x="6228338" y="2527274"/>
            <a:ext cx="5084206" cy="715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 із фільму «Жага до життя», 2012 р. Режисер Кевін Суайгерт, США</a:t>
            </a:r>
          </a:p>
        </p:txBody>
      </p:sp>
    </p:spTree>
    <p:extLst>
      <p:ext uri="{BB962C8B-B14F-4D97-AF65-F5344CB8AC3E}">
        <p14:creationId xmlns:p14="http://schemas.microsoft.com/office/powerpoint/2010/main" val="405301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996E4DF-8C50-A4CC-707D-27095BD3D1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981" y="1618231"/>
            <a:ext cx="6233477" cy="4853821"/>
          </a:xfrm>
        </p:spPr>
        <p:txBody>
          <a:bodyPr>
            <a:normAutofit/>
          </a:bodyPr>
          <a:lstStyle/>
          <a:p>
            <a:pPr marL="0" indent="4508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800" b="1" dirty="0"/>
              <a:t>Голод гриз йому нутрощі. </a:t>
            </a:r>
            <a:r>
              <a:rPr lang="ru-RU" sz="2800" dirty="0"/>
              <a:t>Він так допікав, так забивав йому памороки, що чоловік уже не знав, у який бік треба йти, щоб дістатися до Країни Патичків. Болотяні ягоди не гамували гострого голоду, від них тільки щипало язика й піднебіння. </a:t>
            </a:r>
            <a:r>
              <a:rPr lang="ru-RU" sz="2800" b="1" dirty="0">
                <a:solidFill>
                  <a:srgbClr val="FF0000"/>
                </a:solidFill>
              </a:rPr>
              <a:t>(стор. 172)</a:t>
            </a:r>
          </a:p>
          <a:p>
            <a:pPr marL="0" indent="450850">
              <a:lnSpc>
                <a:spcPct val="110000"/>
              </a:lnSpc>
              <a:spcBef>
                <a:spcPts val="0"/>
              </a:spcBef>
              <a:buNone/>
            </a:pPr>
            <a:endParaRPr lang="ru-RU" sz="2800" b="1" dirty="0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9C90804C-6BDD-4A56-98C1-59A4598378C1}"/>
              </a:ext>
            </a:extLst>
          </p:cNvPr>
          <p:cNvSpPr txBox="1">
            <a:spLocks/>
          </p:cNvSpPr>
          <p:nvPr/>
        </p:nvSpPr>
        <p:spPr>
          <a:xfrm>
            <a:off x="7160630" y="4692666"/>
            <a:ext cx="4024963" cy="185789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/>
              <a:t>Як герой міг би вгамувати голод, якби мав набої до рушниці?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411A344C-D3AC-DCEB-E763-48D351ACE02E}"/>
              </a:ext>
            </a:extLst>
          </p:cNvPr>
          <p:cNvSpPr txBox="1">
            <a:spLocks/>
          </p:cNvSpPr>
          <p:nvPr/>
        </p:nvSpPr>
        <p:spPr>
          <a:xfrm>
            <a:off x="1494330" y="122210"/>
            <a:ext cx="43647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Перемогти Голод?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9619E5B-3A0B-B902-A138-A6E36D437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157" y="279287"/>
            <a:ext cx="944962" cy="105469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8ADED06-C110-1D72-6DF1-0084B0537C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9129" y="0"/>
            <a:ext cx="5084206" cy="40207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06A7B3D-0F48-889F-6847-3FB67B6858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5939" y="4614157"/>
            <a:ext cx="1652159" cy="1652159"/>
          </a:xfrm>
          <a:prstGeom prst="rect">
            <a:avLst/>
          </a:prstGeom>
        </p:spPr>
      </p:pic>
      <p:sp>
        <p:nvSpPr>
          <p:cNvPr id="4" name="Объект 2">
            <a:extLst>
              <a:ext uri="{FF2B5EF4-FFF2-40B4-BE49-F238E27FC236}">
                <a16:creationId xmlns:a16="http://schemas.microsoft.com/office/drawing/2014/main" id="{5BFAE274-578C-75B1-0C61-F7ABD5267D46}"/>
              </a:ext>
            </a:extLst>
          </p:cNvPr>
          <p:cNvSpPr txBox="1">
            <a:spLocks/>
          </p:cNvSpPr>
          <p:nvPr/>
        </p:nvSpPr>
        <p:spPr>
          <a:xfrm>
            <a:off x="6989129" y="3972045"/>
            <a:ext cx="5084206" cy="715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 із фільму «Жага до життя», 2012 р. Режисер Кевін Суайгерт, США</a:t>
            </a:r>
          </a:p>
        </p:txBody>
      </p:sp>
    </p:spTree>
    <p:extLst>
      <p:ext uri="{BB962C8B-B14F-4D97-AF65-F5344CB8AC3E}">
        <p14:creationId xmlns:p14="http://schemas.microsoft.com/office/powerpoint/2010/main" val="150088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6F6B97-2270-8947-E505-6E8BBDE5B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2793" y="4693682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ru-RU" sz="4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№3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b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uk-UA" dirty="0">
                <a:solidFill>
                  <a:srgbClr val="002060"/>
                </a:solidFill>
              </a:rPr>
              <a:t>треба їсти, </a:t>
            </a:r>
            <a:r>
              <a:rPr lang="ru-RU" dirty="0">
                <a:solidFill>
                  <a:srgbClr val="002060"/>
                </a:solidFill>
              </a:rPr>
              <a:t>Щоб вижити»!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59B495-C0C6-DF9F-D4F0-7F5119242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3814" y="175566"/>
            <a:ext cx="10247337" cy="4518116"/>
          </a:xfrm>
        </p:spPr>
        <p:txBody>
          <a:bodyPr>
            <a:noAutofit/>
          </a:bodyPr>
          <a:lstStyle/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dirty="0"/>
              <a:t>Опівдні він нагледів у великій калюжі двох </a:t>
            </a:r>
            <a:r>
              <a:rPr lang="ru-RU" sz="3200" b="1" dirty="0"/>
              <a:t>пічкурів</a:t>
            </a:r>
            <a:r>
              <a:rPr lang="ru-RU" sz="3200" dirty="0"/>
              <a:t>. Вичерпати її </a:t>
            </a:r>
            <a:r>
              <a:rPr lang="uk-UA" sz="3200" dirty="0"/>
              <a:t>було годі, але зараз він діяв розсудливо й спромігся впіймати їх відерцем. Вони були  з мізинець, та їсти йому вже майже перехотілося. Біль у шлунку дедалі тупішав і вщухав. Здавалося, шлунок дрімає. Він їх з'їв сирими, ретельно розжовуючи, — </a:t>
            </a:r>
            <a:r>
              <a:rPr lang="uk-UA" sz="3200" b="1" dirty="0"/>
              <a:t>з'їв лише тому, що  наказував розум. Чоловік усвідомлював: щоб вижити, треба їсти  </a:t>
            </a:r>
            <a:r>
              <a:rPr lang="ru-RU" sz="3200" b="1" dirty="0">
                <a:solidFill>
                  <a:srgbClr val="FF0000"/>
                </a:solidFill>
              </a:rPr>
              <a:t>(стор. 174)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112C68-0CCB-5483-272F-F403B1D97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1467" y="5120489"/>
            <a:ext cx="1170533" cy="173751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55AFE1-85E2-0874-9CC8-3961C0DFE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734" y="162130"/>
            <a:ext cx="944962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3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CBCFEB0-2FBF-1AD4-BB1A-B1D7266DC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536" y="1473693"/>
            <a:ext cx="5758464" cy="5149702"/>
          </a:xfrm>
        </p:spPr>
        <p:txBody>
          <a:bodyPr>
            <a:noAutofit/>
          </a:bodyPr>
          <a:lstStyle/>
          <a:p>
            <a:pPr marL="0" indent="450850">
              <a:buNone/>
            </a:pPr>
            <a:r>
              <a:rPr lang="uk-UA" sz="3200" dirty="0"/>
              <a:t>Він розділив золото надвоє: </a:t>
            </a:r>
            <a:r>
              <a:rPr lang="uk-UA" sz="3200" b="1" dirty="0"/>
              <a:t>одну половину, зав'язав у шмат укривала й заховав біля примітного кам'яного виступу, </a:t>
            </a:r>
            <a:r>
              <a:rPr lang="uk-UA" sz="3200" dirty="0"/>
              <a:t>а другу згріб назад у торбинку. Він уже почав рвати останнє укривало, щоб замотувати </a:t>
            </a:r>
            <a:r>
              <a:rPr lang="ru-RU" sz="3200" dirty="0"/>
              <a:t>ноги. Але рушниці він ще не кинув, бо в сховищі на Дізі лежали набої. </a:t>
            </a:r>
            <a:r>
              <a:rPr lang="ru-RU" sz="3200" b="1" dirty="0">
                <a:solidFill>
                  <a:srgbClr val="FF0000"/>
                </a:solidFill>
              </a:rPr>
              <a:t> (стор. 175)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4B19666D-5409-FE60-CA18-E7651E1A83A6}"/>
              </a:ext>
            </a:extLst>
          </p:cNvPr>
          <p:cNvSpPr txBox="1">
            <a:spLocks/>
          </p:cNvSpPr>
          <p:nvPr/>
        </p:nvSpPr>
        <p:spPr>
          <a:xfrm>
            <a:off x="6337466" y="4177078"/>
            <a:ext cx="4742212" cy="244631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Чому частину золота він заховав біля примітного кам</a:t>
            </a:r>
            <a:r>
              <a:rPr lang="en-US" sz="2400" dirty="0"/>
              <a:t>’</a:t>
            </a:r>
            <a:r>
              <a:rPr lang="uk-UA" sz="2400" dirty="0"/>
              <a:t>яного виступу?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 </a:t>
            </a:r>
            <a:r>
              <a:rPr lang="ru-RU" sz="2400" dirty="0"/>
              <a:t>Як ви гадаєте, герою просто було відмовитися від золота, яке він здобув тяжкою працею?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D70156-A45D-F127-70C5-CA9549310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36" y="234605"/>
            <a:ext cx="944962" cy="1054699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AB63BBF3-7987-729A-9E95-3AA8A64E641C}"/>
              </a:ext>
            </a:extLst>
          </p:cNvPr>
          <p:cNvSpPr txBox="1">
            <a:spLocks/>
          </p:cNvSpPr>
          <p:nvPr/>
        </p:nvSpPr>
        <p:spPr>
          <a:xfrm>
            <a:off x="1521982" y="40971"/>
            <a:ext cx="43647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Легко Герою відмовитися від золота?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395AE5-FFDF-4E41-BDEC-E8134CC6D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169" t="22497" r="28798" b="16000"/>
          <a:stretch/>
        </p:blipFill>
        <p:spPr>
          <a:xfrm>
            <a:off x="6486693" y="81279"/>
            <a:ext cx="5651335" cy="343009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C280B8-68F7-70DE-CF4D-92CE72958D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6543" y="4453905"/>
            <a:ext cx="1652159" cy="1652159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0B522517-9528-954F-0625-DB77B6CBAD00}"/>
              </a:ext>
            </a:extLst>
          </p:cNvPr>
          <p:cNvSpPr txBox="1">
            <a:spLocks/>
          </p:cNvSpPr>
          <p:nvPr/>
        </p:nvSpPr>
        <p:spPr>
          <a:xfrm>
            <a:off x="6770258" y="3511372"/>
            <a:ext cx="5084206" cy="715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 із фільму «Жага до життя», 2012 р. Режисер Кевін Суайгерт, США</a:t>
            </a:r>
          </a:p>
        </p:txBody>
      </p:sp>
    </p:spTree>
    <p:extLst>
      <p:ext uri="{BB962C8B-B14F-4D97-AF65-F5344CB8AC3E}">
        <p14:creationId xmlns:p14="http://schemas.microsoft.com/office/powerpoint/2010/main" val="14774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02AB90-8E81-EE00-4ED6-DFA20D834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067" y="4455233"/>
            <a:ext cx="10058400" cy="16093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№ 4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dirty="0">
                <a:solidFill>
                  <a:srgbClr val="002060"/>
                </a:solidFill>
              </a:rPr>
              <a:t>Найбільша цінність людини – життя! Відмовся від усього, що заважає ВИЖИТИ!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FA7665-D03F-7D9C-1F3F-12164E82A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7707" y="407237"/>
            <a:ext cx="6230587" cy="3255566"/>
          </a:xfrm>
        </p:spPr>
        <p:txBody>
          <a:bodyPr>
            <a:normAutofit/>
          </a:bodyPr>
          <a:lstStyle/>
          <a:p>
            <a:pPr marL="0" indent="355600">
              <a:buNone/>
            </a:pPr>
            <a:r>
              <a:rPr lang="ru-RU" sz="2400" dirty="0"/>
              <a:t>Опівдні він відчув, що нести клумак йому несила. Він знову розділив золото, </a:t>
            </a:r>
            <a:r>
              <a:rPr lang="ru-RU" sz="2400" b="1" dirty="0"/>
              <a:t>одну половину висипав просто на землю. </a:t>
            </a:r>
            <a:r>
              <a:rPr lang="ru-RU" sz="2400" dirty="0"/>
              <a:t>Трохи згодом викинув і решту, залишивши при собі укривало, бляшане відерце й рушницю. </a:t>
            </a:r>
            <a:r>
              <a:rPr lang="ru-RU" sz="2400" b="1" dirty="0">
                <a:solidFill>
                  <a:srgbClr val="FF0000"/>
                </a:solidFill>
              </a:rPr>
              <a:t>(стор. 175)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40B225B-14F6-025B-53B5-A3E31FF10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1467" y="4987636"/>
            <a:ext cx="1170533" cy="1737511"/>
          </a:xfrm>
          <a:prstGeom prst="rect">
            <a:avLst/>
          </a:prstGeom>
        </p:spPr>
      </p:pic>
      <p:sp>
        <p:nvSpPr>
          <p:cNvPr id="5" name="Объект 2">
            <a:extLst>
              <a:ext uri="{FF2B5EF4-FFF2-40B4-BE49-F238E27FC236}">
                <a16:creationId xmlns:a16="http://schemas.microsoft.com/office/drawing/2014/main" id="{6B30069C-58FE-0DFE-7731-ED181FA72965}"/>
              </a:ext>
            </a:extLst>
          </p:cNvPr>
          <p:cNvSpPr txBox="1">
            <a:spLocks/>
          </p:cNvSpPr>
          <p:nvPr/>
        </p:nvSpPr>
        <p:spPr>
          <a:xfrm>
            <a:off x="7217083" y="409461"/>
            <a:ext cx="4802172" cy="346536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dirty="0">
                <a:solidFill>
                  <a:srgbClr val="002060"/>
                </a:solidFill>
              </a:rPr>
              <a:t>Запитання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/>
              <a:t>Торбинка з золотом була невелика, в пригорщу завбільшки, та важила п'ятнадцять фунтів (7 кг.) - стільки ж, як і решта речей.</a:t>
            </a:r>
            <a:endParaRPr lang="uk-UA" sz="2400" dirty="0"/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uk-UA" sz="2400" dirty="0"/>
              <a:t>Чому герой викинув золото, а залишив  ніж, укривало, бляшане відерце й рушницю? </a:t>
            </a:r>
            <a:endParaRPr lang="ru-RU" sz="2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F8647F0-4BB5-409F-C1B9-A0C16A10FB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45" y="148422"/>
            <a:ext cx="944962" cy="10546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3036F1E-5D3A-BB69-DA0A-66119D8929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221" t="28108" r="19058" b="20332"/>
          <a:stretch/>
        </p:blipFill>
        <p:spPr>
          <a:xfrm>
            <a:off x="1447061" y="2449675"/>
            <a:ext cx="5069150" cy="16093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7784618-08C5-F8B1-6738-153110302A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6943" y="350939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86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19CC829-75F8-A1A6-7C55-4064A9669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158" y="1225025"/>
            <a:ext cx="7148403" cy="5320145"/>
          </a:xfrm>
        </p:spPr>
        <p:txBody>
          <a:bodyPr>
            <a:normAutofit fontScale="77500" lnSpcReduction="20000"/>
          </a:bodyPr>
          <a:lstStyle/>
          <a:p>
            <a:pPr marL="0" indent="45085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4000" dirty="0"/>
              <a:t>Він почав несамовито терти очі й урешті побачив, що то не кінь, а </a:t>
            </a:r>
            <a:r>
              <a:rPr lang="ru-RU" sz="4000" b="1" dirty="0"/>
              <a:t>здоровий бурий ведмідь.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4000" dirty="0"/>
              <a:t>Звір роздивлявся його з </a:t>
            </a:r>
            <a:r>
              <a:rPr lang="uk-UA" sz="4000" dirty="0"/>
              <a:t>ворожою цікавістю…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4000" dirty="0"/>
              <a:t>А що, коли звір нападе на нього, слабосилого? Він хутко випростався, щоб прибрати якомога грізнішого вигляду, міцніше затис у руці ножа і </a:t>
            </a:r>
            <a:r>
              <a:rPr lang="uk-UA" sz="4000" b="1" dirty="0"/>
              <a:t>подивився просто у вічі ведмедеві</a:t>
            </a:r>
            <a:r>
              <a:rPr lang="uk-UA" sz="4000" dirty="0"/>
              <a:t>. Ведмідь незграбно ступив уперед</a:t>
            </a:r>
            <a:r>
              <a:rPr lang="ru-RU" sz="4000" dirty="0"/>
              <a:t>, став на задні лапи й вичікувально рикнув. </a:t>
            </a:r>
            <a:r>
              <a:rPr lang="ru-RU" sz="4000" b="1" dirty="0">
                <a:solidFill>
                  <a:srgbClr val="FF0000"/>
                </a:solidFill>
              </a:rPr>
              <a:t>(стор. 176)</a:t>
            </a:r>
          </a:p>
          <a:p>
            <a:endParaRPr lang="ru-RU" dirty="0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FCBA74AF-E374-6BD6-D3C9-9F5E1D5CC8F9}"/>
              </a:ext>
            </a:extLst>
          </p:cNvPr>
          <p:cNvSpPr txBox="1">
            <a:spLocks/>
          </p:cNvSpPr>
          <p:nvPr/>
        </p:nvSpPr>
        <p:spPr>
          <a:xfrm>
            <a:off x="7493331" y="3563976"/>
            <a:ext cx="4227614" cy="203341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Спрогнозуйте, що буде далі. Чим закінчиться зустріч обезсиленої людини з ведмедем? </a:t>
            </a:r>
            <a:endParaRPr lang="ru-RU" sz="240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A71C60A-6883-B183-2030-1E1123B9C726}"/>
              </a:ext>
            </a:extLst>
          </p:cNvPr>
          <p:cNvSpPr txBox="1">
            <a:spLocks/>
          </p:cNvSpPr>
          <p:nvPr/>
        </p:nvSpPr>
        <p:spPr>
          <a:xfrm>
            <a:off x="1494330" y="-106532"/>
            <a:ext cx="4364781" cy="1797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Перемогти Хижих звірів?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1CD20B-484A-9055-7E73-043E0A72A1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861"/>
          <a:stretch/>
        </p:blipFill>
        <p:spPr>
          <a:xfrm>
            <a:off x="7188261" y="170326"/>
            <a:ext cx="4824218" cy="2687033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9BF6DCE6-5847-7627-3AAE-6D5D9A1ADC53}"/>
              </a:ext>
            </a:extLst>
          </p:cNvPr>
          <p:cNvSpPr txBox="1">
            <a:spLocks/>
          </p:cNvSpPr>
          <p:nvPr/>
        </p:nvSpPr>
        <p:spPr>
          <a:xfrm>
            <a:off x="8024759" y="2857359"/>
            <a:ext cx="3561529" cy="436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Художник Ю. Шейніс, 2006 р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FB8C9B-FC0B-6B0D-88C5-F99D48847A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58" y="170326"/>
            <a:ext cx="944962" cy="105469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72479F1-8BF3-131E-C68E-D0E9159EE8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5205" y="3945227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6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942B80-643E-AB63-1285-6AE8C8C56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899" y="4925919"/>
            <a:ext cx="10616539" cy="17066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№5. </a:t>
            </a:r>
            <a:br>
              <a:rPr lang="ru-RU" sz="4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dirty="0">
                <a:solidFill>
                  <a:srgbClr val="002060"/>
                </a:solidFill>
              </a:rPr>
              <a:t>Не показувати страх перед хижими звірами! ЗВІРІ ВІДЧУВАЮТЬ СИЛУ ЛЮДСЬКОГО ДУХУ!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80A968-32B2-2526-CE4C-0F6098D5D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8582" y="355524"/>
            <a:ext cx="5958195" cy="3788963"/>
          </a:xfrm>
        </p:spPr>
        <p:txBody>
          <a:bodyPr>
            <a:normAutofit fontScale="92500" lnSpcReduction="20000"/>
          </a:bodyPr>
          <a:lstStyle/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000" b="1" dirty="0"/>
              <a:t>Якби чоловік побіг, ведмідь погнався б за ним, але чоловік не втік</a:t>
            </a:r>
            <a:r>
              <a:rPr lang="ru-RU" sz="3000" dirty="0"/>
              <a:t>. Осмілілий зі страху, він теж загарчав, дико, люто, вкладаючи в це гарчання весь свій страх…</a:t>
            </a:r>
          </a:p>
          <a:p>
            <a:pPr marL="0" indent="3556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000" dirty="0"/>
              <a:t>Ведмідь одступив убік, погрозливо рикаючи: </a:t>
            </a:r>
            <a:r>
              <a:rPr lang="ru-RU" sz="3000" b="1" dirty="0"/>
              <a:t>він і сам злякався цієї загадкової істоти</a:t>
            </a:r>
            <a:r>
              <a:rPr lang="ru-RU" sz="3000" dirty="0"/>
              <a:t>, що стояла прямо й не боялась його. </a:t>
            </a:r>
            <a:r>
              <a:rPr lang="ru-RU" sz="3000" b="1" dirty="0">
                <a:solidFill>
                  <a:srgbClr val="FF0000"/>
                </a:solidFill>
              </a:rPr>
              <a:t>(стор. 176)</a:t>
            </a:r>
          </a:p>
          <a:p>
            <a:pPr marL="0" indent="355600">
              <a:buNone/>
            </a:pPr>
            <a:endParaRPr lang="ru-RU" sz="2400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BBB3B3DC-F881-B806-46DA-F530F783D154}"/>
              </a:ext>
            </a:extLst>
          </p:cNvPr>
          <p:cNvSpPr txBox="1">
            <a:spLocks/>
          </p:cNvSpPr>
          <p:nvPr/>
        </p:nvSpPr>
        <p:spPr>
          <a:xfrm>
            <a:off x="6599465" y="4713969"/>
            <a:ext cx="5212523" cy="3263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400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EC887BB5-38DD-8A61-F673-57093F1CD381}"/>
              </a:ext>
            </a:extLst>
          </p:cNvPr>
          <p:cNvSpPr txBox="1">
            <a:spLocks/>
          </p:cNvSpPr>
          <p:nvPr/>
        </p:nvSpPr>
        <p:spPr>
          <a:xfrm>
            <a:off x="7595978" y="594804"/>
            <a:ext cx="4382923" cy="3337733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 Чому вовки обминали героя? </a:t>
            </a:r>
            <a:r>
              <a:rPr lang="ru-RU" sz="2400" dirty="0"/>
              <a:t>Чому хижі звірі сприймали героя як «дивну», «загадкову істоту», яка буде «дряпатись і кусатись»?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92FC72-F20B-EBFC-C89F-6744FB88C9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419" y="225393"/>
            <a:ext cx="944962" cy="10546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61E5FB6-B1FE-9288-D83A-80A233FF9A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3418" y="996697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58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A976B1-29DF-4BBE-ADE4-60F47B67DB28}"/>
              </a:ext>
            </a:extLst>
          </p:cNvPr>
          <p:cNvSpPr txBox="1"/>
          <p:nvPr/>
        </p:nvSpPr>
        <p:spPr>
          <a:xfrm>
            <a:off x="4302708" y="258901"/>
            <a:ext cx="4326387" cy="7138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Сіре небо, сірі скелі -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Руки тягнемо до стелі.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Дика навкруги природа -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Робим кроки до свободи.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Кислі ягоди збираєм,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для цього присідаєм.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 відважні і терплячі,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здаємося, не плачем.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Вмієм труднощі долати,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Руки друзям простягати.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Корабель спостерігаєм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йому усі махаєм.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uk-UA" sz="2200" b="1" dirty="0">
                <a:solidFill>
                  <a:srgbClr val="05050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41B424-9939-4FFC-BA6B-9418DD5A33BF}"/>
              </a:ext>
            </a:extLst>
          </p:cNvPr>
          <p:cNvSpPr txBox="1"/>
          <p:nvPr/>
        </p:nvSpPr>
        <p:spPr>
          <a:xfrm>
            <a:off x="621437" y="281984"/>
            <a:ext cx="3480046" cy="643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200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Підняти руки вгору і розвести в сторони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200" i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Рухи руками на рівні грудей, навпроти, а потім в боки</a:t>
            </a:r>
            <a:endParaRPr lang="ru-RU" sz="2200" i="1" u="sng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200" i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Руки на боки, присідаємо</a:t>
            </a:r>
            <a:endParaRPr lang="ru-RU" sz="2200" i="1" u="sng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200" i="1" u="sng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Поставити ноги на ширині плечей, руку на боки і нахилятися почергово корпусом вправо і вліво</a:t>
            </a:r>
            <a:endParaRPr lang="ru-RU" sz="2200" i="1" u="sng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200" i="1" u="sng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Крокуємо</a:t>
            </a:r>
            <a:r>
              <a:rPr lang="uk-UA" sz="2200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місці, руки в сторони </a:t>
            </a:r>
            <a:endParaRPr lang="ru-RU" sz="2200" i="1" u="sng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uk-UA" sz="2200" i="1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200" i="1" u="sng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 цьому </a:t>
            </a:r>
            <a:r>
              <a:rPr lang="uk-UA" sz="2200" i="1" u="sng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дивимося удалину </a:t>
            </a:r>
            <a:r>
              <a:rPr lang="uk-UA" sz="2200" i="1" u="sng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потім махаємо</a:t>
            </a:r>
            <a:endParaRPr lang="ru-RU" sz="2200" i="1" u="sng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8189EC-CEB6-48C4-9097-AFF5AD51D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727" y="1059000"/>
            <a:ext cx="3491345" cy="2369999"/>
          </a:xfrm>
          <a:prstGeom prst="rect">
            <a:avLst/>
          </a:prstGeom>
        </p:spPr>
      </p:pic>
      <p:pic>
        <p:nvPicPr>
          <p:cNvPr id="12" name="555">
            <a:hlinkClick r:id="" action="ppaction://media"/>
            <a:extLst>
              <a:ext uri="{FF2B5EF4-FFF2-40B4-BE49-F238E27FC236}">
                <a16:creationId xmlns:a16="http://schemas.microsoft.com/office/drawing/2014/main" id="{D55DB016-7EF0-466C-94D3-81AA708A43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05283" y="3694456"/>
            <a:ext cx="487363" cy="4873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D3FD4E-3AAF-4E06-007E-0DD3E0383A96}"/>
              </a:ext>
            </a:extLst>
          </p:cNvPr>
          <p:cNvSpPr txBox="1"/>
          <p:nvPr/>
        </p:nvSpPr>
        <p:spPr>
          <a:xfrm>
            <a:off x="8416636" y="281984"/>
            <a:ext cx="3153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solidFill>
                  <a:srgbClr val="0070C0"/>
                </a:solidFill>
              </a:rPr>
              <a:t>Фізкультхвилинка</a:t>
            </a:r>
          </a:p>
        </p:txBody>
      </p:sp>
    </p:spTree>
    <p:extLst>
      <p:ext uri="{BB962C8B-B14F-4D97-AF65-F5344CB8AC3E}">
        <p14:creationId xmlns:p14="http://schemas.microsoft.com/office/powerpoint/2010/main" val="235414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05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7AA835C-8DC6-34A3-69EA-F20E99EC3A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333" y="1305211"/>
            <a:ext cx="7646640" cy="5054573"/>
          </a:xfrm>
        </p:spPr>
        <p:txBody>
          <a:bodyPr>
            <a:normAutofit/>
          </a:bodyPr>
          <a:lstStyle/>
          <a:p>
            <a:pPr marL="0" indent="45085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800" dirty="0"/>
              <a:t>Він пішов слідами людини, що лізла навкарачки, і незабаром дістався місця, де вони урвалися, — на мокрому мохові лежали свіжообгризені кістки, а навколо видніли сліди вовчих лап. Тут же </a:t>
            </a:r>
            <a:r>
              <a:rPr lang="ru-RU" sz="2800" b="1" dirty="0"/>
              <a:t>валялась торбинка з лосячої шкіри</a:t>
            </a:r>
            <a:r>
              <a:rPr lang="ru-RU" sz="2800" dirty="0"/>
              <a:t>, така, як і в нього, подерта гострими іклами. Він спромігся підняти торбинку, хоч її вага була майже непосильна для його слабких рук. </a:t>
            </a:r>
            <a:r>
              <a:rPr lang="ru-RU" sz="2800" b="1" dirty="0"/>
              <a:t>Біл ніс її до останку. </a:t>
            </a:r>
            <a:r>
              <a:rPr lang="ru-RU" sz="2800" dirty="0"/>
              <a:t>Ха-ха! </a:t>
            </a:r>
            <a:r>
              <a:rPr lang="ru-RU" sz="2800" b="1" dirty="0">
                <a:solidFill>
                  <a:srgbClr val="FF0000"/>
                </a:solidFill>
              </a:rPr>
              <a:t>(стор. 181)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6B9486A-97AC-F0E1-214C-7842F130871E}"/>
              </a:ext>
            </a:extLst>
          </p:cNvPr>
          <p:cNvSpPr txBox="1">
            <a:spLocks/>
          </p:cNvSpPr>
          <p:nvPr/>
        </p:nvSpPr>
        <p:spPr>
          <a:xfrm>
            <a:off x="1494330" y="81177"/>
            <a:ext cx="5856496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Людську сутність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06E78EE-EBDC-AC9C-A693-23F43FAC27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271" y="158450"/>
            <a:ext cx="944962" cy="1054699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D224E586-730F-3AB5-F250-1D794A201C9E}"/>
              </a:ext>
            </a:extLst>
          </p:cNvPr>
          <p:cNvSpPr txBox="1">
            <a:spLocks/>
          </p:cNvSpPr>
          <p:nvPr/>
        </p:nvSpPr>
        <p:spPr>
          <a:xfrm>
            <a:off x="7818588" y="258535"/>
            <a:ext cx="3972891" cy="242032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 </a:t>
            </a:r>
            <a:r>
              <a:rPr lang="ru-RU" sz="2400" dirty="0"/>
              <a:t>Чи були поблизу ще якісь речі, крім торбинки із  золотом? Про що це свідчить? Який вибір зробив Біл?</a:t>
            </a:r>
          </a:p>
          <a:p>
            <a:pPr>
              <a:buFont typeface="Wingdings" panose="05000000000000000000" pitchFamily="2" charset="2"/>
              <a:buChar char="q"/>
            </a:pPr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0318116-5209-C9F9-BAE0-5EB7095650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87160" y="166473"/>
            <a:ext cx="1652159" cy="165215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02EEE7E-9F67-F034-17F8-C39CEC883C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4741" y="2760225"/>
            <a:ext cx="4335496" cy="2690664"/>
          </a:xfrm>
          <a:prstGeom prst="rect">
            <a:avLst/>
          </a:prstGeom>
        </p:spPr>
      </p:pic>
      <p:sp>
        <p:nvSpPr>
          <p:cNvPr id="10" name="Объект 2">
            <a:extLst>
              <a:ext uri="{FF2B5EF4-FFF2-40B4-BE49-F238E27FC236}">
                <a16:creationId xmlns:a16="http://schemas.microsoft.com/office/drawing/2014/main" id="{A6580637-276E-9D4D-2051-0D16D937E2E7}"/>
              </a:ext>
            </a:extLst>
          </p:cNvPr>
          <p:cNvSpPr txBox="1">
            <a:spLocks/>
          </p:cNvSpPr>
          <p:nvPr/>
        </p:nvSpPr>
        <p:spPr>
          <a:xfrm>
            <a:off x="7956467" y="5526238"/>
            <a:ext cx="4143770" cy="1152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 із фільму «Жага до життя», 2012 р. Режисер Кевін Суайгерт, США</a:t>
            </a:r>
          </a:p>
        </p:txBody>
      </p:sp>
    </p:spTree>
    <p:extLst>
      <p:ext uri="{BB962C8B-B14F-4D97-AF65-F5344CB8AC3E}">
        <p14:creationId xmlns:p14="http://schemas.microsoft.com/office/powerpoint/2010/main" val="161775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2510B41-2900-9318-01D2-9038665BA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0843" y="162942"/>
            <a:ext cx="10324730" cy="2722302"/>
          </a:xfrm>
        </p:spPr>
        <p:txBody>
          <a:bodyPr>
            <a:normAutofit/>
          </a:bodyPr>
          <a:lstStyle/>
          <a:p>
            <a:pPr marL="0" indent="45085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dirty="0"/>
              <a:t>Він одвернувся. Що ж, нехай Біл покинув його, але </a:t>
            </a:r>
            <a:r>
              <a:rPr lang="ru-RU" sz="3200" b="1" dirty="0"/>
              <a:t>він  не візьме золота, не смоктатиме Білових кісток. А Біл зробив би так, якби опинився на його місці, думав він, плентаючись далі.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sz="2600" b="1" dirty="0">
                <a:solidFill>
                  <a:srgbClr val="FF0000"/>
                </a:solidFill>
              </a:rPr>
              <a:t>(стор. 181)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8D7F3F44-78F8-9E34-54E0-D40EB8E9C5A0}"/>
              </a:ext>
            </a:extLst>
          </p:cNvPr>
          <p:cNvSpPr txBox="1">
            <a:spLocks/>
          </p:cNvSpPr>
          <p:nvPr/>
        </p:nvSpPr>
        <p:spPr>
          <a:xfrm>
            <a:off x="6096001" y="3037114"/>
            <a:ext cx="5698210" cy="3613068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96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9600" dirty="0"/>
              <a:t> Чому, на вашу думку, безіменний герой вважає, що Біл на його місці забрав би золото і смоктав би кістки? Що дозволяє йому так думати?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9600" dirty="0"/>
              <a:t> Чи погоджуєтесь ви з думкою, що Біл втратив свою людську сутність?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9600" dirty="0"/>
              <a:t>Чому, на вашу думку, важливо не втратити людську сутність, особливо в екстремальній ситуації?</a:t>
            </a:r>
          </a:p>
          <a:p>
            <a:pPr>
              <a:buFont typeface="Wingdings" panose="05000000000000000000" pitchFamily="2" charset="2"/>
              <a:buChar char="q"/>
            </a:pPr>
            <a:endParaRPr lang="uk-UA" sz="2400" dirty="0"/>
          </a:p>
          <a:p>
            <a:pPr marL="0" indent="0">
              <a:buNone/>
            </a:pPr>
            <a:r>
              <a:rPr lang="uk-UA" sz="2400" dirty="0"/>
              <a:t> </a:t>
            </a:r>
          </a:p>
          <a:p>
            <a:pPr>
              <a:buFont typeface="Wingdings" panose="05000000000000000000" pitchFamily="2" charset="2"/>
              <a:buChar char="q"/>
            </a:pPr>
            <a:endParaRPr lang="uk-UA" sz="2400" dirty="0"/>
          </a:p>
          <a:p>
            <a:pPr>
              <a:buFont typeface="Wingdings" panose="05000000000000000000" pitchFamily="2" charset="2"/>
              <a:buChar char="q"/>
            </a:pPr>
            <a:endParaRPr lang="ru-RU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4C7C3C-4C00-3130-84C4-DB27886AF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455" y="162941"/>
            <a:ext cx="1441899" cy="1609344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32D75E3F-A81A-907D-B104-8B061E6C4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02956" y="4038976"/>
            <a:ext cx="6995519" cy="16093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№6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b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rgbClr val="002060"/>
                </a:solidFill>
              </a:rPr>
              <a:t>Берегти людську сутність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6C5DEDD-21B5-961F-BD01-BAE87AF25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5297" y="5042900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3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316A06-83C7-F4EE-ECA5-5E196B3AAB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788" y="852257"/>
            <a:ext cx="4533024" cy="2576744"/>
          </a:xfrm>
          <a:prstGeom prst="rect">
            <a:avLst/>
          </a:prstGeom>
        </p:spPr>
      </p:pic>
      <p:sp>
        <p:nvSpPr>
          <p:cNvPr id="5" name="Объект 2">
            <a:extLst>
              <a:ext uri="{FF2B5EF4-FFF2-40B4-BE49-F238E27FC236}">
                <a16:creationId xmlns:a16="http://schemas.microsoft.com/office/drawing/2014/main" id="{84C6C5C4-ABE9-C4E1-F21D-8620D4F85F31}"/>
              </a:ext>
            </a:extLst>
          </p:cNvPr>
          <p:cNvSpPr txBox="1">
            <a:spLocks/>
          </p:cNvSpPr>
          <p:nvPr/>
        </p:nvSpPr>
        <p:spPr>
          <a:xfrm>
            <a:off x="811121" y="3402779"/>
            <a:ext cx="3561529" cy="436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Художник Ю. Шейніс, 2006 р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5E648069-A8B1-71AF-01CD-01CBD2944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8347" y="331909"/>
            <a:ext cx="7033654" cy="4053659"/>
          </a:xfrm>
        </p:spPr>
        <p:txBody>
          <a:bodyPr>
            <a:noAutofit/>
          </a:bodyPr>
          <a:lstStyle/>
          <a:p>
            <a:pPr marL="0" indent="355600">
              <a:buNone/>
            </a:pPr>
            <a:r>
              <a:rPr lang="uk-UA" sz="2800" dirty="0"/>
              <a:t>Останнє укривало він уже подер. Рушницю й ножа загубив. Шапка теж пропала, і разом з нею — сірники, сховані за обідком, але пучечок сірників за пазухою в кисеті, загорнутий у промащений папір, був </a:t>
            </a:r>
            <a:r>
              <a:rPr lang="ru-RU" sz="2800" dirty="0" err="1"/>
              <a:t>сухий</a:t>
            </a:r>
            <a:r>
              <a:rPr lang="ru-RU" sz="2800" dirty="0"/>
              <a:t>. </a:t>
            </a:r>
            <a:r>
              <a:rPr lang="ru-RU" sz="2800" b="1" dirty="0"/>
              <a:t>Чоловік глянув на годинника. Він показував одинадцять і ще цокав. Мабуть, він його коли-не-коли накручував. </a:t>
            </a:r>
          </a:p>
          <a:p>
            <a:pPr marL="0" indent="355600">
              <a:buNone/>
            </a:pPr>
            <a:r>
              <a:rPr lang="ru-RU" sz="2600" b="1" dirty="0">
                <a:solidFill>
                  <a:srgbClr val="FF0000"/>
                </a:solidFill>
              </a:rPr>
              <a:t>(стор. 180)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AA869D-FCF5-18E3-EB88-FCC56D9EF1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83" y="3891724"/>
            <a:ext cx="1453198" cy="1621956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28650155-2E18-4483-7B2B-6129AB475523}"/>
              </a:ext>
            </a:extLst>
          </p:cNvPr>
          <p:cNvSpPr txBox="1">
            <a:spLocks/>
          </p:cNvSpPr>
          <p:nvPr/>
        </p:nvSpPr>
        <p:spPr>
          <a:xfrm>
            <a:off x="0" y="44129"/>
            <a:ext cx="4578558" cy="905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Жага до життя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DD1C4B95-40A0-D389-9A12-FF5E5788C8D4}"/>
              </a:ext>
            </a:extLst>
          </p:cNvPr>
          <p:cNvSpPr txBox="1">
            <a:spLocks/>
          </p:cNvSpPr>
          <p:nvPr/>
        </p:nvSpPr>
        <p:spPr>
          <a:xfrm>
            <a:off x="1264308" y="4784078"/>
            <a:ext cx="10424009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№7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b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rgbClr val="002060"/>
                </a:solidFill>
              </a:rPr>
              <a:t>Безмежно любити життя!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8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7322091-5495-05AD-9F97-3830E8115263}"/>
              </a:ext>
            </a:extLst>
          </p:cNvPr>
          <p:cNvSpPr/>
          <p:nvPr/>
        </p:nvSpPr>
        <p:spPr>
          <a:xfrm>
            <a:off x="8634470" y="2154934"/>
            <a:ext cx="2005822" cy="11281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СИЛА ДУХУ</a:t>
            </a:r>
            <a:endParaRPr lang="ru-RU" sz="2400" b="1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3AFC203-BB3B-A894-0F26-D44D09B920EA}"/>
              </a:ext>
            </a:extLst>
          </p:cNvPr>
          <p:cNvSpPr/>
          <p:nvPr/>
        </p:nvSpPr>
        <p:spPr>
          <a:xfrm>
            <a:off x="3307129" y="2093976"/>
            <a:ext cx="2103911" cy="11281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ЖАГА ДО ЖИТТЯ</a:t>
            </a:r>
            <a:endParaRPr lang="ru-RU" sz="2400" b="1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BFD420D-D3E7-D665-FECB-3B104A8FBEDF}"/>
              </a:ext>
            </a:extLst>
          </p:cNvPr>
          <p:cNvSpPr/>
          <p:nvPr/>
        </p:nvSpPr>
        <p:spPr>
          <a:xfrm>
            <a:off x="473411" y="2093976"/>
            <a:ext cx="1984781" cy="11281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ПЕРЕМОГА ГЕРОЯ</a:t>
            </a:r>
          </a:p>
          <a:p>
            <a:pPr algn="ctr"/>
            <a:r>
              <a:rPr lang="uk-UA" sz="2400" b="1" dirty="0"/>
              <a:t>(ЖИТТЯ)</a:t>
            </a:r>
            <a:endParaRPr lang="ru-RU" sz="2400" b="1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C112441-F87A-E05E-27C3-E7D2E2937803}"/>
              </a:ext>
            </a:extLst>
          </p:cNvPr>
          <p:cNvSpPr/>
          <p:nvPr/>
        </p:nvSpPr>
        <p:spPr>
          <a:xfrm>
            <a:off x="5907479" y="2154934"/>
            <a:ext cx="2182823" cy="11281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ЛЮДСЬКА СУТНІСТЬ </a:t>
            </a:r>
            <a:endParaRPr lang="ru-RU" sz="2400" b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1C2D96D-9713-E238-BBB4-E75EAD3BFA2D}"/>
              </a:ext>
            </a:extLst>
          </p:cNvPr>
          <p:cNvSpPr/>
          <p:nvPr/>
        </p:nvSpPr>
        <p:spPr>
          <a:xfrm>
            <a:off x="473410" y="3892850"/>
            <a:ext cx="1984781" cy="112815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</a:rPr>
              <a:t>ПОРАЗКА БІЛА</a:t>
            </a:r>
          </a:p>
          <a:p>
            <a:pPr algn="ctr"/>
            <a:r>
              <a:rPr lang="uk-UA" sz="2400" b="1" dirty="0">
                <a:solidFill>
                  <a:schemeClr val="tx1"/>
                </a:solidFill>
              </a:rPr>
              <a:t>(СМЕРТЬ)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813E34D-7AB2-C1BD-02F8-D440B09581EB}"/>
              </a:ext>
            </a:extLst>
          </p:cNvPr>
          <p:cNvSpPr/>
          <p:nvPr/>
        </p:nvSpPr>
        <p:spPr>
          <a:xfrm>
            <a:off x="8592491" y="3906427"/>
            <a:ext cx="2047802" cy="112815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СЛАБКІСТЬ ДУХУ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9DA2CD7-AC18-191C-D1C3-DE9E2F285056}"/>
              </a:ext>
            </a:extLst>
          </p:cNvPr>
          <p:cNvSpPr/>
          <p:nvPr/>
        </p:nvSpPr>
        <p:spPr>
          <a:xfrm>
            <a:off x="3192829" y="3902746"/>
            <a:ext cx="2170483" cy="112815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</a:rPr>
              <a:t>ЛЮБОВ ДО ЗОЛОТА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074CE2C-EBA3-9A0B-FE97-BA99B04F1CD7}"/>
              </a:ext>
            </a:extLst>
          </p:cNvPr>
          <p:cNvSpPr/>
          <p:nvPr/>
        </p:nvSpPr>
        <p:spPr>
          <a:xfrm>
            <a:off x="5852872" y="3902746"/>
            <a:ext cx="2309781" cy="112815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</a:rPr>
              <a:t>НЕЛЮДСЬКА СУТНІСТЬ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C22E8809-AC1E-FE9B-322C-110DA2890BB6}"/>
              </a:ext>
            </a:extLst>
          </p:cNvPr>
          <p:cNvSpPr txBox="1">
            <a:spLocks/>
          </p:cNvSpPr>
          <p:nvPr/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rgbClr val="002060"/>
                </a:solidFill>
              </a:rPr>
              <a:t>Складання формул «перемоги Безіменного героя» та «поразки Біла»</a:t>
            </a:r>
            <a:br>
              <a:rPr lang="ru-RU" dirty="0"/>
            </a:b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F8E7BE-ED67-C358-F6F1-57CB0994F9C5}"/>
              </a:ext>
            </a:extLst>
          </p:cNvPr>
          <p:cNvSpPr txBox="1"/>
          <p:nvPr/>
        </p:nvSpPr>
        <p:spPr>
          <a:xfrm>
            <a:off x="2563971" y="2212728"/>
            <a:ext cx="628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/>
              <a:t>=</a:t>
            </a:r>
            <a:endParaRPr lang="ru-RU" sz="48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A7B2DF-8340-0B28-8938-0AFAF1BD971D}"/>
              </a:ext>
            </a:extLst>
          </p:cNvPr>
          <p:cNvSpPr txBox="1"/>
          <p:nvPr/>
        </p:nvSpPr>
        <p:spPr>
          <a:xfrm>
            <a:off x="5363312" y="2233806"/>
            <a:ext cx="628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/>
              <a:t>+</a:t>
            </a:r>
            <a:endParaRPr lang="ru-RU" sz="48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FA7AC6-5B90-758E-42A4-CF674286F961}"/>
              </a:ext>
            </a:extLst>
          </p:cNvPr>
          <p:cNvSpPr txBox="1"/>
          <p:nvPr/>
        </p:nvSpPr>
        <p:spPr>
          <a:xfrm>
            <a:off x="8090302" y="2248354"/>
            <a:ext cx="628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/>
              <a:t>+</a:t>
            </a:r>
            <a:endParaRPr lang="ru-RU" sz="48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8A0AAB3-3B5E-1633-758C-6C43542A4AA4}"/>
              </a:ext>
            </a:extLst>
          </p:cNvPr>
          <p:cNvSpPr txBox="1"/>
          <p:nvPr/>
        </p:nvSpPr>
        <p:spPr>
          <a:xfrm>
            <a:off x="2479965" y="3922260"/>
            <a:ext cx="628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/>
              <a:t>=</a:t>
            </a:r>
            <a:endParaRPr lang="ru-RU" sz="48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5029B3-A330-BAEE-7011-D1A10AA36A7F}"/>
              </a:ext>
            </a:extLst>
          </p:cNvPr>
          <p:cNvSpPr txBox="1"/>
          <p:nvPr/>
        </p:nvSpPr>
        <p:spPr>
          <a:xfrm>
            <a:off x="5363312" y="3934789"/>
            <a:ext cx="628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/>
              <a:t>+</a:t>
            </a:r>
            <a:endParaRPr lang="ru-RU" sz="4800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3FC9478-C889-C55B-8D39-772A49AC1985}"/>
              </a:ext>
            </a:extLst>
          </p:cNvPr>
          <p:cNvSpPr txBox="1"/>
          <p:nvPr/>
        </p:nvSpPr>
        <p:spPr>
          <a:xfrm>
            <a:off x="8072583" y="3938430"/>
            <a:ext cx="628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/>
              <a:t>+</a:t>
            </a:r>
            <a:endParaRPr lang="ru-RU" sz="4800" b="1" dirty="0"/>
          </a:p>
        </p:txBody>
      </p:sp>
      <p:sp>
        <p:nvSpPr>
          <p:cNvPr id="2" name="Объект 2">
            <a:extLst>
              <a:ext uri="{FF2B5EF4-FFF2-40B4-BE49-F238E27FC236}">
                <a16:creationId xmlns:a16="http://schemas.microsoft.com/office/drawing/2014/main" id="{B4E5C772-B986-ED01-42FE-3D5C8A135864}"/>
              </a:ext>
            </a:extLst>
          </p:cNvPr>
          <p:cNvSpPr txBox="1">
            <a:spLocks/>
          </p:cNvSpPr>
          <p:nvPr/>
        </p:nvSpPr>
        <p:spPr>
          <a:xfrm>
            <a:off x="826671" y="5340777"/>
            <a:ext cx="9702139" cy="1027039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Запитання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/>
              <a:t> </a:t>
            </a:r>
            <a:r>
              <a:rPr lang="ru-RU" sz="2400" dirty="0"/>
              <a:t>Прокоментуйте, що врятувало героя від смерті і чому загинув Біл?</a:t>
            </a:r>
          </a:p>
          <a:p>
            <a:pPr>
              <a:buFont typeface="Wingdings" panose="05000000000000000000" pitchFamily="2" charset="2"/>
              <a:buChar char="q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3039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1" grpId="0" animBg="1"/>
      <p:bldP spid="12" grpId="0" animBg="1"/>
      <p:bldP spid="13" grpId="0" animBg="1"/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53414C1-B4A2-1905-D44B-3F4144D94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471" y="4687410"/>
            <a:ext cx="11450463" cy="1765635"/>
          </a:xfrm>
        </p:spPr>
        <p:txBody>
          <a:bodyPr>
            <a:normAutofit fontScale="92500"/>
          </a:bodyPr>
          <a:lstStyle/>
          <a:p>
            <a:pPr marL="0" indent="4508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800" dirty="0"/>
              <a:t>… </a:t>
            </a:r>
            <a:r>
              <a:rPr lang="uk-UA" sz="2800" dirty="0"/>
              <a:t>Він протер затуманені очі: обриси корабля чітко вимальовувалися удалині… </a:t>
            </a:r>
            <a:r>
              <a:rPr lang="uk-UA" sz="2800" b="1" dirty="0"/>
              <a:t>Але йому ніколи не подолати останніх чотирьох миль.</a:t>
            </a:r>
          </a:p>
          <a:p>
            <a:pPr marL="0" indent="45085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3000" dirty="0">
                <a:solidFill>
                  <a:srgbClr val="FF0000"/>
                </a:solidFill>
              </a:rPr>
              <a:t>(</a:t>
            </a:r>
            <a:r>
              <a:rPr lang="uk-UA" sz="3000" b="1" dirty="0">
                <a:solidFill>
                  <a:srgbClr val="FF0000"/>
                </a:solidFill>
              </a:rPr>
              <a:t>стор. 182</a:t>
            </a:r>
            <a:r>
              <a:rPr lang="uk-UA" sz="3000" dirty="0">
                <a:solidFill>
                  <a:srgbClr val="FF0000"/>
                </a:solidFill>
              </a:rPr>
              <a:t>)</a:t>
            </a:r>
          </a:p>
          <a:p>
            <a:pPr marL="0" indent="450850">
              <a:lnSpc>
                <a:spcPct val="120000"/>
              </a:lnSpc>
              <a:spcBef>
                <a:spcPts val="0"/>
              </a:spcBef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F63D0-2E33-5EB2-0355-9AE1CAC82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3151" y="1020932"/>
            <a:ext cx="5762358" cy="337351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4FAA3E-63EA-277C-A1CE-2EBAA102B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34313" cy="1489265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E87350E0-1657-62DC-149A-6209B0422F89}"/>
              </a:ext>
            </a:extLst>
          </p:cNvPr>
          <p:cNvSpPr txBox="1">
            <a:spLocks/>
          </p:cNvSpPr>
          <p:nvPr/>
        </p:nvSpPr>
        <p:spPr>
          <a:xfrm>
            <a:off x="383471" y="1398681"/>
            <a:ext cx="6301414" cy="2667292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850">
              <a:lnSpc>
                <a:spcPct val="12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sz="11200" dirty="0"/>
              <a:t>I </a:t>
            </a:r>
            <a:r>
              <a:rPr lang="ru-RU" sz="11200" b="1" dirty="0"/>
              <a:t>почалась одвічна страшна трагедія боротьби за існування: хвора людина повзла, хворий вовк шкутильгав за нею </a:t>
            </a:r>
            <a:r>
              <a:rPr lang="ru-RU" sz="11200" dirty="0"/>
              <a:t>— </a:t>
            </a:r>
            <a:r>
              <a:rPr lang="ru-RU" sz="11200" b="1" dirty="0"/>
              <a:t>дві конаючі істоти волоклися через пустелю, чигаючи на життя одна одної… </a:t>
            </a:r>
            <a:r>
              <a:rPr lang="ru-RU" sz="11200" b="1" dirty="0">
                <a:solidFill>
                  <a:srgbClr val="FF0000"/>
                </a:solidFill>
              </a:rPr>
              <a:t>(стор. 182)</a:t>
            </a:r>
          </a:p>
          <a:p>
            <a:pPr marL="0" indent="450850">
              <a:lnSpc>
                <a:spcPct val="120000"/>
              </a:lnSpc>
              <a:spcBef>
                <a:spcPts val="0"/>
              </a:spcBef>
              <a:buFont typeface="Wingdings" pitchFamily="2" charset="2"/>
              <a:buNone/>
            </a:pPr>
            <a:endParaRPr lang="ru-RU" dirty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11B2A0AA-516F-E825-48D1-69D2BF32611F}"/>
              </a:ext>
            </a:extLst>
          </p:cNvPr>
          <p:cNvSpPr txBox="1">
            <a:spLocks/>
          </p:cNvSpPr>
          <p:nvPr/>
        </p:nvSpPr>
        <p:spPr>
          <a:xfrm>
            <a:off x="1476343" y="159584"/>
            <a:ext cx="9712264" cy="1146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«відмовився скоритися смерті»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10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F63D0-2E33-5EB2-0355-9AE1CAC82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318" y="1149583"/>
            <a:ext cx="5357659" cy="379527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4FAA3E-63EA-277C-A1CE-2EBAA102B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30" y="94884"/>
            <a:ext cx="944962" cy="1054699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11B2A0AA-516F-E825-48D1-69D2BF32611F}"/>
              </a:ext>
            </a:extLst>
          </p:cNvPr>
          <p:cNvSpPr txBox="1">
            <a:spLocks/>
          </p:cNvSpPr>
          <p:nvPr/>
        </p:nvSpPr>
        <p:spPr>
          <a:xfrm>
            <a:off x="1476343" y="159584"/>
            <a:ext cx="9712264" cy="1146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«відмовився скоритися смерті»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8437BB-14D0-47B0-B19D-9D245FF2F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438" y="1475771"/>
            <a:ext cx="6143346" cy="2610454"/>
          </a:xfrm>
        </p:spPr>
        <p:txBody>
          <a:bodyPr>
            <a:noAutofit/>
          </a:bodyPr>
          <a:lstStyle/>
          <a:p>
            <a:r>
              <a:rPr lang="uk-UA" sz="3200" b="1" dirty="0"/>
              <a:t>Одиниці  виміру</a:t>
            </a:r>
            <a:r>
              <a:rPr lang="uk-UA" sz="3200" dirty="0"/>
              <a:t>.</a:t>
            </a:r>
          </a:p>
          <a:p>
            <a:r>
              <a:rPr lang="uk-UA" sz="3200" b="1" dirty="0">
                <a:solidFill>
                  <a:srgbClr val="0070C0"/>
                </a:solidFill>
              </a:rPr>
              <a:t>Миля </a:t>
            </a:r>
            <a:r>
              <a:rPr lang="uk-UA" sz="3200" dirty="0"/>
              <a:t>– одиниця довжини англійська, американська.</a:t>
            </a:r>
          </a:p>
          <a:p>
            <a:r>
              <a:rPr lang="uk-UA" sz="3200" dirty="0">
                <a:solidFill>
                  <a:srgbClr val="FF0000"/>
                </a:solidFill>
              </a:rPr>
              <a:t>1 миля = 1 кілометр 609 метрів</a:t>
            </a:r>
          </a:p>
          <a:p>
            <a:endParaRPr lang="uk-UA" sz="3200" b="1" dirty="0"/>
          </a:p>
          <a:p>
            <a:r>
              <a:rPr lang="uk-UA" sz="3200" b="1" dirty="0"/>
              <a:t>Спробуйте перевести</a:t>
            </a:r>
          </a:p>
          <a:p>
            <a:r>
              <a:rPr lang="uk-UA" sz="4000" dirty="0">
                <a:solidFill>
                  <a:srgbClr val="0070C0"/>
                </a:solidFill>
              </a:rPr>
              <a:t>4 милі =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95DBDB7-213C-411A-8D8E-7FA8637D5563}"/>
              </a:ext>
            </a:extLst>
          </p:cNvPr>
          <p:cNvSpPr/>
          <p:nvPr/>
        </p:nvSpPr>
        <p:spPr>
          <a:xfrm>
            <a:off x="3045038" y="4778128"/>
            <a:ext cx="3050961" cy="78165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FF0000"/>
                </a:solidFill>
              </a:rPr>
              <a:t>6 км 436 м</a:t>
            </a:r>
          </a:p>
        </p:txBody>
      </p:sp>
    </p:spTree>
    <p:extLst>
      <p:ext uri="{BB962C8B-B14F-4D97-AF65-F5344CB8AC3E}">
        <p14:creationId xmlns:p14="http://schemas.microsoft.com/office/powerpoint/2010/main" val="142774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8126BAA-1508-074D-BEBD-79245BF02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831" y="1063605"/>
            <a:ext cx="6815904" cy="5864420"/>
          </a:xfrm>
        </p:spPr>
        <p:txBody>
          <a:bodyPr>
            <a:normAutofit/>
          </a:bodyPr>
          <a:lstStyle/>
          <a:p>
            <a:pPr marL="0" indent="45085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800" b="1" dirty="0"/>
              <a:t>І, </a:t>
            </a:r>
            <a:r>
              <a:rPr lang="ru-RU" sz="2800" b="1" dirty="0"/>
              <a:t>вмираючи, він відмовився скоритися смерті. Може, це було й божевілля, але, потрапивши в лабети смерті, він кинув їй виклик і відмовився помирати. </a:t>
            </a:r>
            <a:r>
              <a:rPr lang="ru-RU" sz="2800" b="1" dirty="0">
                <a:solidFill>
                  <a:srgbClr val="FF0000"/>
                </a:solidFill>
              </a:rPr>
              <a:t>(стор.182)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dirty="0"/>
              <a:t>Він чекав. Ікла злегка стиснулись, потім здавили руку дужче, вовк зібрав усю свою снагу, намагаючись устромити зуби в поживу, якої так довго чекав...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dirty="0"/>
              <a:t>… Хвилин через п'ять чоловік усіею своєю вагою навалився на вовка.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b="1" dirty="0">
                <a:solidFill>
                  <a:srgbClr val="FF0000"/>
                </a:solidFill>
              </a:rPr>
              <a:t>(стор. 183)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C773EFA-9329-5182-2CFF-221910D0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81"/>
          <a:stretch/>
        </p:blipFill>
        <p:spPr>
          <a:xfrm>
            <a:off x="8217130" y="119956"/>
            <a:ext cx="3899661" cy="4221796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6BFE0A65-B1A5-BB60-FF8D-290F56C6E406}"/>
              </a:ext>
            </a:extLst>
          </p:cNvPr>
          <p:cNvSpPr txBox="1">
            <a:spLocks/>
          </p:cNvSpPr>
          <p:nvPr/>
        </p:nvSpPr>
        <p:spPr>
          <a:xfrm>
            <a:off x="8217130" y="4602001"/>
            <a:ext cx="4143770" cy="1152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ru-RU" dirty="0"/>
              <a:t>Кадр із фільму «Жага до життя», 2012 р. Режисер Кевін Суайгерт, США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6F9C389-9947-A8EC-6E56-1893A65552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09" y="8906"/>
            <a:ext cx="1407361" cy="157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6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4871964-FF00-059A-F2D5-2D3CDEB80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301841"/>
            <a:ext cx="10724362" cy="6284939"/>
          </a:xfrm>
        </p:spPr>
        <p:txBody>
          <a:bodyPr/>
          <a:lstStyle/>
          <a:p>
            <a:pPr marL="0" indent="450850">
              <a:buNone/>
            </a:pPr>
            <a:r>
              <a:rPr lang="ru-RU" sz="2800" dirty="0"/>
              <a:t>На китобійнім судні "Бедфорд" було кілька вчених — учасників наукової експедиції. З палуби вони помітили на березі якусь дивну істоту. То була й </a:t>
            </a:r>
            <a:r>
              <a:rPr lang="ru-RU" sz="2800" b="1" dirty="0"/>
              <a:t>справді жива істота, у якій важко було </a:t>
            </a:r>
            <a:r>
              <a:rPr lang="uk-UA" sz="2800" b="1" dirty="0"/>
              <a:t>впізнати людину: сліпа й безтямна , вона звивалась на піску</a:t>
            </a:r>
            <a:r>
              <a:rPr lang="ru-RU" sz="2800" b="1" dirty="0"/>
              <a:t>, немов велетенський хробак. Вона звивалася марно, майже не посуваючись уперед, але була вперта — корчилась, крутилася і </a:t>
            </a:r>
            <a:r>
              <a:rPr lang="ru-RU" sz="2800" b="1" i="1" u="sng" dirty="0"/>
              <a:t>за годину пролазила</a:t>
            </a:r>
            <a:r>
              <a:rPr lang="ru-RU" sz="2800" b="1" dirty="0"/>
              <a:t> </a:t>
            </a:r>
            <a:r>
              <a:rPr lang="ru-RU" sz="2800" b="1" i="1" u="sng" dirty="0"/>
              <a:t>футів із двадцять</a:t>
            </a:r>
            <a:r>
              <a:rPr lang="ru-RU" sz="2800" dirty="0"/>
              <a:t>. </a:t>
            </a:r>
            <a:r>
              <a:rPr lang="ru-RU" sz="2800" b="1" dirty="0">
                <a:solidFill>
                  <a:srgbClr val="FF0000"/>
                </a:solidFill>
              </a:rPr>
              <a:t>(стор. 183, 184)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35257A-256D-2159-1123-0D7F1B13FE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9" t="20851" r="15563" b="15632"/>
          <a:stretch/>
        </p:blipFill>
        <p:spPr>
          <a:xfrm>
            <a:off x="2849732" y="3302493"/>
            <a:ext cx="6720396" cy="32842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F5A918-FFC4-4076-02CB-D5FA312C9A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86" y="56408"/>
            <a:ext cx="944962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93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0F63D0-2E33-5EB2-0355-9AE1CAC82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318" y="1475772"/>
            <a:ext cx="5146471" cy="248560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4FAA3E-63EA-277C-A1CE-2EBAA102B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30" y="94884"/>
            <a:ext cx="944962" cy="1054699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11B2A0AA-516F-E825-48D1-69D2BF32611F}"/>
              </a:ext>
            </a:extLst>
          </p:cNvPr>
          <p:cNvSpPr txBox="1">
            <a:spLocks/>
          </p:cNvSpPr>
          <p:nvPr/>
        </p:nvSpPr>
        <p:spPr>
          <a:xfrm>
            <a:off x="1476343" y="159584"/>
            <a:ext cx="9712264" cy="1146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«відмовився скоритися смерті»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8437BB-14D0-47B0-B19D-9D245FF2F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475771"/>
            <a:ext cx="5373815" cy="2610454"/>
          </a:xfrm>
        </p:spPr>
        <p:txBody>
          <a:bodyPr>
            <a:noAutofit/>
          </a:bodyPr>
          <a:lstStyle/>
          <a:p>
            <a:r>
              <a:rPr lang="uk-UA" sz="3200" b="1" dirty="0"/>
              <a:t>Одиниці  виміру</a:t>
            </a:r>
            <a:r>
              <a:rPr lang="uk-UA" sz="3200" dirty="0"/>
              <a:t>.</a:t>
            </a:r>
          </a:p>
          <a:p>
            <a:r>
              <a:rPr lang="uk-UA" sz="3200" b="1" dirty="0">
                <a:solidFill>
                  <a:srgbClr val="0070C0"/>
                </a:solidFill>
              </a:rPr>
              <a:t>Фут </a:t>
            </a:r>
            <a:r>
              <a:rPr lang="uk-UA" sz="3200" dirty="0"/>
              <a:t>– одиниця довжини англійської системи мір.</a:t>
            </a:r>
          </a:p>
          <a:p>
            <a:r>
              <a:rPr lang="uk-UA" sz="3200" dirty="0">
                <a:solidFill>
                  <a:srgbClr val="FF0000"/>
                </a:solidFill>
              </a:rPr>
              <a:t>1 фут = 0,3038 метрів</a:t>
            </a:r>
          </a:p>
          <a:p>
            <a:endParaRPr lang="uk-UA" sz="3200" dirty="0">
              <a:solidFill>
                <a:srgbClr val="FF0000"/>
              </a:solidFill>
            </a:endParaRPr>
          </a:p>
          <a:p>
            <a:r>
              <a:rPr lang="uk-UA" sz="3200" b="1" dirty="0"/>
              <a:t>Спробуйте перевести</a:t>
            </a:r>
          </a:p>
          <a:p>
            <a:r>
              <a:rPr lang="uk-UA" sz="4000" dirty="0">
                <a:solidFill>
                  <a:srgbClr val="0070C0"/>
                </a:solidFill>
              </a:rPr>
              <a:t>20 футів =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95DBDB7-213C-411A-8D8E-7FA8637D5563}"/>
              </a:ext>
            </a:extLst>
          </p:cNvPr>
          <p:cNvSpPr/>
          <p:nvPr/>
        </p:nvSpPr>
        <p:spPr>
          <a:xfrm>
            <a:off x="3857624" y="4839302"/>
            <a:ext cx="3914776" cy="66138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FF0000"/>
                </a:solidFill>
              </a:rPr>
              <a:t>6,096 м (або 6 м)</a:t>
            </a:r>
          </a:p>
        </p:txBody>
      </p:sp>
    </p:spTree>
    <p:extLst>
      <p:ext uri="{BB962C8B-B14F-4D97-AF65-F5344CB8AC3E}">
        <p14:creationId xmlns:p14="http://schemas.microsoft.com/office/powerpoint/2010/main" val="207491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A37A39C-E819-F9A8-7200-58C78F448F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764" y="2556769"/>
            <a:ext cx="11055927" cy="749216"/>
          </a:xfrm>
        </p:spPr>
        <p:txBody>
          <a:bodyPr>
            <a:noAutofit/>
          </a:bodyPr>
          <a:lstStyle/>
          <a:p>
            <a:pPr marL="0" indent="450850">
              <a:buNone/>
            </a:pPr>
            <a:r>
              <a:rPr lang="ru-RU" sz="3600" dirty="0"/>
              <a:t>Через три тижні, лежачи на койці в каюті "Бедфорда", зі сльозами, що котилися по запалих щоках, чоловік розповів, хто він такий та що йому довелося зазнати. Він також мимрив щось </a:t>
            </a:r>
            <a:r>
              <a:rPr lang="ru-RU" sz="3600" b="1" dirty="0"/>
              <a:t>про матір, про сонячну південну Каліфорнію, про будиночок посеред помаранчевого гаю, обсаджений квітами</a:t>
            </a:r>
            <a:r>
              <a:rPr lang="ru-RU" sz="3600" dirty="0"/>
              <a:t>. </a:t>
            </a:r>
            <a:r>
              <a:rPr lang="ru-RU" sz="3600" b="1" dirty="0">
                <a:solidFill>
                  <a:srgbClr val="FF0000"/>
                </a:solidFill>
              </a:rPr>
              <a:t>( стор. 184)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CC4472-0810-7AF2-533A-93CB32DB53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6" y="207886"/>
            <a:ext cx="1839433" cy="2039884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C432FA24-AD10-D5C6-D303-435D079193EE}"/>
              </a:ext>
            </a:extLst>
          </p:cNvPr>
          <p:cNvSpPr txBox="1">
            <a:spLocks/>
          </p:cNvSpPr>
          <p:nvPr/>
        </p:nvSpPr>
        <p:spPr>
          <a:xfrm>
            <a:off x="1476343" y="217668"/>
            <a:ext cx="9712264" cy="1146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зробив людину предметом свого поклоніння». Джек Лондон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96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4E1B46-33BE-B198-1E09-42FF5C1D2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6343" y="467818"/>
            <a:ext cx="5841050" cy="1609344"/>
          </a:xfrm>
        </p:spPr>
        <p:txBody>
          <a:bodyPr>
            <a:noAutofit/>
          </a:bodyPr>
          <a:lstStyle/>
          <a:p>
            <a:r>
              <a:rPr lang="uk-UA" sz="4000" dirty="0"/>
              <a:t>Правила виживання в екстремальній ситуації</a:t>
            </a:r>
            <a:endParaRPr lang="ru-RU" sz="4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69971A-EAEE-EAE5-1610-9B22AF63EE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22" y="2345475"/>
            <a:ext cx="10728421" cy="53100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i="1" dirty="0"/>
              <a:t>Правило №1.</a:t>
            </a:r>
            <a:r>
              <a:rPr lang="ru-RU" sz="2400" b="1" i="1" dirty="0"/>
              <a:t> </a:t>
            </a:r>
            <a:r>
              <a:rPr lang="ru-RU" sz="2400" b="1" dirty="0"/>
              <a:t>Не втрачати надію на порятунок!</a:t>
            </a:r>
          </a:p>
          <a:p>
            <a:pPr marL="0" indent="0">
              <a:buNone/>
            </a:pPr>
            <a:r>
              <a:rPr lang="ru-RU" sz="2400" i="1" dirty="0"/>
              <a:t>Правило №2</a:t>
            </a:r>
            <a:r>
              <a:rPr lang="ru-RU" sz="2400" dirty="0"/>
              <a:t>. </a:t>
            </a:r>
            <a:r>
              <a:rPr lang="ru-RU" sz="2400" b="1" dirty="0"/>
              <a:t>Зберігати вогонь!</a:t>
            </a:r>
          </a:p>
          <a:p>
            <a:pPr marL="0" indent="0">
              <a:buNone/>
            </a:pPr>
            <a:r>
              <a:rPr lang="ru-RU" sz="2400" i="1" dirty="0"/>
              <a:t>Правило №3.</a:t>
            </a:r>
            <a:r>
              <a:rPr lang="ru-RU" sz="2400" b="1" i="1" dirty="0"/>
              <a:t>  </a:t>
            </a:r>
            <a:r>
              <a:rPr lang="ru-RU" sz="2400" b="1" dirty="0"/>
              <a:t>«Треба їсти, щоб вижити»!</a:t>
            </a:r>
          </a:p>
          <a:p>
            <a:pPr marL="0" indent="0">
              <a:buNone/>
            </a:pPr>
            <a:r>
              <a:rPr lang="ru-RU" sz="2400" i="1" dirty="0"/>
              <a:t>Правило № 4. </a:t>
            </a:r>
            <a:r>
              <a:rPr lang="ru-RU" sz="2400" b="1" dirty="0"/>
              <a:t>Найбільша цінність людини – життя! Відмовся від усього, що заважає вижити!</a:t>
            </a:r>
          </a:p>
          <a:p>
            <a:pPr marL="0" indent="0">
              <a:buNone/>
            </a:pPr>
            <a:r>
              <a:rPr lang="ru-RU" sz="2400" i="1" dirty="0"/>
              <a:t>Правило №5.</a:t>
            </a:r>
            <a:r>
              <a:rPr lang="ru-RU" sz="2400" b="1" i="1" dirty="0"/>
              <a:t> </a:t>
            </a:r>
            <a:r>
              <a:rPr lang="ru-RU" sz="2400" b="1" dirty="0"/>
              <a:t>Не показувати страх перед хижими звірами! Звірі відчувають силу людського духу! </a:t>
            </a:r>
          </a:p>
          <a:p>
            <a:pPr marL="0" indent="0">
              <a:buNone/>
            </a:pPr>
            <a:r>
              <a:rPr lang="ru-RU" sz="2400" i="1" dirty="0"/>
              <a:t>Правило №6</a:t>
            </a:r>
            <a:r>
              <a:rPr lang="ru-RU" sz="2400" dirty="0"/>
              <a:t>.  </a:t>
            </a:r>
            <a:r>
              <a:rPr lang="ru-RU" sz="2400" b="1" dirty="0"/>
              <a:t>Берегти людську сутність!</a:t>
            </a:r>
          </a:p>
          <a:p>
            <a:pPr marL="0" indent="0">
              <a:buNone/>
            </a:pPr>
            <a:r>
              <a:rPr lang="ru-RU" sz="2400" i="1" dirty="0"/>
              <a:t>Правило №7.</a:t>
            </a:r>
            <a:r>
              <a:rPr lang="ru-RU" sz="2400" b="1" i="1" dirty="0"/>
              <a:t> </a:t>
            </a:r>
            <a:r>
              <a:rPr lang="ru-RU" sz="2400" b="1" dirty="0"/>
              <a:t>Безмежно любити життя!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92E4A9-D2EB-13DC-5DEC-DACB31DB20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65" t="13315" r="34543" b="12446"/>
          <a:stretch/>
        </p:blipFill>
        <p:spPr>
          <a:xfrm>
            <a:off x="425584" y="162727"/>
            <a:ext cx="2620561" cy="20485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140443-FD5E-470E-0908-4C355C9AE1EF}"/>
              </a:ext>
            </a:extLst>
          </p:cNvPr>
          <p:cNvSpPr txBox="1"/>
          <p:nvPr/>
        </p:nvSpPr>
        <p:spPr>
          <a:xfrm rot="21171052">
            <a:off x="7533159" y="1352847"/>
            <a:ext cx="41088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ВАРТО ЗАПАМ</a:t>
            </a:r>
            <a:r>
              <a:rPr lang="en-US" sz="3600" b="1" dirty="0">
                <a:solidFill>
                  <a:srgbClr val="002060"/>
                </a:solidFill>
              </a:rPr>
              <a:t>’</a:t>
            </a:r>
            <a:r>
              <a:rPr lang="uk-UA" sz="3600" b="1" dirty="0">
                <a:solidFill>
                  <a:srgbClr val="002060"/>
                </a:solidFill>
              </a:rPr>
              <a:t>ЯТАТИ!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E4729A-6D81-00A3-6AAF-723FB1465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30929">
            <a:off x="10667134" y="470690"/>
            <a:ext cx="1170533" cy="1737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72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4FAA3E-63EA-277C-A1CE-2EBAA102B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307" y="1089358"/>
            <a:ext cx="2302397" cy="2569771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11B2A0AA-516F-E825-48D1-69D2BF32611F}"/>
              </a:ext>
            </a:extLst>
          </p:cNvPr>
          <p:cNvSpPr txBox="1">
            <a:spLocks/>
          </p:cNvSpPr>
          <p:nvPr/>
        </p:nvSpPr>
        <p:spPr>
          <a:xfrm>
            <a:off x="1476343" y="159584"/>
            <a:ext cx="9712264" cy="1146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 переклад назви найбільш вдалий 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8437BB-14D0-47B0-B19D-9D245FF2F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3214" y="1306285"/>
            <a:ext cx="8715374" cy="47801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4400" dirty="0">
                <a:solidFill>
                  <a:srgbClr val="FF0000"/>
                </a:solidFill>
              </a:rPr>
              <a:t>ЖАГА </a:t>
            </a:r>
            <a:r>
              <a:rPr lang="uk-UA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нестримне бажання чого-небудь, до чого-небудь, до досягнення певної мети.</a:t>
            </a:r>
            <a:endParaRPr lang="uk-UA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400" dirty="0">
                <a:solidFill>
                  <a:srgbClr val="FF0000"/>
                </a:solidFill>
              </a:rPr>
              <a:t>ЛЮБОВ - </a:t>
            </a:r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почуття, котре проявляється в бажанні піклуватися про когось, сильний потяг до когось чи до чогось.</a:t>
            </a:r>
            <a:endParaRPr lang="uk-UA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02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99C8E1B-4025-4DE6-93C8-0BA166BB1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334" y="301841"/>
            <a:ext cx="11155332" cy="600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17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5DF746-A458-4135-B454-D2BE59EFB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3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76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5A29EE-6C60-43AB-9B97-101F42E145CB}"/>
              </a:ext>
            </a:extLst>
          </p:cNvPr>
          <p:cNvSpPr txBox="1"/>
          <p:nvPr/>
        </p:nvSpPr>
        <p:spPr>
          <a:xfrm>
            <a:off x="5372100" y="19573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C13DEB-3C5F-45AC-A88C-68424B55E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715874" cy="698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5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5A29EE-6C60-43AB-9B97-101F42E145CB}"/>
              </a:ext>
            </a:extLst>
          </p:cNvPr>
          <p:cNvSpPr txBox="1"/>
          <p:nvPr/>
        </p:nvSpPr>
        <p:spPr>
          <a:xfrm>
            <a:off x="5372100" y="19573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FA84D58-4D29-4E17-B855-3501D721E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1475" y="0"/>
            <a:ext cx="12973050" cy="698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34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6890</TotalTime>
  <Words>2874</Words>
  <Application>Microsoft Office PowerPoint</Application>
  <PresentationFormat>Широкоэкранный</PresentationFormat>
  <Paragraphs>215</Paragraphs>
  <Slides>41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8" baseType="lpstr">
      <vt:lpstr>Calibri</vt:lpstr>
      <vt:lpstr>Cambria</vt:lpstr>
      <vt:lpstr>Rockwell</vt:lpstr>
      <vt:lpstr>Rockwell Condensed</vt:lpstr>
      <vt:lpstr>Times New Roman</vt:lpstr>
      <vt:lpstr>Wingdings</vt:lpstr>
      <vt:lpstr>Дерево</vt:lpstr>
      <vt:lpstr>Презентация PowerPoint</vt:lpstr>
      <vt:lpstr>Презентация PowerPoint</vt:lpstr>
      <vt:lpstr>Презентация PowerPoint</vt:lpstr>
      <vt:lpstr>Доки людина бореться, вона сильніша за власну долю.                                          Е.-М. Ремарк </vt:lpstr>
      <vt:lpstr>Презентация PowerPoint</vt:lpstr>
      <vt:lpstr>Золота лихоманка</vt:lpstr>
      <vt:lpstr>Презентация PowerPoint</vt:lpstr>
      <vt:lpstr>«Жага до життя»</vt:lpstr>
      <vt:lpstr>Екстремальна ситуація</vt:lpstr>
      <vt:lpstr>«Жага до життя»</vt:lpstr>
      <vt:lpstr>Презентация PowerPoint</vt:lpstr>
      <vt:lpstr>Презентация PowerPoint</vt:lpstr>
      <vt:lpstr>Презентация PowerPoint</vt:lpstr>
      <vt:lpstr>Герой Починає Боротьбу За Життя</vt:lpstr>
      <vt:lpstr>ЯК Перемогти відчай?</vt:lpstr>
      <vt:lpstr>Рушниця – це надія на порятунок </vt:lpstr>
      <vt:lpstr>ЯК Перемогти Холод?</vt:lpstr>
      <vt:lpstr>Презентация PowerPoint</vt:lpstr>
      <vt:lpstr>Презентация PowerPoint</vt:lpstr>
      <vt:lpstr>Правило №3.   «треба їсти, Щоб вижити»!</vt:lpstr>
      <vt:lpstr>Презентация PowerPoint</vt:lpstr>
      <vt:lpstr>Правило № 4.  Найбільша цінність людини – життя! Відмовся від усього, що заважає ВИЖИТИ!</vt:lpstr>
      <vt:lpstr>Презентация PowerPoint</vt:lpstr>
      <vt:lpstr>Правило №5.  Не показувати страх перед хижими звірами! ЗВІРІ ВІДЧУВАЮТЬ СИЛУ ЛЮДСЬКОГО ДУХУ! </vt:lpstr>
      <vt:lpstr>Презентация PowerPoint</vt:lpstr>
      <vt:lpstr>Презентация PowerPoint</vt:lpstr>
      <vt:lpstr>Правило №6.   Берегти людську сутність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Правила виживання в екстремальній ситуації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Лариса</cp:lastModifiedBy>
  <cp:revision>188</cp:revision>
  <dcterms:created xsi:type="dcterms:W3CDTF">2022-11-22T09:46:07Z</dcterms:created>
  <dcterms:modified xsi:type="dcterms:W3CDTF">2025-12-07T15:48:26Z</dcterms:modified>
</cp:coreProperties>
</file>