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Lst>
  <p:sldSz cy="5143500" cx="9144000"/>
  <p:notesSz cx="6858000" cy="9144000"/>
  <p:embeddedFontLst>
    <p:embeddedFont>
      <p:font typeface="Playfair Display"/>
      <p:regular r:id="rId19"/>
      <p:bold r:id="rId20"/>
      <p:italic r:id="rId21"/>
      <p:boldItalic r:id="rId22"/>
    </p:embeddedFont>
    <p:embeddedFont>
      <p:font typeface="Lato"/>
      <p:regular r:id="rId23"/>
      <p:bold r:id="rId24"/>
      <p:italic r:id="rId25"/>
      <p:boldItalic r:id="rId2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754C157-CF31-4371-886A-FA280AA9E47C}">
  <a:tblStyle styleId="{7754C157-CF31-4371-886A-FA280AA9E47C}"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PlayfairDisplay-bold.fntdata"/><Relationship Id="rId22" Type="http://schemas.openxmlformats.org/officeDocument/2006/relationships/font" Target="fonts/PlayfairDisplay-boldItalic.fntdata"/><Relationship Id="rId21" Type="http://schemas.openxmlformats.org/officeDocument/2006/relationships/font" Target="fonts/PlayfairDisplay-italic.fntdata"/><Relationship Id="rId24" Type="http://schemas.openxmlformats.org/officeDocument/2006/relationships/font" Target="fonts/Lato-bold.fntdata"/><Relationship Id="rId23" Type="http://schemas.openxmlformats.org/officeDocument/2006/relationships/font" Target="fonts/Lato-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Lato-boldItalic.fntdata"/><Relationship Id="rId25" Type="http://schemas.openxmlformats.org/officeDocument/2006/relationships/font" Target="fonts/Lato-italic.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font" Target="fonts/PlayfairDisplay-regular.fntdata"/><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34c44f7c800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34c44f7c800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34c44f7c800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34c44f7c800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34c44f7c800_0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34c44f7c800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34c44f7c800_0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34c44f7c800_0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4c44f7c800_1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34c44f7c800_1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34c44f7c800_1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34c44f7c800_1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34c44f7c800_0_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34c44f7c800_0_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4c44f7c800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4c44f7c800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34c44f7c800_0_1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34c44f7c800_0_1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34c44f7c800_0_1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34c44f7c800_0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34c44f7c800_0_1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34c44f7c800_0_1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34c44f7c800_0_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34c44f7c800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2992950" y="992700"/>
            <a:ext cx="3158100" cy="3158100"/>
          </a:xfrm>
          <a:prstGeom prst="rect">
            <a:avLst/>
          </a:prstGeom>
          <a:noFill/>
          <a:ln cap="flat" cmpd="sng" w="28575">
            <a:solidFill>
              <a:schemeClr val="lt1"/>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096250" y="1627200"/>
            <a:ext cx="2951400" cy="15843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p:txBody>
      </p:sp>
      <p:sp>
        <p:nvSpPr>
          <p:cNvPr id="13" name="Google Shape;13;p2"/>
          <p:cNvSpPr txBox="1"/>
          <p:nvPr>
            <p:ph idx="1" type="subTitle"/>
          </p:nvPr>
        </p:nvSpPr>
        <p:spPr>
          <a:xfrm>
            <a:off x="3096363" y="3266930"/>
            <a:ext cx="2951400" cy="701400"/>
          </a:xfrm>
          <a:prstGeom prst="rect">
            <a:avLst/>
          </a:prstGeom>
        </p:spPr>
        <p:txBody>
          <a:bodyPr anchorCtr="0" anchor="b" bIns="91425" lIns="91425" spcFirstLastPara="1" rIns="91425" wrap="square" tIns="91425">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9pPr>
          </a:lstStyle>
          <a:p/>
        </p:txBody>
      </p:sp>
      <p:sp>
        <p:nvSpPr>
          <p:cNvPr id="14" name="Google Shape;14;p2"/>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5" name="Shape 15"/>
        <p:cNvGrpSpPr/>
        <p:nvPr/>
      </p:nvGrpSpPr>
      <p:grpSpPr>
        <a:xfrm>
          <a:off x="0" y="0"/>
          <a:ext cx="0" cy="0"/>
          <a:chOff x="0" y="0"/>
          <a:chExt cx="0" cy="0"/>
        </a:xfrm>
      </p:grpSpPr>
      <p:sp>
        <p:nvSpPr>
          <p:cNvPr id="16" name="Google Shape;16;p3"/>
          <p:cNvSpPr txBox="1"/>
          <p:nvPr>
            <p:ph type="title"/>
          </p:nvPr>
        </p:nvSpPr>
        <p:spPr>
          <a:xfrm>
            <a:off x="509550" y="1423875"/>
            <a:ext cx="8124900" cy="17982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9pPr>
          </a:lstStyle>
          <a:p/>
        </p:txBody>
      </p:sp>
      <p:sp>
        <p:nvSpPr>
          <p:cNvPr id="17" name="Google Shape;17;p3"/>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
          <p:cNvSpPr txBox="1"/>
          <p:nvPr>
            <p:ph type="title"/>
          </p:nvPr>
        </p:nvSpPr>
        <p:spPr>
          <a:xfrm>
            <a:off x="311700" y="391350"/>
            <a:ext cx="8520600" cy="6261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1" name="Google Shape;21;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2" name="Google Shape;22;p4"/>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3" name="Shape 23"/>
        <p:cNvGrpSpPr/>
        <p:nvPr/>
      </p:nvGrpSpPr>
      <p:grpSpPr>
        <a:xfrm>
          <a:off x="0" y="0"/>
          <a:ext cx="0" cy="0"/>
          <a:chOff x="0" y="0"/>
          <a:chExt cx="0" cy="0"/>
        </a:xfrm>
      </p:grpSpPr>
      <p:sp>
        <p:nvSpPr>
          <p:cNvPr id="24" name="Google Shape;24;p5"/>
          <p:cNvSpPr txBox="1"/>
          <p:nvPr>
            <p:ph type="title"/>
          </p:nvPr>
        </p:nvSpPr>
        <p:spPr>
          <a:xfrm>
            <a:off x="311700" y="391350"/>
            <a:ext cx="8520600" cy="6261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5" name="Google Shape;25;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6" name="Google Shape;26;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7" name="Google Shape;27;p5"/>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8" name="Shape 28"/>
        <p:cNvGrpSpPr/>
        <p:nvPr/>
      </p:nvGrpSpPr>
      <p:grpSpPr>
        <a:xfrm>
          <a:off x="0" y="0"/>
          <a:ext cx="0" cy="0"/>
          <a:chOff x="0" y="0"/>
          <a:chExt cx="0" cy="0"/>
        </a:xfrm>
      </p:grpSpPr>
      <p:sp>
        <p:nvSpPr>
          <p:cNvPr id="29" name="Google Shape;29;p6"/>
          <p:cNvSpPr txBox="1"/>
          <p:nvPr>
            <p:ph type="title"/>
          </p:nvPr>
        </p:nvSpPr>
        <p:spPr>
          <a:xfrm>
            <a:off x="311700" y="391350"/>
            <a:ext cx="8520600" cy="6261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30" name="Google Shape;30;p6"/>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1" name="Shape 31"/>
        <p:cNvGrpSpPr/>
        <p:nvPr/>
      </p:nvGrpSpPr>
      <p:grpSpPr>
        <a:xfrm>
          <a:off x="0" y="0"/>
          <a:ext cx="0" cy="0"/>
          <a:chOff x="0" y="0"/>
          <a:chExt cx="0" cy="0"/>
        </a:xfrm>
      </p:grpSpPr>
      <p:sp>
        <p:nvSpPr>
          <p:cNvPr id="32" name="Google Shape;32;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3" name="Google Shape;33;p7"/>
          <p:cNvSpPr txBox="1"/>
          <p:nvPr>
            <p:ph idx="1" type="body"/>
          </p:nvPr>
        </p:nvSpPr>
        <p:spPr>
          <a:xfrm>
            <a:off x="311700" y="1391378"/>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4" name="Google Shape;34;p7"/>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dk2"/>
        </a:solidFill>
      </p:bgPr>
    </p:bg>
    <p:spTree>
      <p:nvGrpSpPr>
        <p:cNvPr id="35" name="Shape 35"/>
        <p:cNvGrpSpPr/>
        <p:nvPr/>
      </p:nvGrpSpPr>
      <p:grpSpPr>
        <a:xfrm>
          <a:off x="0" y="0"/>
          <a:ext cx="0" cy="0"/>
          <a:chOff x="0" y="0"/>
          <a:chExt cx="0" cy="0"/>
        </a:xfrm>
      </p:grpSpPr>
      <p:sp>
        <p:nvSpPr>
          <p:cNvPr id="36" name="Google Shape;36;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800"/>
              <a:buFont typeface="Lato"/>
              <a:buNone/>
              <a:defRPr b="0" sz="480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b="0" sz="480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b="0" sz="480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b="0" sz="480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b="0" sz="480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b="0" sz="480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b="0" sz="480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b="0" sz="480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b="0" sz="4800">
                <a:solidFill>
                  <a:schemeClr val="lt1"/>
                </a:solidFill>
                <a:latin typeface="Lato"/>
                <a:ea typeface="Lato"/>
                <a:cs typeface="Lato"/>
                <a:sym typeface="Lato"/>
              </a:defRPr>
            </a:lvl9pPr>
          </a:lstStyle>
          <a:p/>
        </p:txBody>
      </p:sp>
      <p:sp>
        <p:nvSpPr>
          <p:cNvPr id="37" name="Google Shape;37;p8"/>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8"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0" name="Google Shape;40;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1" name="Google Shape;41;p9"/>
          <p:cNvSpPr txBox="1"/>
          <p:nvPr>
            <p:ph type="title"/>
          </p:nvPr>
        </p:nvSpPr>
        <p:spPr>
          <a:xfrm>
            <a:off x="265500" y="1107950"/>
            <a:ext cx="4045200" cy="16836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2" name="Google Shape;42;p9"/>
          <p:cNvSpPr txBox="1"/>
          <p:nvPr>
            <p:ph idx="1" type="subTitle"/>
          </p:nvPr>
        </p:nvSpPr>
        <p:spPr>
          <a:xfrm>
            <a:off x="265500" y="2845201"/>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Google Shape;43;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44" name="Google Shape;44;p9"/>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5" name="Shape 45"/>
        <p:cNvGrpSpPr/>
        <p:nvPr/>
      </p:nvGrpSpPr>
      <p:grpSpPr>
        <a:xfrm>
          <a:off x="0" y="0"/>
          <a:ext cx="0" cy="0"/>
          <a:chOff x="0" y="0"/>
          <a:chExt cx="0" cy="0"/>
        </a:xfrm>
      </p:grpSpPr>
      <p:sp>
        <p:nvSpPr>
          <p:cNvPr id="46" name="Google Shape;46;p10"/>
          <p:cNvSpPr txBox="1"/>
          <p:nvPr>
            <p:ph idx="1" type="body"/>
          </p:nvPr>
        </p:nvSpPr>
        <p:spPr>
          <a:xfrm>
            <a:off x="319500" y="423057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7" name="Google Shape;47;p10"/>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8"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11"/>
          <p:cNvSpPr txBox="1"/>
          <p:nvPr>
            <p:ph hasCustomPrompt="1" type="title"/>
          </p:nvPr>
        </p:nvSpPr>
        <p:spPr>
          <a:xfrm>
            <a:off x="311700" y="1233100"/>
            <a:ext cx="8520600" cy="1610100"/>
          </a:xfrm>
          <a:prstGeom prst="rect">
            <a:avLst/>
          </a:prstGeom>
        </p:spPr>
        <p:txBody>
          <a:bodyPr anchorCtr="0" anchor="b" bIns="91425" lIns="91425" spcFirstLastPara="1" rIns="91425" wrap="square" tIns="91425">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p:nvPr>
            <p:ph idx="1" type="body"/>
          </p:nvPr>
        </p:nvSpPr>
        <p:spPr>
          <a:xfrm>
            <a:off x="311700" y="2919450"/>
            <a:ext cx="8520600" cy="10716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52" name="Google Shape;52;p11"/>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12"/>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coral">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391350"/>
            <a:ext cx="8520600" cy="6261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indent="-317500" lvl="1" marL="9144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indent="-317500" lvl="2" marL="13716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indent="-317500" lvl="3" marL="18288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indent="-317500" lvl="4" marL="22860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indent="-317500" lvl="5" marL="27432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indent="-317500" lvl="6" marL="32004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indent="-317500" lvl="7" marL="36576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indent="-317500" lvl="8" marL="41148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p:txBody>
      </p:sp>
      <p:sp>
        <p:nvSpPr>
          <p:cNvPr id="8" name="Google Shape;8;p1"/>
          <p:cNvSpPr txBox="1"/>
          <p:nvPr>
            <p:ph idx="12" type="sldNum"/>
          </p:nvPr>
        </p:nvSpPr>
        <p:spPr>
          <a:xfrm>
            <a:off x="8490250" y="4681009"/>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uk"/>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 Id="rId3" Type="http://schemas.openxmlformats.org/officeDocument/2006/relationships/hyperlink" Target="https://www.ukrlib.com.ua/review-zl/printit.php?tid=10937" TargetMode="External"/><Relationship Id="rId4" Type="http://schemas.openxmlformats.org/officeDocument/2006/relationships/hyperlink" Target="https://www.ukrlib.com.ua/review-zl/printit.php?tid=10937" TargetMode="External"/><Relationship Id="rId5" Type="http://schemas.openxmlformats.org/officeDocument/2006/relationships/hyperlink" Target="https://www.ukrlib.com.ua/review-zl/printit.php?tid=10937" TargetMode="External"/><Relationship Id="rId6"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hyperlink" Target="https://www.ukrlib.com.ua/styslo-zl/printit.php?tid=8934" TargetMode="External"/><Relationship Id="rId5"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 Id="rId3"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hyperlink" Target="https://www.ukrlib.com.ua/review-zl/printit.php?tid=10938" TargetMode="Externa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2.xml"/><Relationship Id="rId3" Type="http://schemas.openxmlformats.org/officeDocument/2006/relationships/hyperlink" Target="https://dovidka.biz.ua/tev-ye-molochnik-analiz-tvoru" TargetMode="External"/><Relationship Id="rId4" Type="http://schemas.openxmlformats.org/officeDocument/2006/relationships/hyperlink" Target="https://dovidka.biz.ua/tev-ye-molochnik-harakteristika-geroyiv" TargetMode="External"/><Relationship Id="rId11" Type="http://schemas.openxmlformats.org/officeDocument/2006/relationships/hyperlink" Target="https://www.bing.com/images/" TargetMode="External"/><Relationship Id="rId10" Type="http://schemas.openxmlformats.org/officeDocument/2006/relationships/hyperlink" Target="https://uk.wikipedia.org/wiki/%D0%A2%D0%B5%D0%B2%27%D1%94-%D0%BC%D0%BE%D0%BB%D0%BE%D1%87%D0%B0%D1%80" TargetMode="External"/><Relationship Id="rId9" Type="http://schemas.openxmlformats.org/officeDocument/2006/relationships/hyperlink" Target="https://surl.lu/shgzbd" TargetMode="External"/><Relationship Id="rId5" Type="http://schemas.openxmlformats.org/officeDocument/2006/relationships/hyperlink" Target="https://www.ukrlib.com.ua/styslo-zl/printit.php?tid=8934" TargetMode="External"/><Relationship Id="rId6" Type="http://schemas.openxmlformats.org/officeDocument/2006/relationships/hyperlink" Target="https://www.ukrlib.com.ua/review-zl/printit.php?tid=10938" TargetMode="External"/><Relationship Id="rId7" Type="http://schemas.openxmlformats.org/officeDocument/2006/relationships/hyperlink" Target="https://www.ukrlib.com.ua/review-zl/printit.php?tid=10937" TargetMode="External"/><Relationship Id="rId8" Type="http://schemas.openxmlformats.org/officeDocument/2006/relationships/hyperlink" Target="https://dovidka.biz.ua/tev-ye-molochnik-analiz-tvoru"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3"/>
          <p:cNvSpPr txBox="1"/>
          <p:nvPr>
            <p:ph type="title"/>
          </p:nvPr>
        </p:nvSpPr>
        <p:spPr>
          <a:xfrm>
            <a:off x="509550" y="1423875"/>
            <a:ext cx="8124900" cy="17982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t/>
            </a:r>
            <a:endParaRPr b="1" sz="2400">
              <a:solidFill>
                <a:srgbClr val="20124D"/>
              </a:solidFill>
              <a:latin typeface="Times New Roman"/>
              <a:ea typeface="Times New Roman"/>
              <a:cs typeface="Times New Roman"/>
              <a:sym typeface="Times New Roman"/>
            </a:endParaRPr>
          </a:p>
          <a:p>
            <a:pPr indent="0" lvl="0" marL="0" rtl="0" algn="ctr">
              <a:spcBef>
                <a:spcPts val="0"/>
              </a:spcBef>
              <a:spcAft>
                <a:spcPts val="0"/>
              </a:spcAft>
              <a:buNone/>
            </a:pPr>
            <a:r>
              <a:rPr b="1" lang="uk" sz="2650">
                <a:solidFill>
                  <a:srgbClr val="073763"/>
                </a:solidFill>
                <a:latin typeface="Times New Roman"/>
                <a:ea typeface="Times New Roman"/>
                <a:cs typeface="Times New Roman"/>
                <a:sym typeface="Times New Roman"/>
              </a:rPr>
              <a:t>Шолом-Алейхем (1859–1916). </a:t>
            </a:r>
            <a:endParaRPr b="1" sz="2650">
              <a:solidFill>
                <a:srgbClr val="073763"/>
              </a:solidFill>
              <a:latin typeface="Times New Roman"/>
              <a:ea typeface="Times New Roman"/>
              <a:cs typeface="Times New Roman"/>
              <a:sym typeface="Times New Roman"/>
            </a:endParaRPr>
          </a:p>
          <a:p>
            <a:pPr indent="0" lvl="0" marL="0" rtl="0" algn="ctr">
              <a:spcBef>
                <a:spcPts val="0"/>
              </a:spcBef>
              <a:spcAft>
                <a:spcPts val="0"/>
              </a:spcAft>
              <a:buNone/>
            </a:pPr>
            <a:r>
              <a:rPr b="1" lang="uk" sz="2650">
                <a:solidFill>
                  <a:srgbClr val="073763"/>
                </a:solidFill>
                <a:latin typeface="Times New Roman"/>
                <a:ea typeface="Times New Roman"/>
                <a:cs typeface="Times New Roman"/>
                <a:sym typeface="Times New Roman"/>
              </a:rPr>
              <a:t>«Тев’є-молочар». </a:t>
            </a:r>
            <a:endParaRPr b="1" sz="2650">
              <a:solidFill>
                <a:srgbClr val="073763"/>
              </a:solidFill>
              <a:latin typeface="Times New Roman"/>
              <a:ea typeface="Times New Roman"/>
              <a:cs typeface="Times New Roman"/>
              <a:sym typeface="Times New Roman"/>
            </a:endParaRPr>
          </a:p>
          <a:p>
            <a:pPr indent="0" lvl="0" marL="0" rtl="0" algn="ctr">
              <a:spcBef>
                <a:spcPts val="0"/>
              </a:spcBef>
              <a:spcAft>
                <a:spcPts val="0"/>
              </a:spcAft>
              <a:buNone/>
            </a:pPr>
            <a:r>
              <a:rPr b="1" lang="uk" sz="2650">
                <a:solidFill>
                  <a:srgbClr val="073763"/>
                </a:solidFill>
                <a:latin typeface="Times New Roman"/>
                <a:ea typeface="Times New Roman"/>
                <a:cs typeface="Times New Roman"/>
                <a:sym typeface="Times New Roman"/>
              </a:rPr>
              <a:t>Тема історичного зламу, який пройшов крізь долю людини і народу на межі XIX–XX ст.</a:t>
            </a:r>
            <a:endParaRPr b="1" sz="2650">
              <a:solidFill>
                <a:srgbClr val="073763"/>
              </a:solidFill>
              <a:latin typeface="Times New Roman"/>
              <a:ea typeface="Times New Roman"/>
              <a:cs typeface="Times New Roman"/>
              <a:sym typeface="Times New Roman"/>
            </a:endParaRPr>
          </a:p>
          <a:p>
            <a:pPr indent="0" lvl="0" marL="0" rtl="0" algn="ctr">
              <a:spcBef>
                <a:spcPts val="0"/>
              </a:spcBef>
              <a:spcAft>
                <a:spcPts val="0"/>
              </a:spcAft>
              <a:buNone/>
            </a:pPr>
            <a:r>
              <a:rPr b="1" lang="uk" sz="2650">
                <a:solidFill>
                  <a:srgbClr val="073763"/>
                </a:solidFill>
                <a:latin typeface="Times New Roman"/>
                <a:ea typeface="Times New Roman"/>
                <a:cs typeface="Times New Roman"/>
                <a:sym typeface="Times New Roman"/>
              </a:rPr>
              <a:t>Шолом-Алейхема «Тев’є-молочар»: філософські проблеми твору. Образна система твору.</a:t>
            </a:r>
            <a:endParaRPr b="1" sz="2650">
              <a:solidFill>
                <a:srgbClr val="073763"/>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txBox="1"/>
          <p:nvPr>
            <p:ph idx="1" type="subTitle"/>
          </p:nvPr>
        </p:nvSpPr>
        <p:spPr>
          <a:xfrm>
            <a:off x="219375" y="282150"/>
            <a:ext cx="4257600" cy="4750800"/>
          </a:xfrm>
          <a:prstGeom prst="rect">
            <a:avLst/>
          </a:prstGeom>
        </p:spPr>
        <p:txBody>
          <a:bodyPr anchorCtr="0" anchor="t" bIns="91425" lIns="91425" spcFirstLastPara="1" rIns="91425" wrap="square" tIns="91425">
            <a:normAutofit lnSpcReduction="20000"/>
          </a:bodyPr>
          <a:lstStyle/>
          <a:p>
            <a:pPr indent="0" lvl="0" marL="0" rtl="0" algn="ctr">
              <a:lnSpc>
                <a:spcPct val="90000"/>
              </a:lnSpc>
              <a:spcBef>
                <a:spcPts val="0"/>
              </a:spcBef>
              <a:spcAft>
                <a:spcPts val="0"/>
              </a:spcAft>
              <a:buNone/>
            </a:pPr>
            <a:r>
              <a:rPr lang="uk" sz="1800">
                <a:latin typeface="Times New Roman"/>
                <a:ea typeface="Times New Roman"/>
                <a:cs typeface="Times New Roman"/>
                <a:sym typeface="Times New Roman"/>
              </a:rPr>
              <a:t>Розповідь звичайного селянина Тев'є про своє життя, про родину, про різні пригоди, на перший погляд, простодушна, часом смішна, часом вигадлива. </a:t>
            </a:r>
            <a:endParaRPr sz="1800">
              <a:latin typeface="Times New Roman"/>
              <a:ea typeface="Times New Roman"/>
              <a:cs typeface="Times New Roman"/>
              <a:sym typeface="Times New Roman"/>
            </a:endParaRPr>
          </a:p>
          <a:p>
            <a:pPr indent="0" lvl="0" marL="0" rtl="0" algn="ctr">
              <a:lnSpc>
                <a:spcPct val="90000"/>
              </a:lnSpc>
              <a:spcBef>
                <a:spcPts val="0"/>
              </a:spcBef>
              <a:spcAft>
                <a:spcPts val="0"/>
              </a:spcAft>
              <a:buNone/>
            </a:pPr>
            <a:r>
              <a:rPr lang="uk" sz="1800">
                <a:latin typeface="Times New Roman"/>
                <a:ea typeface="Times New Roman"/>
                <a:cs typeface="Times New Roman"/>
                <a:sym typeface="Times New Roman"/>
              </a:rPr>
              <a:t>За всім цим криється глибока життєва мудрість, бачення героєм глибоких філософських проблем, над якими людина розмірковує усе життя: сенсу буття, удачі і невдачі, волі Божої та людської, багатства і бідності.</a:t>
            </a:r>
            <a:endParaRPr sz="1800">
              <a:latin typeface="Times New Roman"/>
              <a:ea typeface="Times New Roman"/>
              <a:cs typeface="Times New Roman"/>
              <a:sym typeface="Times New Roman"/>
            </a:endParaRPr>
          </a:p>
          <a:p>
            <a:pPr indent="0" lvl="0" marL="0" rtl="0" algn="ctr">
              <a:lnSpc>
                <a:spcPct val="90000"/>
              </a:lnSpc>
              <a:spcBef>
                <a:spcPts val="0"/>
              </a:spcBef>
              <a:spcAft>
                <a:spcPts val="0"/>
              </a:spcAft>
              <a:buNone/>
            </a:pPr>
            <a:r>
              <a:t/>
            </a:r>
            <a:endParaRPr sz="1800">
              <a:latin typeface="Times New Roman"/>
              <a:ea typeface="Times New Roman"/>
              <a:cs typeface="Times New Roman"/>
              <a:sym typeface="Times New Roman"/>
            </a:endParaRPr>
          </a:p>
          <a:p>
            <a:pPr indent="0" lvl="0" marL="0" rtl="0" algn="ctr">
              <a:lnSpc>
                <a:spcPct val="90000"/>
              </a:lnSpc>
              <a:spcBef>
                <a:spcPts val="0"/>
              </a:spcBef>
              <a:spcAft>
                <a:spcPts val="0"/>
              </a:spcAft>
              <a:buNone/>
            </a:pPr>
            <a:r>
              <a:rPr b="1" lang="uk" sz="1800">
                <a:solidFill>
                  <a:srgbClr val="674EA7"/>
                </a:solidFill>
                <a:latin typeface="Times New Roman"/>
                <a:ea typeface="Times New Roman"/>
                <a:cs typeface="Times New Roman"/>
                <a:sym typeface="Times New Roman"/>
              </a:rPr>
              <a:t>ТЕМИ ТВОРУ </a:t>
            </a:r>
            <a:r>
              <a:rPr lang="uk" sz="1800">
                <a:latin typeface="Times New Roman"/>
                <a:ea typeface="Times New Roman"/>
                <a:cs typeface="Times New Roman"/>
                <a:sym typeface="Times New Roman"/>
              </a:rPr>
              <a:t>- історія життя бідного єврея Тев'є;показ життя єврейського життя на прикладі родини Тев'є; вибір життєвого шляху; ставлення до шлюбу.</a:t>
            </a:r>
            <a:endParaRPr sz="1800">
              <a:latin typeface="Times New Roman"/>
              <a:ea typeface="Times New Roman"/>
              <a:cs typeface="Times New Roman"/>
              <a:sym typeface="Times New Roman"/>
            </a:endParaRPr>
          </a:p>
          <a:p>
            <a:pPr indent="0" lvl="0" marL="0" rtl="0" algn="l">
              <a:lnSpc>
                <a:spcPct val="115000"/>
              </a:lnSpc>
              <a:spcBef>
                <a:spcPts val="0"/>
              </a:spcBef>
              <a:spcAft>
                <a:spcPts val="0"/>
              </a:spcAft>
              <a:buNone/>
            </a:pPr>
            <a:r>
              <a:t/>
            </a:r>
            <a:endParaRPr sz="1800">
              <a:latin typeface="Times New Roman"/>
              <a:ea typeface="Times New Roman"/>
              <a:cs typeface="Times New Roman"/>
              <a:sym typeface="Times New Roman"/>
            </a:endParaRPr>
          </a:p>
          <a:p>
            <a:pPr indent="0" lvl="0" marL="0" rtl="0" algn="l">
              <a:lnSpc>
                <a:spcPct val="115000"/>
              </a:lnSpc>
              <a:spcBef>
                <a:spcPts val="0"/>
              </a:spcBef>
              <a:spcAft>
                <a:spcPts val="0"/>
              </a:spcAft>
              <a:buNone/>
            </a:pPr>
            <a:r>
              <a:rPr lang="uk" sz="1500">
                <a:solidFill>
                  <a:srgbClr val="090E36"/>
                </a:solidFill>
                <a:uFill>
                  <a:noFill/>
                </a:uFill>
                <a:latin typeface="Times New Roman"/>
                <a:ea typeface="Times New Roman"/>
                <a:cs typeface="Times New Roman"/>
                <a:sym typeface="Times New Roman"/>
                <a:hlinkClick r:id="rId3">
                  <a:extLst>
                    <a:ext uri="{A12FA001-AC4F-418D-AE19-62706E023703}">
                      <ahyp:hlinkClr val="tx"/>
                    </a:ext>
                  </a:extLst>
                </a:hlinkClick>
              </a:rPr>
              <a:t>https://www.ukrlib.com.ua/review-zl/printit.php?tid=10937</a:t>
            </a:r>
            <a:endParaRPr sz="2600">
              <a:latin typeface="Times New Roman"/>
              <a:ea typeface="Times New Roman"/>
              <a:cs typeface="Times New Roman"/>
              <a:sym typeface="Times New Roman"/>
            </a:endParaRPr>
          </a:p>
          <a:p>
            <a:pPr indent="0" lvl="0" marL="0" rtl="0" algn="l">
              <a:lnSpc>
                <a:spcPct val="115000"/>
              </a:lnSpc>
              <a:spcBef>
                <a:spcPts val="0"/>
              </a:spcBef>
              <a:spcAft>
                <a:spcPts val="0"/>
              </a:spcAft>
              <a:buNone/>
            </a:pPr>
            <a:r>
              <a:rPr lang="uk" sz="1000">
                <a:solidFill>
                  <a:srgbClr val="090E36"/>
                </a:solidFill>
                <a:uFill>
                  <a:noFill/>
                </a:uFill>
                <a:latin typeface="Arial"/>
                <a:ea typeface="Arial"/>
                <a:cs typeface="Arial"/>
                <a:sym typeface="Arial"/>
                <a:hlinkClick r:id="rId4">
                  <a:extLst>
                    <a:ext uri="{A12FA001-AC4F-418D-AE19-62706E023703}">
                      <ahyp:hlinkClr val="tx"/>
                    </a:ext>
                  </a:extLst>
                </a:hlinkClick>
              </a:rPr>
              <a:t> </a:t>
            </a:r>
            <a:endParaRPr sz="1000">
              <a:solidFill>
                <a:srgbClr val="090E36"/>
              </a:solidFill>
              <a:uFill>
                <a:noFill/>
              </a:uFill>
              <a:latin typeface="Arial"/>
              <a:ea typeface="Arial"/>
              <a:cs typeface="Arial"/>
              <a:sym typeface="Arial"/>
              <a:hlinkClick r:id="rId5">
                <a:extLst>
                  <a:ext uri="{A12FA001-AC4F-418D-AE19-62706E023703}">
                    <ahyp:hlinkClr val="tx"/>
                  </a:ext>
                </a:extLst>
              </a:hlinkClick>
            </a:endParaRPr>
          </a:p>
          <a:p>
            <a:pPr indent="0" lvl="0" marL="0" rtl="0" algn="ctr">
              <a:lnSpc>
                <a:spcPct val="90000"/>
              </a:lnSpc>
              <a:spcBef>
                <a:spcPts val="0"/>
              </a:spcBef>
              <a:spcAft>
                <a:spcPts val="0"/>
              </a:spcAft>
              <a:buNone/>
            </a:pPr>
            <a:r>
              <a:t/>
            </a:r>
            <a:endParaRPr sz="1800">
              <a:latin typeface="Times New Roman"/>
              <a:ea typeface="Times New Roman"/>
              <a:cs typeface="Times New Roman"/>
              <a:sym typeface="Times New Roman"/>
            </a:endParaRPr>
          </a:p>
        </p:txBody>
      </p:sp>
      <p:pic>
        <p:nvPicPr>
          <p:cNvPr id="65" name="Google Shape;65;p14"/>
          <p:cNvPicPr preferRelativeResize="0"/>
          <p:nvPr/>
        </p:nvPicPr>
        <p:blipFill>
          <a:blip r:embed="rId6">
            <a:alphaModFix/>
          </a:blip>
          <a:stretch>
            <a:fillRect/>
          </a:stretch>
        </p:blipFill>
        <p:spPr>
          <a:xfrm>
            <a:off x="4966775" y="282162"/>
            <a:ext cx="3927099" cy="457917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5"/>
          <p:cNvSpPr txBox="1"/>
          <p:nvPr>
            <p:ph type="title"/>
          </p:nvPr>
        </p:nvSpPr>
        <p:spPr>
          <a:xfrm>
            <a:off x="311700" y="391350"/>
            <a:ext cx="8520600" cy="6261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uk" sz="2000">
                <a:latin typeface="Times New Roman"/>
                <a:ea typeface="Times New Roman"/>
                <a:cs typeface="Times New Roman"/>
                <a:sym typeface="Times New Roman"/>
              </a:rPr>
              <a:t>Проблематика твору “</a:t>
            </a:r>
            <a:r>
              <a:rPr lang="uk" sz="2000">
                <a:latin typeface="Times New Roman"/>
                <a:ea typeface="Times New Roman"/>
                <a:cs typeface="Times New Roman"/>
                <a:sym typeface="Times New Roman"/>
              </a:rPr>
              <a:t>Тев'є</a:t>
            </a:r>
            <a:r>
              <a:rPr lang="uk" sz="2000">
                <a:latin typeface="Times New Roman"/>
                <a:ea typeface="Times New Roman"/>
                <a:cs typeface="Times New Roman"/>
                <a:sym typeface="Times New Roman"/>
              </a:rPr>
              <a:t> - молочар”</a:t>
            </a:r>
            <a:endParaRPr sz="2000">
              <a:latin typeface="Times New Roman"/>
              <a:ea typeface="Times New Roman"/>
              <a:cs typeface="Times New Roman"/>
              <a:sym typeface="Times New Roman"/>
            </a:endParaRPr>
          </a:p>
        </p:txBody>
      </p:sp>
      <p:graphicFrame>
        <p:nvGraphicFramePr>
          <p:cNvPr id="71" name="Google Shape;71;p15"/>
          <p:cNvGraphicFramePr/>
          <p:nvPr/>
        </p:nvGraphicFramePr>
        <p:xfrm>
          <a:off x="311700" y="1017450"/>
          <a:ext cx="3000000" cy="3000000"/>
        </p:xfrm>
        <a:graphic>
          <a:graphicData uri="http://schemas.openxmlformats.org/drawingml/2006/table">
            <a:tbl>
              <a:tblPr>
                <a:noFill/>
                <a:tableStyleId>{7754C157-CF31-4371-886A-FA280AA9E47C}</a:tableStyleId>
              </a:tblPr>
              <a:tblGrid>
                <a:gridCol w="2840200"/>
                <a:gridCol w="2840200"/>
                <a:gridCol w="2840200"/>
              </a:tblGrid>
              <a:tr h="381000">
                <a:tc>
                  <a:txBody>
                    <a:bodyPr/>
                    <a:lstStyle/>
                    <a:p>
                      <a:pPr indent="0" lvl="0" marL="0" rtl="0" algn="l">
                        <a:spcBef>
                          <a:spcPts val="0"/>
                        </a:spcBef>
                        <a:spcAft>
                          <a:spcPts val="0"/>
                        </a:spcAft>
                        <a:buNone/>
                      </a:pPr>
                      <a:r>
                        <a:rPr b="1" lang="uk">
                          <a:solidFill>
                            <a:srgbClr val="1C4587"/>
                          </a:solidFill>
                          <a:latin typeface="Times New Roman"/>
                          <a:ea typeface="Times New Roman"/>
                          <a:cs typeface="Times New Roman"/>
                          <a:sym typeface="Times New Roman"/>
                        </a:rPr>
                        <a:t>Морально-етичні проблеми</a:t>
                      </a:r>
                      <a:endParaRPr b="1">
                        <a:solidFill>
                          <a:srgbClr val="1C4587"/>
                        </a:solidFill>
                        <a:latin typeface="Times New Roman"/>
                        <a:ea typeface="Times New Roman"/>
                        <a:cs typeface="Times New Roman"/>
                        <a:sym typeface="Times New Roman"/>
                      </a:endParaRPr>
                    </a:p>
                  </a:txBody>
                  <a:tcPr marT="91425" marB="91425" marR="91425" marL="91425"/>
                </a:tc>
                <a:tc>
                  <a:txBody>
                    <a:bodyPr/>
                    <a:lstStyle/>
                    <a:p>
                      <a:pPr indent="0" lvl="0" marL="0" rtl="0" algn="l">
                        <a:spcBef>
                          <a:spcPts val="0"/>
                        </a:spcBef>
                        <a:spcAft>
                          <a:spcPts val="0"/>
                        </a:spcAft>
                        <a:buNone/>
                      </a:pPr>
                      <a:r>
                        <a:rPr lang="uk">
                          <a:latin typeface="Times New Roman"/>
                          <a:ea typeface="Times New Roman"/>
                          <a:cs typeface="Times New Roman"/>
                          <a:sym typeface="Times New Roman"/>
                        </a:rPr>
                        <a:t>Уявлення про хороше і погане, правильне і неправильне, добро і зло.</a:t>
                      </a:r>
                      <a:endParaRPr>
                        <a:latin typeface="Times New Roman"/>
                        <a:ea typeface="Times New Roman"/>
                        <a:cs typeface="Times New Roman"/>
                        <a:sym typeface="Times New Roman"/>
                      </a:endParaRPr>
                    </a:p>
                  </a:txBody>
                  <a:tcPr marT="91425" marB="91425" marR="91425" marL="91425"/>
                </a:tc>
                <a:tc>
                  <a:txBody>
                    <a:bodyPr/>
                    <a:lstStyle/>
                    <a:p>
                      <a:pPr indent="0" lvl="0" marL="0" rtl="0" algn="l">
                        <a:spcBef>
                          <a:spcPts val="0"/>
                        </a:spcBef>
                        <a:spcAft>
                          <a:spcPts val="0"/>
                        </a:spcAft>
                        <a:buNone/>
                      </a:pPr>
                      <a:r>
                        <a:rPr lang="uk">
                          <a:latin typeface="Times New Roman"/>
                          <a:ea typeface="Times New Roman"/>
                          <a:cs typeface="Times New Roman"/>
                          <a:sym typeface="Times New Roman"/>
                        </a:rPr>
                        <a:t>Ставлення до далеких родичів і до всіх євреїв як до близьких, до рідних; вияв гостинності; прощення провит та ін.</a:t>
                      </a:r>
                      <a:endParaRPr>
                        <a:latin typeface="Times New Roman"/>
                        <a:ea typeface="Times New Roman"/>
                        <a:cs typeface="Times New Roman"/>
                        <a:sym typeface="Times New Roman"/>
                      </a:endParaRPr>
                    </a:p>
                  </a:txBody>
                  <a:tcPr marT="91425" marB="91425" marR="91425" marL="91425"/>
                </a:tc>
              </a:tr>
              <a:tr h="381000">
                <a:tc>
                  <a:txBody>
                    <a:bodyPr/>
                    <a:lstStyle/>
                    <a:p>
                      <a:pPr indent="0" lvl="0" marL="0" rtl="0" algn="l">
                        <a:spcBef>
                          <a:spcPts val="0"/>
                        </a:spcBef>
                        <a:spcAft>
                          <a:spcPts val="0"/>
                        </a:spcAft>
                        <a:buNone/>
                      </a:pPr>
                      <a:r>
                        <a:rPr b="1" lang="uk">
                          <a:solidFill>
                            <a:srgbClr val="1C4587"/>
                          </a:solidFill>
                          <a:latin typeface="Times New Roman"/>
                          <a:ea typeface="Times New Roman"/>
                          <a:cs typeface="Times New Roman"/>
                          <a:sym typeface="Times New Roman"/>
                        </a:rPr>
                        <a:t>Психологічні проблеми</a:t>
                      </a:r>
                      <a:endParaRPr b="1">
                        <a:solidFill>
                          <a:srgbClr val="1C4587"/>
                        </a:solidFill>
                        <a:latin typeface="Times New Roman"/>
                        <a:ea typeface="Times New Roman"/>
                        <a:cs typeface="Times New Roman"/>
                        <a:sym typeface="Times New Roman"/>
                      </a:endParaRPr>
                    </a:p>
                  </a:txBody>
                  <a:tcPr marT="91425" marB="91425" marR="91425" marL="91425"/>
                </a:tc>
                <a:tc>
                  <a:txBody>
                    <a:bodyPr/>
                    <a:lstStyle/>
                    <a:p>
                      <a:pPr indent="0" lvl="0" marL="0" rtl="0" algn="l">
                        <a:spcBef>
                          <a:spcPts val="0"/>
                        </a:spcBef>
                        <a:spcAft>
                          <a:spcPts val="0"/>
                        </a:spcAft>
                        <a:buNone/>
                      </a:pPr>
                      <a:r>
                        <a:rPr lang="uk">
                          <a:latin typeface="Times New Roman"/>
                          <a:ea typeface="Times New Roman"/>
                          <a:cs typeface="Times New Roman"/>
                          <a:sym typeface="Times New Roman"/>
                        </a:rPr>
                        <a:t>Ставлення до інших, до різних подій і неприємностей, до </a:t>
                      </a:r>
                      <a:r>
                        <a:rPr lang="uk">
                          <a:latin typeface="Times New Roman"/>
                          <a:ea typeface="Times New Roman"/>
                          <a:cs typeface="Times New Roman"/>
                          <a:sym typeface="Times New Roman"/>
                        </a:rPr>
                        <a:t>дотримання іншими норм поведінки</a:t>
                      </a:r>
                      <a:endParaRPr>
                        <a:latin typeface="Times New Roman"/>
                        <a:ea typeface="Times New Roman"/>
                        <a:cs typeface="Times New Roman"/>
                        <a:sym typeface="Times New Roman"/>
                      </a:endParaRPr>
                    </a:p>
                  </a:txBody>
                  <a:tcPr marT="91425" marB="91425" marR="91425" marL="91425"/>
                </a:tc>
                <a:tc>
                  <a:txBody>
                    <a:bodyPr/>
                    <a:lstStyle/>
                    <a:p>
                      <a:pPr indent="0" lvl="0" marL="0" rtl="0" algn="l">
                        <a:spcBef>
                          <a:spcPts val="0"/>
                        </a:spcBef>
                        <a:spcAft>
                          <a:spcPts val="0"/>
                        </a:spcAft>
                        <a:buNone/>
                      </a:pPr>
                      <a:r>
                        <a:rPr lang="uk">
                          <a:latin typeface="Times New Roman"/>
                          <a:ea typeface="Times New Roman"/>
                          <a:cs typeface="Times New Roman"/>
                          <a:sym typeface="Times New Roman"/>
                        </a:rPr>
                        <a:t>Тев'є</a:t>
                      </a:r>
                      <a:r>
                        <a:rPr lang="uk">
                          <a:latin typeface="Times New Roman"/>
                          <a:ea typeface="Times New Roman"/>
                          <a:cs typeface="Times New Roman"/>
                          <a:sym typeface="Times New Roman"/>
                        </a:rPr>
                        <a:t> за свої послуги просить мало й щиро радіє з того, що його цінують; думає, як не шокувати дружину відмовою від пропозиції мясника; з розумінням ставиться до вибору дочок.</a:t>
                      </a:r>
                      <a:endParaRPr>
                        <a:latin typeface="Times New Roman"/>
                        <a:ea typeface="Times New Roman"/>
                        <a:cs typeface="Times New Roman"/>
                        <a:sym typeface="Times New Roman"/>
                      </a:endParaRPr>
                    </a:p>
                  </a:txBody>
                  <a:tcPr marT="91425" marB="91425" marR="91425" marL="91425"/>
                </a:tc>
              </a:tr>
              <a:tr h="381000">
                <a:tc>
                  <a:txBody>
                    <a:bodyPr/>
                    <a:lstStyle/>
                    <a:p>
                      <a:pPr indent="0" lvl="0" marL="0" rtl="0" algn="l">
                        <a:spcBef>
                          <a:spcPts val="0"/>
                        </a:spcBef>
                        <a:spcAft>
                          <a:spcPts val="0"/>
                        </a:spcAft>
                        <a:buNone/>
                      </a:pPr>
                      <a:r>
                        <a:rPr b="1" lang="uk">
                          <a:solidFill>
                            <a:srgbClr val="1C4587"/>
                          </a:solidFill>
                          <a:latin typeface="Times New Roman"/>
                          <a:ea typeface="Times New Roman"/>
                          <a:cs typeface="Times New Roman"/>
                          <a:sym typeface="Times New Roman"/>
                        </a:rPr>
                        <a:t>Філософські проблеми</a:t>
                      </a:r>
                      <a:endParaRPr b="1">
                        <a:solidFill>
                          <a:srgbClr val="1C4587"/>
                        </a:solidFill>
                        <a:latin typeface="Times New Roman"/>
                        <a:ea typeface="Times New Roman"/>
                        <a:cs typeface="Times New Roman"/>
                        <a:sym typeface="Times New Roman"/>
                      </a:endParaRPr>
                    </a:p>
                  </a:txBody>
                  <a:tcPr marT="91425" marB="91425" marR="91425" marL="91425"/>
                </a:tc>
                <a:tc>
                  <a:txBody>
                    <a:bodyPr/>
                    <a:lstStyle/>
                    <a:p>
                      <a:pPr indent="0" lvl="0" marL="0" rtl="0" algn="l">
                        <a:spcBef>
                          <a:spcPts val="0"/>
                        </a:spcBef>
                        <a:spcAft>
                          <a:spcPts val="0"/>
                        </a:spcAft>
                        <a:buNone/>
                      </a:pPr>
                      <a:r>
                        <a:rPr lang="uk">
                          <a:latin typeface="Times New Roman"/>
                          <a:ea typeface="Times New Roman"/>
                          <a:cs typeface="Times New Roman"/>
                          <a:sym typeface="Times New Roman"/>
                        </a:rPr>
                        <a:t>Життя і смерть, віра, сенс буття, щастя, багатство і бідність, національність.</a:t>
                      </a:r>
                      <a:endParaRPr>
                        <a:latin typeface="Times New Roman"/>
                        <a:ea typeface="Times New Roman"/>
                        <a:cs typeface="Times New Roman"/>
                        <a:sym typeface="Times New Roman"/>
                      </a:endParaRPr>
                    </a:p>
                  </a:txBody>
                  <a:tcPr marT="91425" marB="91425" marR="91425" marL="91425"/>
                </a:tc>
                <a:tc>
                  <a:txBody>
                    <a:bodyPr/>
                    <a:lstStyle/>
                    <a:p>
                      <a:pPr indent="0" lvl="0" marL="0" rtl="0" algn="l">
                        <a:spcBef>
                          <a:spcPts val="0"/>
                        </a:spcBef>
                        <a:spcAft>
                          <a:spcPts val="0"/>
                        </a:spcAft>
                        <a:buNone/>
                      </a:pPr>
                      <a:r>
                        <a:rPr lang="uk">
                          <a:latin typeface="Times New Roman"/>
                          <a:ea typeface="Times New Roman"/>
                          <a:cs typeface="Times New Roman"/>
                          <a:sym typeface="Times New Roman"/>
                        </a:rPr>
                        <a:t>Вірить у Бога і покладається на нього у всіх своїх справах; хоча інколи дорікає йому за ті випробування, які він йому посилає.</a:t>
                      </a:r>
                      <a:endParaRPr>
                        <a:latin typeface="Times New Roman"/>
                        <a:ea typeface="Times New Roman"/>
                        <a:cs typeface="Times New Roman"/>
                        <a:sym typeface="Times New Roman"/>
                      </a:endParaRPr>
                    </a:p>
                  </a:txBody>
                  <a:tcPr marT="91425" marB="91425" marR="91425" marL="91425"/>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6"/>
          <p:cNvSpPr txBox="1"/>
          <p:nvPr>
            <p:ph type="title"/>
          </p:nvPr>
        </p:nvSpPr>
        <p:spPr>
          <a:xfrm>
            <a:off x="265500" y="104625"/>
            <a:ext cx="4045200" cy="7188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uk" sz="2000">
                <a:latin typeface="Times New Roman"/>
                <a:ea typeface="Times New Roman"/>
                <a:cs typeface="Times New Roman"/>
                <a:sym typeface="Times New Roman"/>
              </a:rPr>
              <a:t>Паспорт твору</a:t>
            </a:r>
            <a:endParaRPr sz="2000">
              <a:latin typeface="Times New Roman"/>
              <a:ea typeface="Times New Roman"/>
              <a:cs typeface="Times New Roman"/>
              <a:sym typeface="Times New Roman"/>
            </a:endParaRPr>
          </a:p>
        </p:txBody>
      </p:sp>
      <p:sp>
        <p:nvSpPr>
          <p:cNvPr id="77" name="Google Shape;77;p16"/>
          <p:cNvSpPr txBox="1"/>
          <p:nvPr>
            <p:ph idx="1" type="subTitle"/>
          </p:nvPr>
        </p:nvSpPr>
        <p:spPr>
          <a:xfrm>
            <a:off x="138625" y="711675"/>
            <a:ext cx="4433400" cy="4251900"/>
          </a:xfrm>
          <a:prstGeom prst="rect">
            <a:avLst/>
          </a:prstGeom>
        </p:spPr>
        <p:txBody>
          <a:bodyPr anchorCtr="0" anchor="t" bIns="91425" lIns="91425" spcFirstLastPara="1" rIns="91425" wrap="square" tIns="91425">
            <a:noAutofit/>
          </a:bodyPr>
          <a:lstStyle/>
          <a:p>
            <a:pPr indent="-330200" lvl="0" marL="457200" rtl="0" algn="just">
              <a:spcBef>
                <a:spcPts val="0"/>
              </a:spcBef>
              <a:spcAft>
                <a:spcPts val="0"/>
              </a:spcAft>
              <a:buSzPts val="1600"/>
              <a:buFont typeface="Times New Roman"/>
              <a:buChar char="➢"/>
            </a:pPr>
            <a:r>
              <a:rPr lang="uk" sz="1600">
                <a:latin typeface="Times New Roman"/>
                <a:ea typeface="Times New Roman"/>
                <a:cs typeface="Times New Roman"/>
                <a:sym typeface="Times New Roman"/>
              </a:rPr>
              <a:t>Автор – Шолом Алейхем </a:t>
            </a:r>
            <a:endParaRPr sz="1600">
              <a:latin typeface="Times New Roman"/>
              <a:ea typeface="Times New Roman"/>
              <a:cs typeface="Times New Roman"/>
              <a:sym typeface="Times New Roman"/>
            </a:endParaRPr>
          </a:p>
          <a:p>
            <a:pPr indent="0" lvl="0" marL="457200" rtl="0" algn="just">
              <a:spcBef>
                <a:spcPts val="0"/>
              </a:spcBef>
              <a:spcAft>
                <a:spcPts val="0"/>
              </a:spcAft>
              <a:buNone/>
            </a:pPr>
            <a:r>
              <a:rPr lang="uk" sz="1600">
                <a:latin typeface="Times New Roman"/>
                <a:ea typeface="Times New Roman"/>
                <a:cs typeface="Times New Roman"/>
                <a:sym typeface="Times New Roman"/>
              </a:rPr>
              <a:t>(Шолом Нохумович Рабинович)</a:t>
            </a:r>
            <a:endParaRPr sz="1600">
              <a:latin typeface="Times New Roman"/>
              <a:ea typeface="Times New Roman"/>
              <a:cs typeface="Times New Roman"/>
              <a:sym typeface="Times New Roman"/>
            </a:endParaRPr>
          </a:p>
          <a:p>
            <a:pPr indent="-330200" lvl="0" marL="457200" rtl="0" algn="just">
              <a:spcBef>
                <a:spcPts val="0"/>
              </a:spcBef>
              <a:spcAft>
                <a:spcPts val="0"/>
              </a:spcAft>
              <a:buSzPts val="1600"/>
              <a:buFont typeface="Times New Roman"/>
              <a:buChar char="➢"/>
            </a:pPr>
            <a:r>
              <a:rPr lang="uk" sz="1600">
                <a:latin typeface="Times New Roman"/>
                <a:ea typeface="Times New Roman"/>
                <a:cs typeface="Times New Roman"/>
                <a:sym typeface="Times New Roman"/>
              </a:rPr>
              <a:t>Рік написання -1894—1914</a:t>
            </a:r>
            <a:endParaRPr sz="1600">
              <a:latin typeface="Times New Roman"/>
              <a:ea typeface="Times New Roman"/>
              <a:cs typeface="Times New Roman"/>
              <a:sym typeface="Times New Roman"/>
            </a:endParaRPr>
          </a:p>
          <a:p>
            <a:pPr indent="-330200" lvl="0" marL="457200" rtl="0" algn="just">
              <a:spcBef>
                <a:spcPts val="0"/>
              </a:spcBef>
              <a:spcAft>
                <a:spcPts val="0"/>
              </a:spcAft>
              <a:buSzPts val="1600"/>
              <a:buFont typeface="Times New Roman"/>
              <a:buChar char="➢"/>
            </a:pPr>
            <a:r>
              <a:rPr lang="uk" sz="1600">
                <a:latin typeface="Times New Roman"/>
                <a:ea typeface="Times New Roman"/>
                <a:cs typeface="Times New Roman"/>
                <a:sym typeface="Times New Roman"/>
              </a:rPr>
              <a:t>Рід – епос</a:t>
            </a:r>
            <a:endParaRPr sz="1600">
              <a:latin typeface="Times New Roman"/>
              <a:ea typeface="Times New Roman"/>
              <a:cs typeface="Times New Roman"/>
              <a:sym typeface="Times New Roman"/>
            </a:endParaRPr>
          </a:p>
          <a:p>
            <a:pPr indent="-330200" lvl="0" marL="457200" rtl="0" algn="just">
              <a:spcBef>
                <a:spcPts val="0"/>
              </a:spcBef>
              <a:spcAft>
                <a:spcPts val="0"/>
              </a:spcAft>
              <a:buSzPts val="1600"/>
              <a:buFont typeface="Times New Roman"/>
              <a:buChar char="➢"/>
            </a:pPr>
            <a:r>
              <a:rPr lang="uk" sz="1600">
                <a:latin typeface="Times New Roman"/>
                <a:ea typeface="Times New Roman"/>
                <a:cs typeface="Times New Roman"/>
                <a:sym typeface="Times New Roman"/>
              </a:rPr>
              <a:t>Жанр – новелістична повість </a:t>
            </a:r>
            <a:endParaRPr sz="1600">
              <a:latin typeface="Times New Roman"/>
              <a:ea typeface="Times New Roman"/>
              <a:cs typeface="Times New Roman"/>
              <a:sym typeface="Times New Roman"/>
            </a:endParaRPr>
          </a:p>
          <a:p>
            <a:pPr indent="-330200" lvl="0" marL="457200" rtl="0" algn="just">
              <a:spcBef>
                <a:spcPts val="0"/>
              </a:spcBef>
              <a:spcAft>
                <a:spcPts val="0"/>
              </a:spcAft>
              <a:buSzPts val="1600"/>
              <a:buFont typeface="Times New Roman"/>
              <a:buChar char="➢"/>
            </a:pPr>
            <a:r>
              <a:rPr lang="uk" sz="1600">
                <a:latin typeface="Times New Roman"/>
                <a:ea typeface="Times New Roman"/>
                <a:cs typeface="Times New Roman"/>
                <a:sym typeface="Times New Roman"/>
              </a:rPr>
              <a:t>Напрям – реалізм</a:t>
            </a:r>
            <a:endParaRPr sz="1600">
              <a:latin typeface="Times New Roman"/>
              <a:ea typeface="Times New Roman"/>
              <a:cs typeface="Times New Roman"/>
              <a:sym typeface="Times New Roman"/>
            </a:endParaRPr>
          </a:p>
          <a:p>
            <a:pPr indent="-330200" lvl="0" marL="457200" rtl="0" algn="just">
              <a:spcBef>
                <a:spcPts val="0"/>
              </a:spcBef>
              <a:spcAft>
                <a:spcPts val="0"/>
              </a:spcAft>
              <a:buSzPts val="1600"/>
              <a:buFont typeface="Times New Roman"/>
              <a:buChar char="➢"/>
            </a:pPr>
            <a:r>
              <a:rPr lang="uk" sz="1600">
                <a:latin typeface="Times New Roman"/>
                <a:ea typeface="Times New Roman"/>
                <a:cs typeface="Times New Roman"/>
                <a:sym typeface="Times New Roman"/>
              </a:rPr>
              <a:t>Тема: розповідь про трагічні події в житті єврейського народу в першому десятилітті ХХ ст.</a:t>
            </a:r>
            <a:endParaRPr sz="1600">
              <a:latin typeface="Times New Roman"/>
              <a:ea typeface="Times New Roman"/>
              <a:cs typeface="Times New Roman"/>
              <a:sym typeface="Times New Roman"/>
            </a:endParaRPr>
          </a:p>
          <a:p>
            <a:pPr indent="-330200" lvl="0" marL="457200" rtl="0" algn="just">
              <a:spcBef>
                <a:spcPts val="0"/>
              </a:spcBef>
              <a:spcAft>
                <a:spcPts val="0"/>
              </a:spcAft>
              <a:buSzPts val="1600"/>
              <a:buFont typeface="Times New Roman"/>
              <a:buChar char="➢"/>
            </a:pPr>
            <a:r>
              <a:rPr lang="uk" sz="1600">
                <a:latin typeface="Times New Roman"/>
                <a:ea typeface="Times New Roman"/>
                <a:cs typeface="Times New Roman"/>
                <a:sym typeface="Times New Roman"/>
              </a:rPr>
              <a:t>Ідея: зображення стійкості людського духу перед обличчям життєвих негараздів.</a:t>
            </a:r>
            <a:endParaRPr sz="1600">
              <a:latin typeface="Times New Roman"/>
              <a:ea typeface="Times New Roman"/>
              <a:cs typeface="Times New Roman"/>
              <a:sym typeface="Times New Roman"/>
            </a:endParaRPr>
          </a:p>
          <a:p>
            <a:pPr indent="-330200" lvl="0" marL="457200" rtl="0" algn="just">
              <a:spcBef>
                <a:spcPts val="0"/>
              </a:spcBef>
              <a:spcAft>
                <a:spcPts val="0"/>
              </a:spcAft>
              <a:buSzPts val="1600"/>
              <a:buFont typeface="Times New Roman"/>
              <a:buChar char="➢"/>
            </a:pPr>
            <a:r>
              <a:rPr lang="uk" sz="1600">
                <a:latin typeface="Times New Roman"/>
                <a:ea typeface="Times New Roman"/>
                <a:cs typeface="Times New Roman"/>
                <a:sym typeface="Times New Roman"/>
              </a:rPr>
              <a:t>Головна ідея: показ “маленької” людини з народу, показ невичерпності і сили народного гумору</a:t>
            </a:r>
            <a:endParaRPr sz="1600">
              <a:latin typeface="Times New Roman"/>
              <a:ea typeface="Times New Roman"/>
              <a:cs typeface="Times New Roman"/>
              <a:sym typeface="Times New Roman"/>
            </a:endParaRPr>
          </a:p>
          <a:p>
            <a:pPr indent="-330200" lvl="0" marL="457200" rtl="0" algn="just">
              <a:spcBef>
                <a:spcPts val="0"/>
              </a:spcBef>
              <a:spcAft>
                <a:spcPts val="0"/>
              </a:spcAft>
              <a:buSzPts val="1600"/>
              <a:buFont typeface="Times New Roman"/>
              <a:buChar char="➢"/>
            </a:pPr>
            <a:r>
              <a:rPr lang="uk" sz="1600">
                <a:latin typeface="Times New Roman"/>
                <a:ea typeface="Times New Roman"/>
                <a:cs typeface="Times New Roman"/>
                <a:sym typeface="Times New Roman"/>
              </a:rPr>
              <a:t>“Тев’є-молочник” головні герої:</a:t>
            </a:r>
            <a:endParaRPr sz="1600">
              <a:latin typeface="Times New Roman"/>
              <a:ea typeface="Times New Roman"/>
              <a:cs typeface="Times New Roman"/>
              <a:sym typeface="Times New Roman"/>
            </a:endParaRPr>
          </a:p>
          <a:p>
            <a:pPr indent="0" lvl="0" marL="457200" rtl="0" algn="just">
              <a:spcBef>
                <a:spcPts val="0"/>
              </a:spcBef>
              <a:spcAft>
                <a:spcPts val="0"/>
              </a:spcAft>
              <a:buNone/>
            </a:pPr>
            <a:r>
              <a:rPr lang="uk" sz="1600">
                <a:latin typeface="Times New Roman"/>
                <a:ea typeface="Times New Roman"/>
                <a:cs typeface="Times New Roman"/>
                <a:sym typeface="Times New Roman"/>
              </a:rPr>
              <a:t>Тев’є,Голда,Цейтл,Голд,Хава,Шпринця,</a:t>
            </a:r>
            <a:endParaRPr sz="1600">
              <a:latin typeface="Times New Roman"/>
              <a:ea typeface="Times New Roman"/>
              <a:cs typeface="Times New Roman"/>
              <a:sym typeface="Times New Roman"/>
            </a:endParaRPr>
          </a:p>
          <a:p>
            <a:pPr indent="0" lvl="0" marL="457200" rtl="0" algn="just">
              <a:spcBef>
                <a:spcPts val="0"/>
              </a:spcBef>
              <a:spcAft>
                <a:spcPts val="0"/>
              </a:spcAft>
              <a:buNone/>
            </a:pPr>
            <a:r>
              <a:rPr lang="uk" sz="1600">
                <a:latin typeface="Times New Roman"/>
                <a:ea typeface="Times New Roman"/>
                <a:cs typeface="Times New Roman"/>
                <a:sym typeface="Times New Roman"/>
              </a:rPr>
              <a:t>Бейлка</a:t>
            </a:r>
            <a:endParaRPr sz="1600">
              <a:latin typeface="Times New Roman"/>
              <a:ea typeface="Times New Roman"/>
              <a:cs typeface="Times New Roman"/>
              <a:sym typeface="Times New Roman"/>
            </a:endParaRPr>
          </a:p>
          <a:p>
            <a:pPr indent="0" lvl="0" marL="457200" rtl="0" algn="just">
              <a:spcBef>
                <a:spcPts val="0"/>
              </a:spcBef>
              <a:spcAft>
                <a:spcPts val="0"/>
              </a:spcAft>
              <a:buNone/>
            </a:pPr>
            <a:r>
              <a:t/>
            </a:r>
            <a:endParaRPr>
              <a:latin typeface="Times New Roman"/>
              <a:ea typeface="Times New Roman"/>
              <a:cs typeface="Times New Roman"/>
              <a:sym typeface="Times New Roman"/>
            </a:endParaRPr>
          </a:p>
        </p:txBody>
      </p:sp>
      <p:pic>
        <p:nvPicPr>
          <p:cNvPr id="78" name="Google Shape;78;p16"/>
          <p:cNvPicPr preferRelativeResize="0"/>
          <p:nvPr/>
        </p:nvPicPr>
        <p:blipFill>
          <a:blip r:embed="rId3">
            <a:alphaModFix/>
          </a:blip>
          <a:stretch>
            <a:fillRect/>
          </a:stretch>
        </p:blipFill>
        <p:spPr>
          <a:xfrm>
            <a:off x="4796500" y="1049250"/>
            <a:ext cx="4201175" cy="2333975"/>
          </a:xfrm>
          <a:prstGeom prst="rect">
            <a:avLst/>
          </a:prstGeom>
          <a:noFill/>
          <a:ln>
            <a:noFill/>
          </a:ln>
        </p:spPr>
      </p:pic>
      <p:pic>
        <p:nvPicPr>
          <p:cNvPr id="79" name="Google Shape;79;p16">
            <a:hlinkClick r:id="rId4"/>
          </p:cNvPr>
          <p:cNvPicPr preferRelativeResize="0"/>
          <p:nvPr/>
        </p:nvPicPr>
        <p:blipFill>
          <a:blip r:embed="rId5">
            <a:alphaModFix/>
          </a:blip>
          <a:stretch>
            <a:fillRect/>
          </a:stretch>
        </p:blipFill>
        <p:spPr>
          <a:xfrm>
            <a:off x="5697075" y="3704425"/>
            <a:ext cx="2639414" cy="7444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7"/>
          <p:cNvSpPr txBox="1"/>
          <p:nvPr>
            <p:ph idx="1" type="subTitle"/>
          </p:nvPr>
        </p:nvSpPr>
        <p:spPr>
          <a:xfrm>
            <a:off x="196300" y="492576"/>
            <a:ext cx="4045200" cy="1345500"/>
          </a:xfrm>
          <a:prstGeom prst="rect">
            <a:avLst/>
          </a:prstGeom>
        </p:spPr>
        <p:txBody>
          <a:bodyPr anchorCtr="0" anchor="t" bIns="91425" lIns="91425" spcFirstLastPara="1" rIns="91425" wrap="square" tIns="91425">
            <a:noAutofit/>
          </a:bodyPr>
          <a:lstStyle/>
          <a:p>
            <a:pPr indent="0" lvl="0" marL="0" rtl="0" algn="l">
              <a:lnSpc>
                <a:spcPct val="115000"/>
              </a:lnSpc>
              <a:spcBef>
                <a:spcPts val="600"/>
              </a:spcBef>
              <a:spcAft>
                <a:spcPts val="0"/>
              </a:spcAft>
              <a:buNone/>
            </a:pPr>
            <a:r>
              <a:rPr lang="uk" sz="1800">
                <a:solidFill>
                  <a:srgbClr val="202122"/>
                </a:solidFill>
                <a:highlight>
                  <a:srgbClr val="FFFFFF"/>
                </a:highlight>
                <a:latin typeface="Times New Roman"/>
                <a:ea typeface="Times New Roman"/>
                <a:cs typeface="Times New Roman"/>
                <a:sym typeface="Times New Roman"/>
              </a:rPr>
              <a:t>Цикл складається з 8 оповідань:</a:t>
            </a:r>
            <a:endParaRPr sz="1800">
              <a:solidFill>
                <a:srgbClr val="202122"/>
              </a:solidFill>
              <a:highlight>
                <a:srgbClr val="FFFFFF"/>
              </a:highlight>
              <a:latin typeface="Times New Roman"/>
              <a:ea typeface="Times New Roman"/>
              <a:cs typeface="Times New Roman"/>
              <a:sym typeface="Times New Roman"/>
            </a:endParaRPr>
          </a:p>
          <a:p>
            <a:pPr indent="-342900" lvl="0" marL="901700" rtl="0" algn="l">
              <a:lnSpc>
                <a:spcPct val="115000"/>
              </a:lnSpc>
              <a:spcBef>
                <a:spcPts val="1200"/>
              </a:spcBef>
              <a:spcAft>
                <a:spcPts val="0"/>
              </a:spcAft>
              <a:buClr>
                <a:srgbClr val="202122"/>
              </a:buClr>
              <a:buSzPts val="1800"/>
              <a:buFont typeface="Times New Roman"/>
              <a:buAutoNum type="arabicPeriod"/>
            </a:pPr>
            <a:r>
              <a:rPr lang="uk" sz="1800">
                <a:solidFill>
                  <a:srgbClr val="202122"/>
                </a:solidFill>
                <a:highlight>
                  <a:srgbClr val="FFFFFF"/>
                </a:highlight>
                <a:latin typeface="Times New Roman"/>
                <a:ea typeface="Times New Roman"/>
                <a:cs typeface="Times New Roman"/>
                <a:sym typeface="Times New Roman"/>
              </a:rPr>
              <a:t>Велика удача</a:t>
            </a:r>
            <a:endParaRPr sz="1800">
              <a:solidFill>
                <a:srgbClr val="202122"/>
              </a:solidFill>
              <a:highlight>
                <a:srgbClr val="FFFFFF"/>
              </a:highlight>
              <a:latin typeface="Times New Roman"/>
              <a:ea typeface="Times New Roman"/>
              <a:cs typeface="Times New Roman"/>
              <a:sym typeface="Times New Roman"/>
            </a:endParaRPr>
          </a:p>
          <a:p>
            <a:pPr indent="-342900" lvl="0" marL="901700" rtl="0" algn="l">
              <a:lnSpc>
                <a:spcPct val="115000"/>
              </a:lnSpc>
              <a:spcBef>
                <a:spcPts val="0"/>
              </a:spcBef>
              <a:spcAft>
                <a:spcPts val="0"/>
              </a:spcAft>
              <a:buClr>
                <a:srgbClr val="202122"/>
              </a:buClr>
              <a:buSzPts val="1800"/>
              <a:buFont typeface="Times New Roman"/>
              <a:buAutoNum type="arabicPeriod"/>
            </a:pPr>
            <a:r>
              <a:rPr lang="uk" sz="1800">
                <a:solidFill>
                  <a:srgbClr val="202122"/>
                </a:solidFill>
                <a:highlight>
                  <a:srgbClr val="FFFFFF"/>
                </a:highlight>
                <a:latin typeface="Times New Roman"/>
                <a:ea typeface="Times New Roman"/>
                <a:cs typeface="Times New Roman"/>
                <a:sym typeface="Times New Roman"/>
              </a:rPr>
              <a:t>Химери</a:t>
            </a:r>
            <a:endParaRPr sz="1800">
              <a:solidFill>
                <a:srgbClr val="202122"/>
              </a:solidFill>
              <a:highlight>
                <a:srgbClr val="FFFFFF"/>
              </a:highlight>
              <a:latin typeface="Times New Roman"/>
              <a:ea typeface="Times New Roman"/>
              <a:cs typeface="Times New Roman"/>
              <a:sym typeface="Times New Roman"/>
            </a:endParaRPr>
          </a:p>
          <a:p>
            <a:pPr indent="-342900" lvl="0" marL="901700" rtl="0" algn="l">
              <a:lnSpc>
                <a:spcPct val="115000"/>
              </a:lnSpc>
              <a:spcBef>
                <a:spcPts val="0"/>
              </a:spcBef>
              <a:spcAft>
                <a:spcPts val="0"/>
              </a:spcAft>
              <a:buClr>
                <a:srgbClr val="202122"/>
              </a:buClr>
              <a:buSzPts val="1800"/>
              <a:buFont typeface="Times New Roman"/>
              <a:buAutoNum type="arabicPeriod"/>
            </a:pPr>
            <a:r>
              <a:rPr lang="uk" sz="1800">
                <a:solidFill>
                  <a:srgbClr val="202122"/>
                </a:solidFill>
                <a:highlight>
                  <a:srgbClr val="FFFFFF"/>
                </a:highlight>
                <a:latin typeface="Times New Roman"/>
                <a:ea typeface="Times New Roman"/>
                <a:cs typeface="Times New Roman"/>
                <a:sym typeface="Times New Roman"/>
              </a:rPr>
              <a:t>Теперішні діти</a:t>
            </a:r>
            <a:endParaRPr sz="1800">
              <a:solidFill>
                <a:srgbClr val="202122"/>
              </a:solidFill>
              <a:highlight>
                <a:srgbClr val="FFFFFF"/>
              </a:highlight>
              <a:latin typeface="Times New Roman"/>
              <a:ea typeface="Times New Roman"/>
              <a:cs typeface="Times New Roman"/>
              <a:sym typeface="Times New Roman"/>
            </a:endParaRPr>
          </a:p>
          <a:p>
            <a:pPr indent="-342900" lvl="0" marL="901700" rtl="0" algn="l">
              <a:lnSpc>
                <a:spcPct val="115000"/>
              </a:lnSpc>
              <a:spcBef>
                <a:spcPts val="0"/>
              </a:spcBef>
              <a:spcAft>
                <a:spcPts val="0"/>
              </a:spcAft>
              <a:buClr>
                <a:srgbClr val="202122"/>
              </a:buClr>
              <a:buSzPts val="1800"/>
              <a:buFont typeface="Times New Roman"/>
              <a:buAutoNum type="arabicPeriod"/>
            </a:pPr>
            <a:r>
              <a:rPr lang="uk" sz="1800">
                <a:solidFill>
                  <a:srgbClr val="202122"/>
                </a:solidFill>
                <a:highlight>
                  <a:srgbClr val="FFFFFF"/>
                </a:highlight>
                <a:latin typeface="Times New Roman"/>
                <a:ea typeface="Times New Roman"/>
                <a:cs typeface="Times New Roman"/>
                <a:sym typeface="Times New Roman"/>
              </a:rPr>
              <a:t>Годл</a:t>
            </a:r>
            <a:endParaRPr sz="1800">
              <a:solidFill>
                <a:srgbClr val="202122"/>
              </a:solidFill>
              <a:highlight>
                <a:srgbClr val="FFFFFF"/>
              </a:highlight>
              <a:latin typeface="Times New Roman"/>
              <a:ea typeface="Times New Roman"/>
              <a:cs typeface="Times New Roman"/>
              <a:sym typeface="Times New Roman"/>
            </a:endParaRPr>
          </a:p>
          <a:p>
            <a:pPr indent="-342900" lvl="0" marL="901700" rtl="0" algn="l">
              <a:lnSpc>
                <a:spcPct val="115000"/>
              </a:lnSpc>
              <a:spcBef>
                <a:spcPts val="0"/>
              </a:spcBef>
              <a:spcAft>
                <a:spcPts val="0"/>
              </a:spcAft>
              <a:buClr>
                <a:srgbClr val="202122"/>
              </a:buClr>
              <a:buSzPts val="1800"/>
              <a:buFont typeface="Times New Roman"/>
              <a:buAutoNum type="arabicPeriod"/>
            </a:pPr>
            <a:r>
              <a:rPr lang="uk" sz="1800">
                <a:solidFill>
                  <a:srgbClr val="202122"/>
                </a:solidFill>
                <a:highlight>
                  <a:srgbClr val="FFFFFF"/>
                </a:highlight>
                <a:latin typeface="Times New Roman"/>
                <a:ea typeface="Times New Roman"/>
                <a:cs typeface="Times New Roman"/>
                <a:sym typeface="Times New Roman"/>
              </a:rPr>
              <a:t>Хава</a:t>
            </a:r>
            <a:endParaRPr sz="1800">
              <a:solidFill>
                <a:srgbClr val="202122"/>
              </a:solidFill>
              <a:highlight>
                <a:srgbClr val="FFFFFF"/>
              </a:highlight>
              <a:latin typeface="Times New Roman"/>
              <a:ea typeface="Times New Roman"/>
              <a:cs typeface="Times New Roman"/>
              <a:sym typeface="Times New Roman"/>
            </a:endParaRPr>
          </a:p>
          <a:p>
            <a:pPr indent="-342900" lvl="0" marL="901700" rtl="0" algn="l">
              <a:lnSpc>
                <a:spcPct val="115000"/>
              </a:lnSpc>
              <a:spcBef>
                <a:spcPts val="0"/>
              </a:spcBef>
              <a:spcAft>
                <a:spcPts val="0"/>
              </a:spcAft>
              <a:buClr>
                <a:srgbClr val="202122"/>
              </a:buClr>
              <a:buSzPts val="1800"/>
              <a:buFont typeface="Times New Roman"/>
              <a:buAutoNum type="arabicPeriod"/>
            </a:pPr>
            <a:r>
              <a:rPr lang="uk" sz="1800">
                <a:solidFill>
                  <a:srgbClr val="202122"/>
                </a:solidFill>
                <a:highlight>
                  <a:srgbClr val="FFFFFF"/>
                </a:highlight>
                <a:latin typeface="Times New Roman"/>
                <a:ea typeface="Times New Roman"/>
                <a:cs typeface="Times New Roman"/>
                <a:sym typeface="Times New Roman"/>
              </a:rPr>
              <a:t>Шпринця</a:t>
            </a:r>
            <a:endParaRPr sz="1800">
              <a:solidFill>
                <a:srgbClr val="202122"/>
              </a:solidFill>
              <a:highlight>
                <a:srgbClr val="FFFFFF"/>
              </a:highlight>
              <a:latin typeface="Times New Roman"/>
              <a:ea typeface="Times New Roman"/>
              <a:cs typeface="Times New Roman"/>
              <a:sym typeface="Times New Roman"/>
            </a:endParaRPr>
          </a:p>
          <a:p>
            <a:pPr indent="-342900" lvl="0" marL="901700" rtl="0" algn="l">
              <a:lnSpc>
                <a:spcPct val="115000"/>
              </a:lnSpc>
              <a:spcBef>
                <a:spcPts val="0"/>
              </a:spcBef>
              <a:spcAft>
                <a:spcPts val="0"/>
              </a:spcAft>
              <a:buClr>
                <a:srgbClr val="202122"/>
              </a:buClr>
              <a:buSzPts val="1800"/>
              <a:buFont typeface="Times New Roman"/>
              <a:buAutoNum type="arabicPeriod"/>
            </a:pPr>
            <a:r>
              <a:rPr lang="uk" sz="1800">
                <a:solidFill>
                  <a:srgbClr val="202122"/>
                </a:solidFill>
                <a:highlight>
                  <a:srgbClr val="FFFFFF"/>
                </a:highlight>
                <a:latin typeface="Times New Roman"/>
                <a:ea typeface="Times New Roman"/>
                <a:cs typeface="Times New Roman"/>
                <a:sym typeface="Times New Roman"/>
              </a:rPr>
              <a:t>Тев’є їде до Палестини</a:t>
            </a:r>
            <a:endParaRPr sz="1800">
              <a:solidFill>
                <a:srgbClr val="202122"/>
              </a:solidFill>
              <a:highlight>
                <a:srgbClr val="FFFFFF"/>
              </a:highlight>
              <a:latin typeface="Times New Roman"/>
              <a:ea typeface="Times New Roman"/>
              <a:cs typeface="Times New Roman"/>
              <a:sym typeface="Times New Roman"/>
            </a:endParaRPr>
          </a:p>
          <a:p>
            <a:pPr indent="-342900" lvl="0" marL="901700" rtl="0" algn="l">
              <a:lnSpc>
                <a:spcPct val="115000"/>
              </a:lnSpc>
              <a:spcBef>
                <a:spcPts val="0"/>
              </a:spcBef>
              <a:spcAft>
                <a:spcPts val="0"/>
              </a:spcAft>
              <a:buClr>
                <a:srgbClr val="202122"/>
              </a:buClr>
              <a:buSzPts val="1800"/>
              <a:buFont typeface="Times New Roman"/>
              <a:buAutoNum type="arabicPeriod"/>
            </a:pPr>
            <a:r>
              <a:rPr lang="uk" sz="1800">
                <a:solidFill>
                  <a:srgbClr val="202122"/>
                </a:solidFill>
                <a:highlight>
                  <a:srgbClr val="FFFFFF"/>
                </a:highlight>
                <a:latin typeface="Times New Roman"/>
                <a:ea typeface="Times New Roman"/>
                <a:cs typeface="Times New Roman"/>
                <a:sym typeface="Times New Roman"/>
              </a:rPr>
              <a:t>Іди геть!</a:t>
            </a:r>
            <a:endParaRPr sz="1800">
              <a:solidFill>
                <a:srgbClr val="202122"/>
              </a:solidFill>
              <a:highlight>
                <a:srgbClr val="FFFFFF"/>
              </a:highlight>
              <a:latin typeface="Times New Roman"/>
              <a:ea typeface="Times New Roman"/>
              <a:cs typeface="Times New Roman"/>
              <a:sym typeface="Times New Roman"/>
            </a:endParaRPr>
          </a:p>
          <a:p>
            <a:pPr indent="0" lvl="0" marL="0" rtl="0" algn="ctr">
              <a:spcBef>
                <a:spcPts val="100"/>
              </a:spcBef>
              <a:spcAft>
                <a:spcPts val="0"/>
              </a:spcAft>
              <a:buNone/>
            </a:pPr>
            <a:r>
              <a:t/>
            </a:r>
            <a:endParaRPr sz="1800">
              <a:latin typeface="Times New Roman"/>
              <a:ea typeface="Times New Roman"/>
              <a:cs typeface="Times New Roman"/>
              <a:sym typeface="Times New Roman"/>
            </a:endParaRPr>
          </a:p>
        </p:txBody>
      </p:sp>
      <p:pic>
        <p:nvPicPr>
          <p:cNvPr id="85" name="Google Shape;85;p17" title="тевє.jpg"/>
          <p:cNvPicPr preferRelativeResize="0"/>
          <p:nvPr/>
        </p:nvPicPr>
        <p:blipFill>
          <a:blip r:embed="rId3">
            <a:alphaModFix/>
          </a:blip>
          <a:stretch>
            <a:fillRect/>
          </a:stretch>
        </p:blipFill>
        <p:spPr>
          <a:xfrm>
            <a:off x="4888725" y="428125"/>
            <a:ext cx="4045199" cy="4045199"/>
          </a:xfrm>
          <a:prstGeom prst="rect">
            <a:avLst/>
          </a:prstGeom>
          <a:noFill/>
          <a:ln>
            <a:noFill/>
          </a:ln>
        </p:spPr>
      </p:pic>
      <p:sp>
        <p:nvSpPr>
          <p:cNvPr id="86" name="Google Shape;86;p17"/>
          <p:cNvSpPr txBox="1"/>
          <p:nvPr/>
        </p:nvSpPr>
        <p:spPr>
          <a:xfrm>
            <a:off x="129175" y="3771125"/>
            <a:ext cx="45669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uk" sz="1500">
                <a:latin typeface="Times New Roman"/>
                <a:ea typeface="Times New Roman"/>
                <a:cs typeface="Times New Roman"/>
                <a:sym typeface="Times New Roman"/>
              </a:rPr>
              <a:t>https://www.ukrlib.com.ua/world/printit.php?tid=1279</a:t>
            </a:r>
            <a:endParaRPr b="1" sz="15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8"/>
          <p:cNvSpPr txBox="1"/>
          <p:nvPr>
            <p:ph type="title"/>
          </p:nvPr>
        </p:nvSpPr>
        <p:spPr>
          <a:xfrm>
            <a:off x="311700" y="391350"/>
            <a:ext cx="8520600" cy="4668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uk" sz="2000">
                <a:latin typeface="Times New Roman"/>
                <a:ea typeface="Times New Roman"/>
                <a:cs typeface="Times New Roman"/>
                <a:sym typeface="Times New Roman"/>
              </a:rPr>
              <a:t>Вправа. “Продовжте речення…”</a:t>
            </a:r>
            <a:endParaRPr sz="2000">
              <a:latin typeface="Times New Roman"/>
              <a:ea typeface="Times New Roman"/>
              <a:cs typeface="Times New Roman"/>
              <a:sym typeface="Times New Roman"/>
            </a:endParaRPr>
          </a:p>
        </p:txBody>
      </p:sp>
      <p:sp>
        <p:nvSpPr>
          <p:cNvPr id="92" name="Google Shape;92;p18"/>
          <p:cNvSpPr txBox="1"/>
          <p:nvPr>
            <p:ph idx="1" type="body"/>
          </p:nvPr>
        </p:nvSpPr>
        <p:spPr>
          <a:xfrm>
            <a:off x="175300" y="783425"/>
            <a:ext cx="4795500" cy="4191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1. Справжнє ім'я Шолом-Алейхема  – … </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2. Шолом-Алейхем в перекладі означає –  … </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3. Народився письменник в місті … </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4. Навчався в хедері – … </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5. Після закінчення навчання в училищі отримав професію … .</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6. Проживав  і працював у містах України: …  </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7. Ім'я дружини Шолом-Алейхема … .</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8. Він розбагатів завдяки …</a:t>
            </a:r>
            <a:r>
              <a:rPr lang="uk" sz="1600">
                <a:solidFill>
                  <a:srgbClr val="000000"/>
                </a:solidFill>
                <a:latin typeface="Times New Roman"/>
                <a:ea typeface="Times New Roman"/>
                <a:cs typeface="Times New Roman"/>
                <a:sym typeface="Times New Roman"/>
              </a:rPr>
              <a:t>.</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9. Збанкрутував, тому що … . </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10. Назвіть перші твори … </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11. Твір, який став досягненням в жанрі роману … </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12. Назвіть причини, які змусили сім'ю залишити Україну … </a:t>
            </a:r>
            <a:endParaRPr sz="1600">
              <a:latin typeface="Times New Roman"/>
              <a:ea typeface="Times New Roman"/>
              <a:cs typeface="Times New Roman"/>
              <a:sym typeface="Times New Roman"/>
            </a:endParaRPr>
          </a:p>
        </p:txBody>
      </p:sp>
      <p:sp>
        <p:nvSpPr>
          <p:cNvPr id="93" name="Google Shape;93;p18"/>
          <p:cNvSpPr txBox="1"/>
          <p:nvPr>
            <p:ph idx="2" type="body"/>
          </p:nvPr>
        </p:nvSpPr>
        <p:spPr>
          <a:xfrm>
            <a:off x="4970775" y="869525"/>
            <a:ext cx="3999900" cy="4019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1. (Рабинович Шолом Нохумович).</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2. («Мир Вам» або «Доброго дня!»).</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3. (Переяслав).</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4. (єврейській релігійній початковій школі).</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5. (учитель).</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6. (Лубни, Біла Церква).</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7. (Ольга).\</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8. (спадку, який отримала дружина).</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9. (грав на біржі). </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10. (повість «Два камені» та оповідання «Вибори»). </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11. («Блукаючі зірки»).</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0"/>
              </a:spcAft>
              <a:buNone/>
            </a:pPr>
            <a:r>
              <a:rPr lang="uk" sz="1600">
                <a:solidFill>
                  <a:srgbClr val="000000"/>
                </a:solidFill>
                <a:latin typeface="Times New Roman"/>
                <a:ea typeface="Times New Roman"/>
                <a:cs typeface="Times New Roman"/>
                <a:sym typeface="Times New Roman"/>
              </a:rPr>
              <a:t>12. (революційні події, єврейські погроми 1905 року).</a:t>
            </a:r>
            <a:endParaRPr sz="1600">
              <a:solidFill>
                <a:srgbClr val="000000"/>
              </a:solidFill>
              <a:latin typeface="Times New Roman"/>
              <a:ea typeface="Times New Roman"/>
              <a:cs typeface="Times New Roman"/>
              <a:sym typeface="Times New Roman"/>
            </a:endParaRPr>
          </a:p>
          <a:p>
            <a:pPr indent="0" lvl="0" marL="0" rtl="0" algn="l">
              <a:spcBef>
                <a:spcPts val="0"/>
              </a:spcBef>
              <a:spcAft>
                <a:spcPts val="1200"/>
              </a:spcAft>
              <a:buNone/>
            </a:pPr>
            <a:r>
              <a:t/>
            </a:r>
            <a:endParaRPr sz="1600">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9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9"/>
          <p:cNvSpPr txBox="1"/>
          <p:nvPr>
            <p:ph type="title"/>
          </p:nvPr>
        </p:nvSpPr>
        <p:spPr>
          <a:xfrm>
            <a:off x="311700" y="626100"/>
            <a:ext cx="8520600" cy="3915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uk" sz="2000">
                <a:latin typeface="Times New Roman"/>
                <a:ea typeface="Times New Roman"/>
                <a:cs typeface="Times New Roman"/>
                <a:sym typeface="Times New Roman"/>
              </a:rPr>
              <a:t>Проблема “Тев'є-молочар”. Характеристика образів.</a:t>
            </a:r>
            <a:endParaRPr sz="2000">
              <a:latin typeface="Times New Roman"/>
              <a:ea typeface="Times New Roman"/>
              <a:cs typeface="Times New Roman"/>
              <a:sym typeface="Times New Roman"/>
            </a:endParaRPr>
          </a:p>
        </p:txBody>
      </p:sp>
      <p:sp>
        <p:nvSpPr>
          <p:cNvPr id="99" name="Google Shape;99;p19"/>
          <p:cNvSpPr txBox="1"/>
          <p:nvPr/>
        </p:nvSpPr>
        <p:spPr>
          <a:xfrm>
            <a:off x="126225" y="959775"/>
            <a:ext cx="8813700" cy="4050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uk" sz="1800">
                <a:solidFill>
                  <a:schemeClr val="dk2"/>
                </a:solidFill>
                <a:latin typeface="Times New Roman"/>
                <a:ea typeface="Times New Roman"/>
                <a:cs typeface="Times New Roman"/>
                <a:sym typeface="Times New Roman"/>
              </a:rPr>
              <a:t>Автор (Шолом-Алейхем)</a:t>
            </a:r>
            <a:r>
              <a:rPr lang="uk" sz="1800">
                <a:solidFill>
                  <a:schemeClr val="dk2"/>
                </a:solidFill>
                <a:latin typeface="Times New Roman"/>
                <a:ea typeface="Times New Roman"/>
                <a:cs typeface="Times New Roman"/>
                <a:sym typeface="Times New Roman"/>
              </a:rPr>
              <a:t> – мудрий, співчутливий, спостережливий, має почуття гумору</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b="1" lang="uk" sz="1800">
                <a:solidFill>
                  <a:schemeClr val="dk2"/>
                </a:solidFill>
                <a:latin typeface="Times New Roman"/>
                <a:ea typeface="Times New Roman"/>
                <a:cs typeface="Times New Roman"/>
                <a:sym typeface="Times New Roman"/>
              </a:rPr>
              <a:t>Голда</a:t>
            </a:r>
            <a:r>
              <a:rPr lang="uk" sz="1800">
                <a:solidFill>
                  <a:schemeClr val="dk2"/>
                </a:solidFill>
                <a:latin typeface="Times New Roman"/>
                <a:ea typeface="Times New Roman"/>
                <a:cs typeface="Times New Roman"/>
                <a:sym typeface="Times New Roman"/>
              </a:rPr>
              <a:t> – турботлива, любляча, вважає за щастя заможне життя, а не шлюб у любові; дуже релігійна, тому не може простити Хаві її зраду вірі. Голда помирає, так і не змирившись із загибеллю Шпринці</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b="1" lang="uk" sz="1800">
                <a:solidFill>
                  <a:schemeClr val="dk2"/>
                </a:solidFill>
                <a:latin typeface="Times New Roman"/>
                <a:ea typeface="Times New Roman"/>
                <a:cs typeface="Times New Roman"/>
                <a:sym typeface="Times New Roman"/>
              </a:rPr>
              <a:t>Цейтл</a:t>
            </a:r>
            <a:r>
              <a:rPr lang="uk" sz="1800">
                <a:solidFill>
                  <a:schemeClr val="dk2"/>
                </a:solidFill>
                <a:latin typeface="Times New Roman"/>
                <a:ea typeface="Times New Roman"/>
                <a:cs typeface="Times New Roman"/>
                <a:sym typeface="Times New Roman"/>
              </a:rPr>
              <a:t> –  відмовляє заможному залицяльникові, не хоче багатства: вона готова їсти раз на три дні, але вийти за коханого. Жінка щаслива з чоловіком, хоча живуть вони злиденно. Після смерті чоловіка Цейтл разом з дітьми повертається до батька</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b="1" lang="uk" sz="1800">
                <a:solidFill>
                  <a:schemeClr val="dk2"/>
                </a:solidFill>
                <a:latin typeface="Times New Roman"/>
                <a:ea typeface="Times New Roman"/>
                <a:cs typeface="Times New Roman"/>
                <a:sym typeface="Times New Roman"/>
              </a:rPr>
              <a:t>Годл </a:t>
            </a:r>
            <a:r>
              <a:rPr lang="uk" sz="1800">
                <a:solidFill>
                  <a:schemeClr val="dk2"/>
                </a:solidFill>
                <a:latin typeface="Times New Roman"/>
                <a:ea typeface="Times New Roman"/>
                <a:cs typeface="Times New Roman"/>
                <a:sym typeface="Times New Roman"/>
              </a:rPr>
              <a:t>– закохалася у бідного студента, що навчав грамоти дітей Тев’є. Молоді справляють тихе весілля, після чого Перчик відразу їде. Незабаром і Годл вирушає за чоловіком: він перебуває на засланні за революційну діяльність</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sz="16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chemeClr val="dk2"/>
              </a:solidFill>
              <a:latin typeface="Lato"/>
              <a:ea typeface="Lato"/>
              <a:cs typeface="Lato"/>
              <a:sym typeface="Lato"/>
            </a:endParaRPr>
          </a:p>
        </p:txBody>
      </p:sp>
      <p:pic>
        <p:nvPicPr>
          <p:cNvPr id="100" name="Google Shape;100;p19">
            <a:hlinkClick r:id="rId3"/>
          </p:cNvPr>
          <p:cNvPicPr preferRelativeResize="0"/>
          <p:nvPr/>
        </p:nvPicPr>
        <p:blipFill>
          <a:blip r:embed="rId4">
            <a:alphaModFix/>
          </a:blip>
          <a:stretch>
            <a:fillRect/>
          </a:stretch>
        </p:blipFill>
        <p:spPr>
          <a:xfrm>
            <a:off x="5310900" y="-55205"/>
            <a:ext cx="3629025" cy="6261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0"/>
          <p:cNvSpPr txBox="1"/>
          <p:nvPr>
            <p:ph type="title"/>
          </p:nvPr>
        </p:nvSpPr>
        <p:spPr>
          <a:xfrm>
            <a:off x="311700" y="79975"/>
            <a:ext cx="8520600" cy="6261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uk" sz="2000">
                <a:latin typeface="Times New Roman"/>
                <a:ea typeface="Times New Roman"/>
                <a:cs typeface="Times New Roman"/>
                <a:sym typeface="Times New Roman"/>
              </a:rPr>
              <a:t>Проблема “Тев'є-молочар”. Характеристика образів.</a:t>
            </a:r>
            <a:endParaRPr sz="2000">
              <a:latin typeface="Times New Roman"/>
              <a:ea typeface="Times New Roman"/>
              <a:cs typeface="Times New Roman"/>
              <a:sym typeface="Times New Roman"/>
            </a:endParaRPr>
          </a:p>
        </p:txBody>
      </p:sp>
      <p:sp>
        <p:nvSpPr>
          <p:cNvPr id="106" name="Google Shape;106;p20"/>
          <p:cNvSpPr txBox="1"/>
          <p:nvPr/>
        </p:nvSpPr>
        <p:spPr>
          <a:xfrm>
            <a:off x="114700" y="498475"/>
            <a:ext cx="8813700" cy="4050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uk" sz="1800">
                <a:solidFill>
                  <a:schemeClr val="dk2"/>
                </a:solidFill>
                <a:latin typeface="Times New Roman"/>
                <a:ea typeface="Times New Roman"/>
                <a:cs typeface="Times New Roman"/>
                <a:sym typeface="Times New Roman"/>
              </a:rPr>
              <a:t>Хава </a:t>
            </a:r>
            <a:r>
              <a:rPr lang="uk" sz="1800">
                <a:solidFill>
                  <a:schemeClr val="dk2"/>
                </a:solidFill>
                <a:latin typeface="Times New Roman"/>
                <a:ea typeface="Times New Roman"/>
                <a:cs typeface="Times New Roman"/>
                <a:sym typeface="Times New Roman"/>
              </a:rPr>
              <a:t>– дівчина закохалася в представника іншої віри. Батько попереджає доньку, щоб вона трималася від православного писаря подалі, адже у Священному Писанні сказано, що кожен повинен шукати собі рівню. Хава не згодна: люди самі поділили себе на євреїв і неєвреїв, багатих і жебраків. Заради коханого Хава змінює віру</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b="1" lang="uk" sz="1800">
                <a:solidFill>
                  <a:schemeClr val="dk2"/>
                </a:solidFill>
                <a:latin typeface="Times New Roman"/>
                <a:ea typeface="Times New Roman"/>
                <a:cs typeface="Times New Roman"/>
                <a:sym typeface="Times New Roman"/>
              </a:rPr>
              <a:t>Шпринця </a:t>
            </a:r>
            <a:r>
              <a:rPr lang="uk" sz="1800">
                <a:solidFill>
                  <a:schemeClr val="dk2"/>
                </a:solidFill>
                <a:latin typeface="Times New Roman"/>
                <a:ea typeface="Times New Roman"/>
                <a:cs typeface="Times New Roman"/>
                <a:sym typeface="Times New Roman"/>
              </a:rPr>
              <a:t>– дівчина закохується у сина багатої вдови Арончика. Рідні хлопця роблять все, щоб розлучити молодих, підштовхнувши нещасну дівчину до самогубства</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b="1"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b="1" lang="uk" sz="1800">
                <a:solidFill>
                  <a:schemeClr val="dk2"/>
                </a:solidFill>
                <a:latin typeface="Times New Roman"/>
                <a:ea typeface="Times New Roman"/>
                <a:cs typeface="Times New Roman"/>
                <a:sym typeface="Times New Roman"/>
              </a:rPr>
              <a:t>Бейлка – </a:t>
            </a:r>
            <a:r>
              <a:rPr lang="uk" sz="1800">
                <a:solidFill>
                  <a:schemeClr val="dk2"/>
                </a:solidFill>
                <a:latin typeface="Times New Roman"/>
                <a:ea typeface="Times New Roman"/>
                <a:cs typeface="Times New Roman"/>
                <a:sym typeface="Times New Roman"/>
              </a:rPr>
              <a:t>п’ята, найкрасивіша, дочка Тев’є, вибирає багатого жениха, підрядника, хоча не любить його. Тев’є намагається відмовити дочку виходити заміж за розрахунком, але Бейлка каже, що зараз інші часи і треба думати про себе. Проте дівчина дуже нещаслива у шлюбі, ллє сльози й до, і після весілля</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chemeClr val="dk2"/>
              </a:solidFill>
              <a:latin typeface="Times New Roman"/>
              <a:ea typeface="Times New Roman"/>
              <a:cs typeface="Times New Roman"/>
              <a:sym typeface="Times New Roman"/>
            </a:endParaRPr>
          </a:p>
          <a:p>
            <a:pPr indent="0" lvl="0" marL="0" rtl="0" algn="ctr">
              <a:spcBef>
                <a:spcPts val="0"/>
              </a:spcBef>
              <a:spcAft>
                <a:spcPts val="0"/>
              </a:spcAft>
              <a:buNone/>
            </a:pPr>
            <a:r>
              <a:rPr b="1" i="1" lang="uk" sz="1500">
                <a:solidFill>
                  <a:schemeClr val="dk2"/>
                </a:solidFill>
                <a:latin typeface="Times New Roman"/>
                <a:ea typeface="Times New Roman"/>
                <a:cs typeface="Times New Roman"/>
                <a:sym typeface="Times New Roman"/>
              </a:rPr>
              <a:t>Кожен із героїв шукає своє щастя, але бачить його по-різному. Старша сестра відмовляється від заможного життя заради коханого чоловіка, друга — через кохання закінчує життя самогубством, інша — зраджує віру, а наймолодша, відповідно до віянь нового часу, обирає сите, заможне життя без любові</a:t>
            </a:r>
            <a:endParaRPr b="1" i="1" sz="15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b="1" sz="20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b="1"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sz="16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chemeClr val="dk2"/>
              </a:solidFill>
              <a:latin typeface="Lato"/>
              <a:ea typeface="Lato"/>
              <a:cs typeface="Lato"/>
              <a:sym typeface="Lat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1"/>
          <p:cNvSpPr txBox="1"/>
          <p:nvPr>
            <p:ph type="title"/>
          </p:nvPr>
        </p:nvSpPr>
        <p:spPr>
          <a:xfrm>
            <a:off x="509550" y="1423875"/>
            <a:ext cx="8124900" cy="17982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t/>
            </a:r>
            <a:endParaRPr b="1" sz="2400">
              <a:solidFill>
                <a:srgbClr val="20124D"/>
              </a:solidFill>
              <a:latin typeface="Times New Roman"/>
              <a:ea typeface="Times New Roman"/>
              <a:cs typeface="Times New Roman"/>
              <a:sym typeface="Times New Roman"/>
            </a:endParaRPr>
          </a:p>
          <a:p>
            <a:pPr indent="0" lvl="0" marL="0" rtl="0" algn="ctr">
              <a:spcBef>
                <a:spcPts val="0"/>
              </a:spcBef>
              <a:spcAft>
                <a:spcPts val="0"/>
              </a:spcAft>
              <a:buNone/>
            </a:pPr>
            <a:r>
              <a:rPr b="1" lang="uk" sz="2650">
                <a:solidFill>
                  <a:srgbClr val="073763"/>
                </a:solidFill>
                <a:latin typeface="Times New Roman"/>
                <a:ea typeface="Times New Roman"/>
                <a:cs typeface="Times New Roman"/>
                <a:sym typeface="Times New Roman"/>
              </a:rPr>
              <a:t>Шолом-Алейхем (1859–1916). </a:t>
            </a:r>
            <a:endParaRPr b="1" sz="2650">
              <a:solidFill>
                <a:srgbClr val="073763"/>
              </a:solidFill>
              <a:latin typeface="Times New Roman"/>
              <a:ea typeface="Times New Roman"/>
              <a:cs typeface="Times New Roman"/>
              <a:sym typeface="Times New Roman"/>
            </a:endParaRPr>
          </a:p>
          <a:p>
            <a:pPr indent="0" lvl="0" marL="0" rtl="0" algn="ctr">
              <a:spcBef>
                <a:spcPts val="0"/>
              </a:spcBef>
              <a:spcAft>
                <a:spcPts val="0"/>
              </a:spcAft>
              <a:buNone/>
            </a:pPr>
            <a:r>
              <a:rPr b="1" lang="uk" sz="2650">
                <a:solidFill>
                  <a:srgbClr val="073763"/>
                </a:solidFill>
                <a:latin typeface="Times New Roman"/>
                <a:ea typeface="Times New Roman"/>
                <a:cs typeface="Times New Roman"/>
                <a:sym typeface="Times New Roman"/>
              </a:rPr>
              <a:t>«Тев’є-молочар». </a:t>
            </a:r>
            <a:endParaRPr b="1" sz="2650">
              <a:solidFill>
                <a:srgbClr val="073763"/>
              </a:solidFill>
              <a:latin typeface="Times New Roman"/>
              <a:ea typeface="Times New Roman"/>
              <a:cs typeface="Times New Roman"/>
              <a:sym typeface="Times New Roman"/>
            </a:endParaRPr>
          </a:p>
          <a:p>
            <a:pPr indent="0" lvl="0" marL="0" rtl="0" algn="ctr">
              <a:spcBef>
                <a:spcPts val="0"/>
              </a:spcBef>
              <a:spcAft>
                <a:spcPts val="0"/>
              </a:spcAft>
              <a:buNone/>
            </a:pPr>
            <a:r>
              <a:rPr b="1" lang="uk" sz="2650">
                <a:solidFill>
                  <a:srgbClr val="073763"/>
                </a:solidFill>
                <a:latin typeface="Times New Roman"/>
                <a:ea typeface="Times New Roman"/>
                <a:cs typeface="Times New Roman"/>
                <a:sym typeface="Times New Roman"/>
              </a:rPr>
              <a:t>Народний гумор. Сучасні </a:t>
            </a:r>
            <a:r>
              <a:rPr b="1" lang="uk" sz="2650">
                <a:solidFill>
                  <a:srgbClr val="073763"/>
                </a:solidFill>
                <a:latin typeface="Times New Roman"/>
                <a:ea typeface="Times New Roman"/>
                <a:cs typeface="Times New Roman"/>
                <a:sym typeface="Times New Roman"/>
              </a:rPr>
              <a:t>інтерпретації</a:t>
            </a:r>
            <a:r>
              <a:rPr b="1" lang="uk" sz="2650">
                <a:solidFill>
                  <a:srgbClr val="073763"/>
                </a:solidFill>
                <a:latin typeface="Times New Roman"/>
                <a:ea typeface="Times New Roman"/>
                <a:cs typeface="Times New Roman"/>
                <a:sym typeface="Times New Roman"/>
              </a:rPr>
              <a:t> твору в театрі, кіно та інших видах мистецтва</a:t>
            </a:r>
            <a:endParaRPr b="1" sz="2650">
              <a:solidFill>
                <a:srgbClr val="073763"/>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22"/>
          <p:cNvSpPr txBox="1"/>
          <p:nvPr>
            <p:ph idx="1" type="body"/>
          </p:nvPr>
        </p:nvSpPr>
        <p:spPr>
          <a:xfrm>
            <a:off x="196375" y="206825"/>
            <a:ext cx="8709000" cy="4606800"/>
          </a:xfrm>
          <a:prstGeom prst="rect">
            <a:avLst/>
          </a:prstGeom>
        </p:spPr>
        <p:txBody>
          <a:bodyPr anchorCtr="0" anchor="t" bIns="91425" lIns="91425" spcFirstLastPara="1" rIns="91425" wrap="square" tIns="91425">
            <a:normAutofit fontScale="92500" lnSpcReduction="20000"/>
          </a:bodyPr>
          <a:lstStyle/>
          <a:p>
            <a:pPr indent="0" lvl="0" marL="0" rtl="0" algn="l">
              <a:spcBef>
                <a:spcPts val="0"/>
              </a:spcBef>
              <a:spcAft>
                <a:spcPts val="0"/>
              </a:spcAft>
              <a:buNone/>
            </a:pPr>
            <a:r>
              <a:rPr lang="uk">
                <a:latin typeface="Times New Roman"/>
                <a:ea typeface="Times New Roman"/>
                <a:cs typeface="Times New Roman"/>
                <a:sym typeface="Times New Roman"/>
              </a:rPr>
              <a:t>Сум - найбільший гріх, але на долю єврея </a:t>
            </a:r>
            <a:r>
              <a:rPr lang="uk">
                <a:latin typeface="Times New Roman"/>
                <a:ea typeface="Times New Roman"/>
                <a:cs typeface="Times New Roman"/>
                <a:sym typeface="Times New Roman"/>
              </a:rPr>
              <a:t>Тев'є</a:t>
            </a:r>
            <a:r>
              <a:rPr lang="uk">
                <a:latin typeface="Times New Roman"/>
                <a:ea typeface="Times New Roman"/>
                <a:cs typeface="Times New Roman"/>
                <a:sym typeface="Times New Roman"/>
              </a:rPr>
              <a:t> випало стільки випробувань і бід, що </a:t>
            </a:r>
            <a:r>
              <a:rPr lang="uk">
                <a:latin typeface="Times New Roman"/>
                <a:ea typeface="Times New Roman"/>
                <a:cs typeface="Times New Roman"/>
                <a:sym typeface="Times New Roman"/>
              </a:rPr>
              <a:t>навіть</a:t>
            </a:r>
            <a:r>
              <a:rPr lang="uk">
                <a:latin typeface="Times New Roman"/>
                <a:ea typeface="Times New Roman"/>
                <a:cs typeface="Times New Roman"/>
                <a:sym typeface="Times New Roman"/>
              </a:rPr>
              <a:t> дивно, чому ця цей твір залишився добрим, світлим, життєрадісним. </a:t>
            </a:r>
            <a:endParaRPr>
              <a:latin typeface="Times New Roman"/>
              <a:ea typeface="Times New Roman"/>
              <a:cs typeface="Times New Roman"/>
              <a:sym typeface="Times New Roman"/>
            </a:endParaRPr>
          </a:p>
          <a:p>
            <a:pPr indent="0" lvl="0" marL="0" rtl="0" algn="l">
              <a:spcBef>
                <a:spcPts val="1200"/>
              </a:spcBef>
              <a:spcAft>
                <a:spcPts val="0"/>
              </a:spcAft>
              <a:buNone/>
            </a:pPr>
            <a:r>
              <a:rPr lang="uk">
                <a:latin typeface="Times New Roman"/>
                <a:ea typeface="Times New Roman"/>
                <a:cs typeface="Times New Roman"/>
                <a:sym typeface="Times New Roman"/>
              </a:rPr>
              <a:t>Головна тема творчості Шолом-Алейхема  - тема “маленької людини” з її великими бідами і маленькими радощами. Герої автора ведуть постійну боротьбу за виживання. Бувають </a:t>
            </a:r>
            <a:r>
              <a:rPr lang="uk">
                <a:latin typeface="Times New Roman"/>
                <a:ea typeface="Times New Roman"/>
                <a:cs typeface="Times New Roman"/>
                <a:sym typeface="Times New Roman"/>
              </a:rPr>
              <a:t>важкі</a:t>
            </a:r>
            <a:r>
              <a:rPr lang="uk">
                <a:latin typeface="Times New Roman"/>
                <a:ea typeface="Times New Roman"/>
                <a:cs typeface="Times New Roman"/>
                <a:sym typeface="Times New Roman"/>
              </a:rPr>
              <a:t> моменти в житті, проте, герої твору не перестають мріями про краще життя. Автор не прикрашає своїх героїв, він їх показує справжніми.Автор не закривав очі на їхні вади. породжені злиднями, неуцтвом, соціальним та національним гнітом. Підлими автор показує шахраїв, лихварів, скритних ділків, багатіїв.</a:t>
            </a:r>
            <a:endParaRPr>
              <a:latin typeface="Times New Roman"/>
              <a:ea typeface="Times New Roman"/>
              <a:cs typeface="Times New Roman"/>
              <a:sym typeface="Times New Roman"/>
            </a:endParaRPr>
          </a:p>
          <a:p>
            <a:pPr indent="0" lvl="0" marL="0" rtl="0" algn="l">
              <a:spcBef>
                <a:spcPts val="1200"/>
              </a:spcBef>
              <a:spcAft>
                <a:spcPts val="0"/>
              </a:spcAft>
              <a:buNone/>
            </a:pPr>
            <a:r>
              <a:rPr lang="uk">
                <a:latin typeface="Times New Roman"/>
                <a:ea typeface="Times New Roman"/>
                <a:cs typeface="Times New Roman"/>
                <a:sym typeface="Times New Roman"/>
              </a:rPr>
              <a:t>Проте, про що б автор не писав, він в усьому знаходить комічне. Автор вважав, що життєве море сліз, пройшовши крізь його творчу призму, стане сміхом.</a:t>
            </a:r>
            <a:endParaRPr>
              <a:latin typeface="Times New Roman"/>
              <a:ea typeface="Times New Roman"/>
              <a:cs typeface="Times New Roman"/>
              <a:sym typeface="Times New Roman"/>
            </a:endParaRPr>
          </a:p>
          <a:p>
            <a:pPr indent="0" lvl="0" marL="0" rtl="0" algn="l">
              <a:spcBef>
                <a:spcPts val="1200"/>
              </a:spcBef>
              <a:spcAft>
                <a:spcPts val="0"/>
              </a:spcAft>
              <a:buNone/>
            </a:pPr>
            <a:r>
              <a:rPr b="1" i="1" lang="uk" sz="1900">
                <a:solidFill>
                  <a:srgbClr val="000000"/>
                </a:solidFill>
                <a:latin typeface="Times New Roman"/>
                <a:ea typeface="Times New Roman"/>
                <a:cs typeface="Times New Roman"/>
                <a:sym typeface="Times New Roman"/>
              </a:rPr>
              <a:t>“Ви вважаєте, що автор цієї повісті за своїм характером меланхолік і віддає перевагу смішним історіям над сльозливими. Автор прощається з вами, добродушно сміючись, і бажаючи вам, щоб і євреї, і всі люди на землі більше сміялися, ніж плакали. Сміятися корисно. Лікарі радять сміятися”. </a:t>
            </a:r>
            <a:r>
              <a:rPr b="1" i="1" lang="uk" sz="1900">
                <a:solidFill>
                  <a:srgbClr val="5B0F00"/>
                </a:solidFill>
                <a:latin typeface="Times New Roman"/>
                <a:ea typeface="Times New Roman"/>
                <a:cs typeface="Times New Roman"/>
                <a:sym typeface="Times New Roman"/>
              </a:rPr>
              <a:t>Шолом-Алейхем</a:t>
            </a:r>
            <a:endParaRPr b="1" i="1" sz="1900">
              <a:solidFill>
                <a:srgbClr val="5B0F00"/>
              </a:solidFill>
              <a:latin typeface="Times New Roman"/>
              <a:ea typeface="Times New Roman"/>
              <a:cs typeface="Times New Roman"/>
              <a:sym typeface="Times New Roman"/>
            </a:endParaRPr>
          </a:p>
          <a:p>
            <a:pPr indent="0" lvl="0" marL="0" rtl="0" algn="l">
              <a:spcBef>
                <a:spcPts val="1200"/>
              </a:spcBef>
              <a:spcAft>
                <a:spcPts val="1200"/>
              </a:spcAft>
              <a:buNone/>
            </a:pPr>
            <a:r>
              <a:t/>
            </a:r>
            <a:endParaRPr>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3"/>
          <p:cNvSpPr txBox="1"/>
          <p:nvPr>
            <p:ph type="title"/>
          </p:nvPr>
        </p:nvSpPr>
        <p:spPr>
          <a:xfrm>
            <a:off x="311700" y="391350"/>
            <a:ext cx="8520600" cy="6261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uk" sz="2000">
                <a:latin typeface="Times New Roman"/>
                <a:ea typeface="Times New Roman"/>
                <a:cs typeface="Times New Roman"/>
                <a:sym typeface="Times New Roman"/>
              </a:rPr>
              <a:t>ТЕРМІНИ</a:t>
            </a:r>
            <a:endParaRPr sz="2000">
              <a:latin typeface="Times New Roman"/>
              <a:ea typeface="Times New Roman"/>
              <a:cs typeface="Times New Roman"/>
              <a:sym typeface="Times New Roman"/>
            </a:endParaRPr>
          </a:p>
        </p:txBody>
      </p:sp>
      <p:sp>
        <p:nvSpPr>
          <p:cNvPr id="122" name="Google Shape;122;p23"/>
          <p:cNvSpPr txBox="1"/>
          <p:nvPr>
            <p:ph idx="1" type="body"/>
          </p:nvPr>
        </p:nvSpPr>
        <p:spPr>
          <a:xfrm>
            <a:off x="138700" y="863550"/>
            <a:ext cx="8801400" cy="53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uk"/>
              <a:t>Що таке комічне? Які види комічного існують?</a:t>
            </a:r>
            <a:endParaRPr/>
          </a:p>
        </p:txBody>
      </p:sp>
      <p:sp>
        <p:nvSpPr>
          <p:cNvPr id="123" name="Google Shape;123;p23"/>
          <p:cNvSpPr txBox="1"/>
          <p:nvPr/>
        </p:nvSpPr>
        <p:spPr>
          <a:xfrm>
            <a:off x="336750" y="1469250"/>
            <a:ext cx="8165100" cy="3425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uk" sz="1800">
                <a:solidFill>
                  <a:schemeClr val="dk2"/>
                </a:solidFill>
                <a:latin typeface="Times New Roman"/>
                <a:ea typeface="Times New Roman"/>
                <a:cs typeface="Times New Roman"/>
                <a:sym typeface="Times New Roman"/>
              </a:rPr>
              <a:t>КОМІЧНЕ - відображення дійсності, яке супроводжується сміхом. </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lang="uk" sz="1800">
                <a:solidFill>
                  <a:schemeClr val="dk2"/>
                </a:solidFill>
                <a:latin typeface="Times New Roman"/>
                <a:ea typeface="Times New Roman"/>
                <a:cs typeface="Times New Roman"/>
                <a:sym typeface="Times New Roman"/>
              </a:rPr>
              <a:t>Види комічного:гумор, сатира, сарказм.</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lang="uk" sz="1800">
                <a:solidFill>
                  <a:schemeClr val="dk2"/>
                </a:solidFill>
                <a:latin typeface="Times New Roman"/>
                <a:ea typeface="Times New Roman"/>
                <a:cs typeface="Times New Roman"/>
                <a:sym typeface="Times New Roman"/>
              </a:rPr>
              <a:t>САТИРА - особливий спосіб художнього відображення дійсності, який полягає у різкому висміюванні, гострому викритті та </a:t>
            </a:r>
            <a:r>
              <a:rPr lang="uk" sz="1800">
                <a:solidFill>
                  <a:schemeClr val="dk2"/>
                </a:solidFill>
                <a:latin typeface="Times New Roman"/>
                <a:ea typeface="Times New Roman"/>
                <a:cs typeface="Times New Roman"/>
                <a:sym typeface="Times New Roman"/>
              </a:rPr>
              <a:t>засуджені</a:t>
            </a:r>
            <a:r>
              <a:rPr lang="uk" sz="1800">
                <a:solidFill>
                  <a:schemeClr val="dk2"/>
                </a:solidFill>
                <a:latin typeface="Times New Roman"/>
                <a:ea typeface="Times New Roman"/>
                <a:cs typeface="Times New Roman"/>
                <a:sym typeface="Times New Roman"/>
              </a:rPr>
              <a:t> корінних пороків суспільного чи побутового життя.</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lang="uk" sz="1800">
                <a:solidFill>
                  <a:schemeClr val="dk2"/>
                </a:solidFill>
                <a:latin typeface="Times New Roman"/>
                <a:ea typeface="Times New Roman"/>
                <a:cs typeface="Times New Roman"/>
                <a:sym typeface="Times New Roman"/>
              </a:rPr>
              <a:t>ІРОНІЯ - спосіб вираження думки, яка виражає глузливо-критичне ставлення митця до предмета зображення.</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lang="uk" sz="1800">
                <a:solidFill>
                  <a:schemeClr val="dk2"/>
                </a:solidFill>
                <a:latin typeface="Times New Roman"/>
                <a:ea typeface="Times New Roman"/>
                <a:cs typeface="Times New Roman"/>
                <a:sym typeface="Times New Roman"/>
              </a:rPr>
              <a:t>ГУМОР - співчутливе, не</a:t>
            </a:r>
            <a:r>
              <a:rPr lang="uk" sz="1800">
                <a:solidFill>
                  <a:schemeClr val="dk2"/>
                </a:solidFill>
                <a:latin typeface="Times New Roman"/>
                <a:ea typeface="Times New Roman"/>
                <a:cs typeface="Times New Roman"/>
                <a:sym typeface="Times New Roman"/>
              </a:rPr>
              <a:t>злобне</a:t>
            </a:r>
            <a:r>
              <a:rPr lang="uk" sz="1800">
                <a:solidFill>
                  <a:schemeClr val="dk2"/>
                </a:solidFill>
                <a:latin typeface="Times New Roman"/>
                <a:ea typeface="Times New Roman"/>
                <a:cs typeface="Times New Roman"/>
                <a:sym typeface="Times New Roman"/>
              </a:rPr>
              <a:t> висміювання в художньому творі окремих недоліків суспільного і побутового життя або вад людського характеру.</a:t>
            </a:r>
            <a:endParaRPr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lang="uk" sz="1800">
                <a:solidFill>
                  <a:schemeClr val="dk2"/>
                </a:solidFill>
                <a:latin typeface="Times New Roman"/>
                <a:ea typeface="Times New Roman"/>
                <a:cs typeface="Times New Roman"/>
                <a:sym typeface="Times New Roman"/>
              </a:rPr>
              <a:t>ПАРАДОКС - думка, судження, що має різкі розбіжності зі звичайним, загальноприйнятим і суперечить здоровому глузду.</a:t>
            </a:r>
            <a:endParaRPr sz="1800">
              <a:solidFill>
                <a:schemeClr val="dk2"/>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24"/>
          <p:cNvSpPr txBox="1"/>
          <p:nvPr>
            <p:ph type="title"/>
          </p:nvPr>
        </p:nvSpPr>
        <p:spPr>
          <a:xfrm>
            <a:off x="127200" y="200675"/>
            <a:ext cx="8520600" cy="474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SzPts val="990"/>
              <a:buNone/>
            </a:pPr>
            <a:r>
              <a:rPr lang="uk" sz="2000">
                <a:latin typeface="Times New Roman"/>
                <a:ea typeface="Times New Roman"/>
                <a:cs typeface="Times New Roman"/>
                <a:sym typeface="Times New Roman"/>
              </a:rPr>
              <a:t>ДЖЕРЕЛА:</a:t>
            </a:r>
            <a:endParaRPr sz="2000">
              <a:latin typeface="Times New Roman"/>
              <a:ea typeface="Times New Roman"/>
              <a:cs typeface="Times New Roman"/>
              <a:sym typeface="Times New Roman"/>
            </a:endParaRPr>
          </a:p>
        </p:txBody>
      </p:sp>
      <p:sp>
        <p:nvSpPr>
          <p:cNvPr id="129" name="Google Shape;129;p24"/>
          <p:cNvSpPr txBox="1"/>
          <p:nvPr>
            <p:ph idx="1" type="body"/>
          </p:nvPr>
        </p:nvSpPr>
        <p:spPr>
          <a:xfrm>
            <a:off x="127200" y="674975"/>
            <a:ext cx="8520600" cy="3642900"/>
          </a:xfrm>
          <a:prstGeom prst="rect">
            <a:avLst/>
          </a:prstGeom>
        </p:spPr>
        <p:txBody>
          <a:bodyPr anchorCtr="0" anchor="t" bIns="91425" lIns="91425" spcFirstLastPara="1" rIns="91425" wrap="square" tIns="91425">
            <a:normAutofit lnSpcReduction="10000"/>
          </a:bodyPr>
          <a:lstStyle/>
          <a:p>
            <a:pPr indent="-342900" lvl="0" marL="457200" rtl="0" algn="just">
              <a:lnSpc>
                <a:spcPct val="100000"/>
              </a:lnSpc>
              <a:spcBef>
                <a:spcPts val="0"/>
              </a:spcBef>
              <a:spcAft>
                <a:spcPts val="0"/>
              </a:spcAft>
              <a:buClr>
                <a:srgbClr val="000000"/>
              </a:buClr>
              <a:buSzPts val="1800"/>
              <a:buFont typeface="Times New Roman"/>
              <a:buChar char="➢"/>
            </a:pPr>
            <a:r>
              <a:rPr lang="uk" u="sng">
                <a:solidFill>
                  <a:srgbClr val="000000"/>
                </a:solidFill>
                <a:latin typeface="Times New Roman"/>
                <a:ea typeface="Times New Roman"/>
                <a:cs typeface="Times New Roman"/>
                <a:sym typeface="Times New Roman"/>
                <a:hlinkClick r:id="rId3">
                  <a:extLst>
                    <a:ext uri="{A12FA001-AC4F-418D-AE19-62706E023703}">
                      <ahyp:hlinkClr val="tx"/>
                    </a:ext>
                  </a:extLst>
                </a:hlinkClick>
              </a:rPr>
              <a:t>https://dovidka.biz.ua/tev-ye-molochnik-analiz-tvoru</a:t>
            </a:r>
            <a:endParaRPr>
              <a:solidFill>
                <a:srgbClr val="000000"/>
              </a:solidFill>
              <a:latin typeface="Times New Roman"/>
              <a:ea typeface="Times New Roman"/>
              <a:cs typeface="Times New Roman"/>
              <a:sym typeface="Times New Roman"/>
            </a:endParaRPr>
          </a:p>
          <a:p>
            <a:pPr indent="-342900" lvl="0" marL="457200" rtl="0" algn="l">
              <a:lnSpc>
                <a:spcPct val="100000"/>
              </a:lnSpc>
              <a:spcBef>
                <a:spcPts val="0"/>
              </a:spcBef>
              <a:spcAft>
                <a:spcPts val="0"/>
              </a:spcAft>
              <a:buClr>
                <a:srgbClr val="000000"/>
              </a:buClr>
              <a:buSzPts val="1800"/>
              <a:buFont typeface="Times New Roman"/>
              <a:buChar char="➢"/>
            </a:pPr>
            <a:r>
              <a:rPr lang="uk" u="sng">
                <a:solidFill>
                  <a:srgbClr val="000000"/>
                </a:solidFill>
                <a:latin typeface="Times New Roman"/>
                <a:ea typeface="Times New Roman"/>
                <a:cs typeface="Times New Roman"/>
                <a:sym typeface="Times New Roman"/>
                <a:hlinkClick r:id="rId4">
                  <a:extLst>
                    <a:ext uri="{A12FA001-AC4F-418D-AE19-62706E023703}">
                      <ahyp:hlinkClr val="tx"/>
                    </a:ext>
                  </a:extLst>
                </a:hlinkClick>
              </a:rPr>
              <a:t>https://dovidka.biz.ua/tev-ye-molochnik-harakteristika-geroyiv</a:t>
            </a:r>
            <a:endParaRPr>
              <a:solidFill>
                <a:srgbClr val="000000"/>
              </a:solidFill>
              <a:latin typeface="Times New Roman"/>
              <a:ea typeface="Times New Roman"/>
              <a:cs typeface="Times New Roman"/>
              <a:sym typeface="Times New Roman"/>
            </a:endParaRPr>
          </a:p>
          <a:p>
            <a:pPr indent="-342900" lvl="0" marL="457200" rtl="0" algn="l">
              <a:lnSpc>
                <a:spcPct val="100000"/>
              </a:lnSpc>
              <a:spcBef>
                <a:spcPts val="0"/>
              </a:spcBef>
              <a:spcAft>
                <a:spcPts val="0"/>
              </a:spcAft>
              <a:buClr>
                <a:srgbClr val="000000"/>
              </a:buClr>
              <a:buSzPts val="1800"/>
              <a:buFont typeface="Times New Roman"/>
              <a:buChar char="➢"/>
            </a:pPr>
            <a:r>
              <a:rPr lang="uk" u="sng">
                <a:solidFill>
                  <a:srgbClr val="000000"/>
                </a:solidFill>
                <a:latin typeface="Times New Roman"/>
                <a:ea typeface="Times New Roman"/>
                <a:cs typeface="Times New Roman"/>
                <a:sym typeface="Times New Roman"/>
                <a:hlinkClick r:id="rId5">
                  <a:extLst>
                    <a:ext uri="{A12FA001-AC4F-418D-AE19-62706E023703}">
                      <ahyp:hlinkClr val="tx"/>
                    </a:ext>
                  </a:extLst>
                </a:hlinkClick>
              </a:rPr>
              <a:t>https://www.ukrlib.com.ua/styslo-zl/printit.php?tid=8934</a:t>
            </a:r>
            <a:r>
              <a:rPr lang="uk">
                <a:solidFill>
                  <a:srgbClr val="000000"/>
                </a:solidFill>
                <a:latin typeface="Times New Roman"/>
                <a:ea typeface="Times New Roman"/>
                <a:cs typeface="Times New Roman"/>
                <a:sym typeface="Times New Roman"/>
              </a:rPr>
              <a:t> </a:t>
            </a:r>
            <a:endParaRPr>
              <a:solidFill>
                <a:srgbClr val="000000"/>
              </a:solidFill>
              <a:latin typeface="Times New Roman"/>
              <a:ea typeface="Times New Roman"/>
              <a:cs typeface="Times New Roman"/>
              <a:sym typeface="Times New Roman"/>
            </a:endParaRPr>
          </a:p>
          <a:p>
            <a:pPr indent="-342900" lvl="0" marL="457200" rtl="0" algn="l">
              <a:lnSpc>
                <a:spcPct val="100000"/>
              </a:lnSpc>
              <a:spcBef>
                <a:spcPts val="0"/>
              </a:spcBef>
              <a:spcAft>
                <a:spcPts val="0"/>
              </a:spcAft>
              <a:buClr>
                <a:srgbClr val="000000"/>
              </a:buClr>
              <a:buSzPts val="1800"/>
              <a:buFont typeface="Times New Roman"/>
              <a:buChar char="➢"/>
            </a:pPr>
            <a:r>
              <a:rPr lang="uk" u="sng">
                <a:solidFill>
                  <a:srgbClr val="000000"/>
                </a:solidFill>
                <a:latin typeface="Times New Roman"/>
                <a:ea typeface="Times New Roman"/>
                <a:cs typeface="Times New Roman"/>
                <a:sym typeface="Times New Roman"/>
                <a:hlinkClick r:id="rId6">
                  <a:extLst>
                    <a:ext uri="{A12FA001-AC4F-418D-AE19-62706E023703}">
                      <ahyp:hlinkClr val="tx"/>
                    </a:ext>
                  </a:extLst>
                </a:hlinkClick>
              </a:rPr>
              <a:t>https://www.ukrlib.com.ua/review-zl/printit.php?tid=10938</a:t>
            </a:r>
            <a:endParaRPr>
              <a:solidFill>
                <a:srgbClr val="000000"/>
              </a:solidFill>
              <a:latin typeface="Times New Roman"/>
              <a:ea typeface="Times New Roman"/>
              <a:cs typeface="Times New Roman"/>
              <a:sym typeface="Times New Roman"/>
            </a:endParaRPr>
          </a:p>
          <a:p>
            <a:pPr indent="-342900" lvl="0" marL="457200" rtl="0" algn="l">
              <a:lnSpc>
                <a:spcPct val="100000"/>
              </a:lnSpc>
              <a:spcBef>
                <a:spcPts val="0"/>
              </a:spcBef>
              <a:spcAft>
                <a:spcPts val="0"/>
              </a:spcAft>
              <a:buClr>
                <a:srgbClr val="000000"/>
              </a:buClr>
              <a:buSzPts val="1800"/>
              <a:buChar char="➢"/>
            </a:pPr>
            <a:r>
              <a:rPr lang="uk">
                <a:solidFill>
                  <a:srgbClr val="000000"/>
                </a:solidFill>
                <a:latin typeface="Times New Roman"/>
                <a:ea typeface="Times New Roman"/>
                <a:cs typeface="Times New Roman"/>
                <a:sym typeface="Times New Roman"/>
              </a:rPr>
              <a:t> </a:t>
            </a:r>
            <a:r>
              <a:rPr lang="uk">
                <a:solidFill>
                  <a:srgbClr val="000000"/>
                </a:solidFill>
                <a:uFill>
                  <a:noFill/>
                </a:uFill>
                <a:latin typeface="Times New Roman"/>
                <a:ea typeface="Times New Roman"/>
                <a:cs typeface="Times New Roman"/>
                <a:sym typeface="Times New Roman"/>
                <a:hlinkClick r:id="rId7">
                  <a:extLst>
                    <a:ext uri="{A12FA001-AC4F-418D-AE19-62706E023703}">
                      <ahyp:hlinkClr val="tx"/>
                    </a:ext>
                  </a:extLst>
                </a:hlinkClick>
              </a:rPr>
              <a:t>https://www.ukrlib.com.ua/review-zl/printit.php?tid=10937</a:t>
            </a:r>
            <a:endParaRPr>
              <a:solidFill>
                <a:srgbClr val="000000"/>
              </a:solidFill>
              <a:latin typeface="Times New Roman"/>
              <a:ea typeface="Times New Roman"/>
              <a:cs typeface="Times New Roman"/>
              <a:sym typeface="Times New Roman"/>
            </a:endParaRPr>
          </a:p>
          <a:p>
            <a:pPr indent="-342900" lvl="0" marL="457200" rtl="0" algn="l">
              <a:lnSpc>
                <a:spcPct val="100000"/>
              </a:lnSpc>
              <a:spcBef>
                <a:spcPts val="0"/>
              </a:spcBef>
              <a:spcAft>
                <a:spcPts val="0"/>
              </a:spcAft>
              <a:buClr>
                <a:srgbClr val="000000"/>
              </a:buClr>
              <a:buSzPts val="1800"/>
              <a:buFont typeface="Times New Roman"/>
              <a:buChar char="➢"/>
            </a:pPr>
            <a:r>
              <a:rPr lang="uk">
                <a:solidFill>
                  <a:srgbClr val="000000"/>
                </a:solidFill>
                <a:latin typeface="Times New Roman"/>
                <a:ea typeface="Times New Roman"/>
                <a:cs typeface="Times New Roman"/>
                <a:sym typeface="Times New Roman"/>
              </a:rPr>
              <a:t>Зарубіжна література. 9 клас/О.Я. Загоруйко. - Х.:Вид.група “Основа”, 2018. - 144с.:іл., табл.,схеми. - (Серія “Мій конспект”) </a:t>
            </a:r>
            <a:endParaRPr>
              <a:solidFill>
                <a:srgbClr val="000000"/>
              </a:solidFill>
              <a:latin typeface="Times New Roman"/>
              <a:ea typeface="Times New Roman"/>
              <a:cs typeface="Times New Roman"/>
              <a:sym typeface="Times New Roman"/>
            </a:endParaRPr>
          </a:p>
          <a:p>
            <a:pPr indent="-342900" lvl="0" marL="457200" rtl="0" algn="l">
              <a:lnSpc>
                <a:spcPct val="100000"/>
              </a:lnSpc>
              <a:spcBef>
                <a:spcPts val="0"/>
              </a:spcBef>
              <a:spcAft>
                <a:spcPts val="0"/>
              </a:spcAft>
              <a:buClr>
                <a:srgbClr val="000000"/>
              </a:buClr>
              <a:buSzPts val="1800"/>
              <a:buChar char="➢"/>
            </a:pPr>
            <a:r>
              <a:rPr lang="uk">
                <a:solidFill>
                  <a:srgbClr val="000000"/>
                </a:solidFill>
                <a:latin typeface="Times New Roman"/>
                <a:ea typeface="Times New Roman"/>
                <a:cs typeface="Times New Roman"/>
                <a:sym typeface="Times New Roman"/>
              </a:rPr>
              <a:t>ілюстрація </a:t>
            </a:r>
            <a:r>
              <a:rPr lang="uk" u="sng">
                <a:solidFill>
                  <a:srgbClr val="000000"/>
                </a:solidFill>
                <a:latin typeface="Times New Roman"/>
                <a:ea typeface="Times New Roman"/>
                <a:cs typeface="Times New Roman"/>
                <a:sym typeface="Times New Roman"/>
                <a:hlinkClick r:id="rId8">
                  <a:extLst>
                    <a:ext uri="{A12FA001-AC4F-418D-AE19-62706E023703}">
                      <ahyp:hlinkClr val="tx"/>
                    </a:ext>
                  </a:extLst>
                </a:hlinkClick>
              </a:rPr>
              <a:t>https://dovidka.biz.ua/tev-ye-molochnik-analiz-tvoru</a:t>
            </a:r>
            <a:endParaRPr>
              <a:solidFill>
                <a:srgbClr val="000000"/>
              </a:solidFill>
              <a:latin typeface="Times New Roman"/>
              <a:ea typeface="Times New Roman"/>
              <a:cs typeface="Times New Roman"/>
              <a:sym typeface="Times New Roman"/>
            </a:endParaRPr>
          </a:p>
          <a:p>
            <a:pPr indent="-342900" lvl="0" marL="457200" rtl="0" algn="l">
              <a:lnSpc>
                <a:spcPct val="100000"/>
              </a:lnSpc>
              <a:spcBef>
                <a:spcPts val="0"/>
              </a:spcBef>
              <a:spcAft>
                <a:spcPts val="0"/>
              </a:spcAft>
              <a:buClr>
                <a:srgbClr val="000000"/>
              </a:buClr>
              <a:buSzPts val="1800"/>
              <a:buFont typeface="Times New Roman"/>
              <a:buChar char="➢"/>
            </a:pPr>
            <a:r>
              <a:rPr lang="uk">
                <a:solidFill>
                  <a:srgbClr val="000000"/>
                </a:solidFill>
                <a:latin typeface="Times New Roman"/>
                <a:ea typeface="Times New Roman"/>
                <a:cs typeface="Times New Roman"/>
                <a:sym typeface="Times New Roman"/>
              </a:rPr>
              <a:t>ілюстрація </a:t>
            </a:r>
            <a:r>
              <a:rPr lang="uk" u="sng">
                <a:solidFill>
                  <a:srgbClr val="000000"/>
                </a:solidFill>
                <a:latin typeface="Times New Roman"/>
                <a:ea typeface="Times New Roman"/>
                <a:cs typeface="Times New Roman"/>
                <a:sym typeface="Times New Roman"/>
                <a:hlinkClick r:id="rId9">
                  <a:extLst>
                    <a:ext uri="{A12FA001-AC4F-418D-AE19-62706E023703}">
                      <ahyp:hlinkClr val="tx"/>
                    </a:ext>
                  </a:extLst>
                </a:hlinkClick>
              </a:rPr>
              <a:t>https://surl.lu/shgzbd</a:t>
            </a:r>
            <a:r>
              <a:rPr lang="uk">
                <a:solidFill>
                  <a:srgbClr val="000000"/>
                </a:solidFill>
                <a:latin typeface="Times New Roman"/>
                <a:ea typeface="Times New Roman"/>
                <a:cs typeface="Times New Roman"/>
                <a:sym typeface="Times New Roman"/>
              </a:rPr>
              <a:t> </a:t>
            </a:r>
            <a:endParaRPr>
              <a:solidFill>
                <a:srgbClr val="000000"/>
              </a:solidFill>
              <a:latin typeface="Times New Roman"/>
              <a:ea typeface="Times New Roman"/>
              <a:cs typeface="Times New Roman"/>
              <a:sym typeface="Times New Roman"/>
            </a:endParaRPr>
          </a:p>
          <a:p>
            <a:pPr indent="-361950" lvl="0" marL="457200" rtl="0" algn="l">
              <a:lnSpc>
                <a:spcPct val="100000"/>
              </a:lnSpc>
              <a:spcBef>
                <a:spcPts val="0"/>
              </a:spcBef>
              <a:spcAft>
                <a:spcPts val="0"/>
              </a:spcAft>
              <a:buClr>
                <a:srgbClr val="000000"/>
              </a:buClr>
              <a:buSzPts val="2100"/>
              <a:buFont typeface="Times New Roman"/>
              <a:buChar char="➢"/>
            </a:pPr>
            <a:r>
              <a:rPr lang="uk" u="sng">
                <a:solidFill>
                  <a:schemeClr val="hlink"/>
                </a:solidFill>
                <a:latin typeface="Times New Roman"/>
                <a:ea typeface="Times New Roman"/>
                <a:cs typeface="Times New Roman"/>
                <a:sym typeface="Times New Roman"/>
                <a:hlinkClick r:id="rId10"/>
              </a:rPr>
              <a:t>https://uk.wikipedia.org/wiki/%D0%A2%D0%B5%D0%B2%27%D1%94-%D0%BC%D0%BE%D0%BB%D0%BE%D1%87%D0%B0%D1%80</a:t>
            </a:r>
            <a:r>
              <a:rPr lang="uk">
                <a:solidFill>
                  <a:srgbClr val="000000"/>
                </a:solidFill>
                <a:latin typeface="Times New Roman"/>
                <a:ea typeface="Times New Roman"/>
                <a:cs typeface="Times New Roman"/>
                <a:sym typeface="Times New Roman"/>
              </a:rPr>
              <a:t> </a:t>
            </a:r>
            <a:endParaRPr>
              <a:solidFill>
                <a:srgbClr val="000000"/>
              </a:solidFill>
              <a:latin typeface="Times New Roman"/>
              <a:ea typeface="Times New Roman"/>
              <a:cs typeface="Times New Roman"/>
              <a:sym typeface="Times New Roman"/>
            </a:endParaRPr>
          </a:p>
          <a:p>
            <a:pPr indent="-342900" lvl="0" marL="457200" rtl="0" algn="l">
              <a:lnSpc>
                <a:spcPct val="100000"/>
              </a:lnSpc>
              <a:spcBef>
                <a:spcPts val="0"/>
              </a:spcBef>
              <a:spcAft>
                <a:spcPts val="0"/>
              </a:spcAft>
              <a:buClr>
                <a:srgbClr val="000000"/>
              </a:buClr>
              <a:buSzPts val="1800"/>
              <a:buFont typeface="Times New Roman"/>
              <a:buChar char="➢"/>
            </a:pPr>
            <a:r>
              <a:rPr lang="uk">
                <a:solidFill>
                  <a:srgbClr val="000000"/>
                </a:solidFill>
                <a:highlight>
                  <a:srgbClr val="FFFFFF"/>
                </a:highlight>
                <a:uFill>
                  <a:noFill/>
                </a:uFill>
                <a:latin typeface="Times New Roman"/>
                <a:ea typeface="Times New Roman"/>
                <a:cs typeface="Times New Roman"/>
                <a:sym typeface="Times New Roman"/>
                <a:hlinkClick r:id="rId11">
                  <a:extLst>
                    <a:ext uri="{A12FA001-AC4F-418D-AE19-62706E023703}">
                      <ahyp:hlinkClr val="tx"/>
                    </a:ext>
                  </a:extLst>
                </a:hlinkClick>
              </a:rPr>
              <a:t>Copilot Designer (генератор зображень)</a:t>
            </a:r>
            <a:endParaRPr>
              <a:solidFill>
                <a:srgbClr val="000000"/>
              </a:solidFill>
              <a:latin typeface="Times New Roman"/>
              <a:ea typeface="Times New Roman"/>
              <a:cs typeface="Times New Roman"/>
              <a:sym typeface="Times New Roman"/>
            </a:endParaRPr>
          </a:p>
          <a:p>
            <a:pPr indent="0" lvl="0" marL="0" rtl="0" algn="ctr">
              <a:spcBef>
                <a:spcPts val="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