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1" r:id="rId2"/>
    <p:sldId id="257" r:id="rId3"/>
    <p:sldId id="278" r:id="rId4"/>
    <p:sldId id="259" r:id="rId5"/>
    <p:sldId id="262" r:id="rId6"/>
    <p:sldId id="263" r:id="rId7"/>
    <p:sldId id="260" r:id="rId8"/>
    <p:sldId id="274" r:id="rId9"/>
    <p:sldId id="261" r:id="rId10"/>
    <p:sldId id="273" r:id="rId11"/>
    <p:sldId id="279" r:id="rId12"/>
    <p:sldId id="265" r:id="rId13"/>
    <p:sldId id="266" r:id="rId14"/>
    <p:sldId id="272" r:id="rId15"/>
  </p:sldIdLst>
  <p:sldSz cx="12192000" cy="6858000"/>
  <p:notesSz cx="6858000" cy="9144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2" autoAdjust="0"/>
    <p:restoredTop sz="91698" autoAdjust="0"/>
  </p:normalViewPr>
  <p:slideViewPr>
    <p:cSldViewPr snapToGrid="0">
      <p:cViewPr varScale="1">
        <p:scale>
          <a:sx n="77" d="100"/>
          <a:sy n="77" d="100"/>
        </p:scale>
        <p:origin x="-912" y="-91"/>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smtClean="0"/>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DD2BFAF3-D91C-4014-B0EF-BC05D8AEE945}" type="datetimeFigureOut">
              <a:rPr lang="uk-UA" smtClean="0"/>
              <a:pPr/>
              <a:t>06.01.2023</a:t>
            </a:fld>
            <a:endParaRPr lang="uk-UA" dirty="0"/>
          </a:p>
        </p:txBody>
      </p:sp>
      <p:sp>
        <p:nvSpPr>
          <p:cNvPr id="5" name="Footer Placeholder 4"/>
          <p:cNvSpPr>
            <a:spLocks noGrp="1"/>
          </p:cNvSpPr>
          <p:nvPr>
            <p:ph type="ftr" sz="quarter" idx="11"/>
          </p:nvPr>
        </p:nvSpPr>
        <p:spPr/>
        <p:txBody>
          <a:bodyPr/>
          <a:lstStyle/>
          <a:p>
            <a:endParaRPr lang="uk-UA" dirty="0"/>
          </a:p>
        </p:txBody>
      </p:sp>
      <p:sp>
        <p:nvSpPr>
          <p:cNvPr id="6" name="Slide Number Placeholder 5"/>
          <p:cNvSpPr>
            <a:spLocks noGrp="1"/>
          </p:cNvSpPr>
          <p:nvPr>
            <p:ph type="sldNum" sz="quarter" idx="12"/>
          </p:nvPr>
        </p:nvSpPr>
        <p:spPr/>
        <p:txBody>
          <a:bodyPr/>
          <a:lstStyle/>
          <a:p>
            <a:fld id="{F800586A-012C-47DB-B4CF-2D2324E9A413}" type="slidenum">
              <a:rPr lang="uk-UA" smtClean="0"/>
              <a:pPr/>
              <a:t>‹#›</a:t>
            </a:fld>
            <a:endParaRPr lang="uk-UA" dirty="0"/>
          </a:p>
        </p:txBody>
      </p:sp>
    </p:spTree>
    <p:extLst>
      <p:ext uri="{BB962C8B-B14F-4D97-AF65-F5344CB8AC3E}">
        <p14:creationId xmlns:p14="http://schemas.microsoft.com/office/powerpoint/2010/main" val="28014984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p>
            <a:fld id="{DD2BFAF3-D91C-4014-B0EF-BC05D8AEE945}" type="datetimeFigureOut">
              <a:rPr lang="uk-UA" smtClean="0"/>
              <a:pPr/>
              <a:t>06.01.2023</a:t>
            </a:fld>
            <a:endParaRPr lang="uk-UA" dirty="0"/>
          </a:p>
        </p:txBody>
      </p:sp>
      <p:sp>
        <p:nvSpPr>
          <p:cNvPr id="5" name="Footer Placeholder 4"/>
          <p:cNvSpPr>
            <a:spLocks noGrp="1"/>
          </p:cNvSpPr>
          <p:nvPr>
            <p:ph type="ftr" sz="quarter" idx="11"/>
          </p:nvPr>
        </p:nvSpPr>
        <p:spPr/>
        <p:txBody>
          <a:bodyPr/>
          <a:lstStyle/>
          <a:p>
            <a:endParaRPr lang="uk-UA" dirty="0"/>
          </a:p>
        </p:txBody>
      </p:sp>
      <p:sp>
        <p:nvSpPr>
          <p:cNvPr id="6" name="Slide Number Placeholder 5"/>
          <p:cNvSpPr>
            <a:spLocks noGrp="1"/>
          </p:cNvSpPr>
          <p:nvPr>
            <p:ph type="sldNum" sz="quarter" idx="12"/>
          </p:nvPr>
        </p:nvSpPr>
        <p:spPr/>
        <p:txBody>
          <a:bodyPr/>
          <a:lstStyle/>
          <a:p>
            <a:fld id="{F800586A-012C-47DB-B4CF-2D2324E9A413}" type="slidenum">
              <a:rPr lang="uk-UA" smtClean="0"/>
              <a:pPr/>
              <a:t>‹#›</a:t>
            </a:fld>
            <a:endParaRPr lang="uk-UA" dirty="0"/>
          </a:p>
        </p:txBody>
      </p:sp>
    </p:spTree>
    <p:extLst>
      <p:ext uri="{BB962C8B-B14F-4D97-AF65-F5344CB8AC3E}">
        <p14:creationId xmlns:p14="http://schemas.microsoft.com/office/powerpoint/2010/main" val="39935219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DD2BFAF3-D91C-4014-B0EF-BC05D8AEE945}" type="datetimeFigureOut">
              <a:rPr lang="uk-UA" smtClean="0"/>
              <a:pPr/>
              <a:t>06.01.2023</a:t>
            </a:fld>
            <a:endParaRPr lang="uk-UA" dirty="0"/>
          </a:p>
        </p:txBody>
      </p:sp>
      <p:sp>
        <p:nvSpPr>
          <p:cNvPr id="5" name="Footer Placeholder 4"/>
          <p:cNvSpPr>
            <a:spLocks noGrp="1"/>
          </p:cNvSpPr>
          <p:nvPr>
            <p:ph type="ftr" sz="quarter" idx="11"/>
          </p:nvPr>
        </p:nvSpPr>
        <p:spPr/>
        <p:txBody>
          <a:bodyPr/>
          <a:lstStyle/>
          <a:p>
            <a:endParaRPr lang="uk-UA" dirty="0"/>
          </a:p>
        </p:txBody>
      </p:sp>
      <p:sp>
        <p:nvSpPr>
          <p:cNvPr id="6" name="Slide Number Placeholder 5"/>
          <p:cNvSpPr>
            <a:spLocks noGrp="1"/>
          </p:cNvSpPr>
          <p:nvPr>
            <p:ph type="sldNum" sz="quarter" idx="12"/>
          </p:nvPr>
        </p:nvSpPr>
        <p:spPr/>
        <p:txBody>
          <a:bodyPr/>
          <a:lstStyle/>
          <a:p>
            <a:fld id="{F800586A-012C-47DB-B4CF-2D2324E9A413}" type="slidenum">
              <a:rPr lang="uk-UA" smtClean="0"/>
              <a:pPr/>
              <a:t>‹#›</a:t>
            </a:fld>
            <a:endParaRPr lang="uk-UA" dirty="0"/>
          </a:p>
        </p:txBody>
      </p:sp>
    </p:spTree>
    <p:extLst>
      <p:ext uri="{BB962C8B-B14F-4D97-AF65-F5344CB8AC3E}">
        <p14:creationId xmlns:p14="http://schemas.microsoft.com/office/powerpoint/2010/main" val="4936154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DD2BFAF3-D91C-4014-B0EF-BC05D8AEE945}" type="datetimeFigureOut">
              <a:rPr lang="uk-UA" smtClean="0"/>
              <a:pPr/>
              <a:t>06.01.2023</a:t>
            </a:fld>
            <a:endParaRPr lang="uk-UA" dirty="0"/>
          </a:p>
        </p:txBody>
      </p:sp>
      <p:sp>
        <p:nvSpPr>
          <p:cNvPr id="6" name="Footer Placeholder 5"/>
          <p:cNvSpPr>
            <a:spLocks noGrp="1"/>
          </p:cNvSpPr>
          <p:nvPr>
            <p:ph type="ftr" sz="quarter" idx="11"/>
          </p:nvPr>
        </p:nvSpPr>
        <p:spPr/>
        <p:txBody>
          <a:bodyPr/>
          <a:lstStyle/>
          <a:p>
            <a:endParaRPr lang="uk-UA" dirty="0"/>
          </a:p>
        </p:txBody>
      </p:sp>
      <p:sp>
        <p:nvSpPr>
          <p:cNvPr id="7" name="Slide Number Placeholder 6"/>
          <p:cNvSpPr>
            <a:spLocks noGrp="1"/>
          </p:cNvSpPr>
          <p:nvPr>
            <p:ph type="sldNum" sz="quarter" idx="12"/>
          </p:nvPr>
        </p:nvSpPr>
        <p:spPr/>
        <p:txBody>
          <a:bodyPr/>
          <a:lstStyle/>
          <a:p>
            <a:fld id="{F800586A-012C-47DB-B4CF-2D2324E9A413}" type="slidenum">
              <a:rPr lang="uk-UA" smtClean="0"/>
              <a:pPr/>
              <a:t>‹#›</a:t>
            </a:fld>
            <a:endParaRPr lang="uk-UA" dirty="0"/>
          </a:p>
        </p:txBody>
      </p:sp>
    </p:spTree>
    <p:extLst>
      <p:ext uri="{BB962C8B-B14F-4D97-AF65-F5344CB8AC3E}">
        <p14:creationId xmlns:p14="http://schemas.microsoft.com/office/powerpoint/2010/main" val="2209591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DD2BFAF3-D91C-4014-B0EF-BC05D8AEE945}" type="datetimeFigureOut">
              <a:rPr lang="uk-UA" smtClean="0"/>
              <a:pPr/>
              <a:t>06.01.2023</a:t>
            </a:fld>
            <a:endParaRPr lang="uk-UA" dirty="0"/>
          </a:p>
        </p:txBody>
      </p:sp>
      <p:sp>
        <p:nvSpPr>
          <p:cNvPr id="8" name="Footer Placeholder 7"/>
          <p:cNvSpPr>
            <a:spLocks noGrp="1"/>
          </p:cNvSpPr>
          <p:nvPr>
            <p:ph type="ftr" sz="quarter" idx="11"/>
          </p:nvPr>
        </p:nvSpPr>
        <p:spPr/>
        <p:txBody>
          <a:bodyPr/>
          <a:lstStyle/>
          <a:p>
            <a:endParaRPr lang="uk-UA" dirty="0"/>
          </a:p>
        </p:txBody>
      </p:sp>
      <p:sp>
        <p:nvSpPr>
          <p:cNvPr id="9" name="Slide Number Placeholder 8"/>
          <p:cNvSpPr>
            <a:spLocks noGrp="1"/>
          </p:cNvSpPr>
          <p:nvPr>
            <p:ph type="sldNum" sz="quarter" idx="12"/>
          </p:nvPr>
        </p:nvSpPr>
        <p:spPr/>
        <p:txBody>
          <a:bodyPr/>
          <a:lstStyle/>
          <a:p>
            <a:fld id="{F800586A-012C-47DB-B4CF-2D2324E9A413}" type="slidenum">
              <a:rPr lang="uk-UA" smtClean="0"/>
              <a:pPr/>
              <a:t>‹#›</a:t>
            </a:fld>
            <a:endParaRPr lang="uk-UA" dirty="0"/>
          </a:p>
        </p:txBody>
      </p:sp>
    </p:spTree>
    <p:extLst>
      <p:ext uri="{BB962C8B-B14F-4D97-AF65-F5344CB8AC3E}">
        <p14:creationId xmlns:p14="http://schemas.microsoft.com/office/powerpoint/2010/main" val="13769193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7" name="Date Placeholder 2"/>
          <p:cNvSpPr>
            <a:spLocks noGrp="1"/>
          </p:cNvSpPr>
          <p:nvPr>
            <p:ph type="dt" sz="half" idx="10"/>
          </p:nvPr>
        </p:nvSpPr>
        <p:spPr/>
        <p:txBody>
          <a:bodyPr/>
          <a:lstStyle/>
          <a:p>
            <a:fld id="{DD2BFAF3-D91C-4014-B0EF-BC05D8AEE945}" type="datetimeFigureOut">
              <a:rPr lang="uk-UA" smtClean="0"/>
              <a:pPr/>
              <a:t>06.01.2023</a:t>
            </a:fld>
            <a:endParaRPr lang="uk-UA" dirty="0"/>
          </a:p>
        </p:txBody>
      </p:sp>
      <p:sp>
        <p:nvSpPr>
          <p:cNvPr id="5" name="Footer Placeholder 3"/>
          <p:cNvSpPr>
            <a:spLocks noGrp="1"/>
          </p:cNvSpPr>
          <p:nvPr>
            <p:ph type="ftr" sz="quarter" idx="11"/>
          </p:nvPr>
        </p:nvSpPr>
        <p:spPr/>
        <p:txBody>
          <a:bodyPr/>
          <a:lstStyle/>
          <a:p>
            <a:endParaRPr lang="uk-UA" dirty="0"/>
          </a:p>
        </p:txBody>
      </p:sp>
      <p:sp>
        <p:nvSpPr>
          <p:cNvPr id="6" name="Slide Number Placeholder 4"/>
          <p:cNvSpPr>
            <a:spLocks noGrp="1"/>
          </p:cNvSpPr>
          <p:nvPr>
            <p:ph type="sldNum" sz="quarter" idx="12"/>
          </p:nvPr>
        </p:nvSpPr>
        <p:spPr/>
        <p:txBody>
          <a:bodyPr/>
          <a:lstStyle/>
          <a:p>
            <a:fld id="{F800586A-012C-47DB-B4CF-2D2324E9A413}" type="slidenum">
              <a:rPr lang="uk-UA" smtClean="0"/>
              <a:pPr/>
              <a:t>‹#›</a:t>
            </a:fld>
            <a:endParaRPr lang="uk-UA" dirty="0"/>
          </a:p>
        </p:txBody>
      </p:sp>
    </p:spTree>
    <p:extLst>
      <p:ext uri="{BB962C8B-B14F-4D97-AF65-F5344CB8AC3E}">
        <p14:creationId xmlns:p14="http://schemas.microsoft.com/office/powerpoint/2010/main" val="36723872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DD2BFAF3-D91C-4014-B0EF-BC05D8AEE945}" type="datetimeFigureOut">
              <a:rPr lang="uk-UA" smtClean="0"/>
              <a:pPr/>
              <a:t>06.01.2023</a:t>
            </a:fld>
            <a:endParaRPr lang="uk-UA" dirty="0"/>
          </a:p>
        </p:txBody>
      </p:sp>
      <p:sp>
        <p:nvSpPr>
          <p:cNvPr id="5" name="Footer Placeholder 2"/>
          <p:cNvSpPr>
            <a:spLocks noGrp="1"/>
          </p:cNvSpPr>
          <p:nvPr>
            <p:ph type="ftr" sz="quarter" idx="11"/>
          </p:nvPr>
        </p:nvSpPr>
        <p:spPr/>
        <p:txBody>
          <a:bodyPr/>
          <a:lstStyle/>
          <a:p>
            <a:endParaRPr lang="uk-UA" dirty="0"/>
          </a:p>
        </p:txBody>
      </p:sp>
      <p:sp>
        <p:nvSpPr>
          <p:cNvPr id="6" name="Slide Number Placeholder 3"/>
          <p:cNvSpPr>
            <a:spLocks noGrp="1"/>
          </p:cNvSpPr>
          <p:nvPr>
            <p:ph type="sldNum" sz="quarter" idx="12"/>
          </p:nvPr>
        </p:nvSpPr>
        <p:spPr/>
        <p:txBody>
          <a:bodyPr/>
          <a:lstStyle/>
          <a:p>
            <a:fld id="{F800586A-012C-47DB-B4CF-2D2324E9A413}" type="slidenum">
              <a:rPr lang="uk-UA" smtClean="0"/>
              <a:pPr/>
              <a:t>‹#›</a:t>
            </a:fld>
            <a:endParaRPr lang="uk-UA" dirty="0"/>
          </a:p>
        </p:txBody>
      </p:sp>
    </p:spTree>
    <p:extLst>
      <p:ext uri="{BB962C8B-B14F-4D97-AF65-F5344CB8AC3E}">
        <p14:creationId xmlns:p14="http://schemas.microsoft.com/office/powerpoint/2010/main" val="42730693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7" name="Date Placeholder 4"/>
          <p:cNvSpPr>
            <a:spLocks noGrp="1"/>
          </p:cNvSpPr>
          <p:nvPr>
            <p:ph type="dt" sz="half" idx="10"/>
          </p:nvPr>
        </p:nvSpPr>
        <p:spPr/>
        <p:txBody>
          <a:bodyPr/>
          <a:lstStyle/>
          <a:p>
            <a:fld id="{DD2BFAF3-D91C-4014-B0EF-BC05D8AEE945}" type="datetimeFigureOut">
              <a:rPr lang="uk-UA" smtClean="0"/>
              <a:pPr/>
              <a:t>06.01.2023</a:t>
            </a:fld>
            <a:endParaRPr lang="uk-UA" dirty="0"/>
          </a:p>
        </p:txBody>
      </p:sp>
      <p:sp>
        <p:nvSpPr>
          <p:cNvPr id="5" name="Footer Placeholder 5"/>
          <p:cNvSpPr>
            <a:spLocks noGrp="1"/>
          </p:cNvSpPr>
          <p:nvPr>
            <p:ph type="ftr" sz="quarter" idx="11"/>
          </p:nvPr>
        </p:nvSpPr>
        <p:spPr/>
        <p:txBody>
          <a:bodyPr/>
          <a:lstStyle/>
          <a:p>
            <a:endParaRPr lang="uk-UA" dirty="0"/>
          </a:p>
        </p:txBody>
      </p:sp>
      <p:sp>
        <p:nvSpPr>
          <p:cNvPr id="6" name="Slide Number Placeholder 6"/>
          <p:cNvSpPr>
            <a:spLocks noGrp="1"/>
          </p:cNvSpPr>
          <p:nvPr>
            <p:ph type="sldNum" sz="quarter" idx="12"/>
          </p:nvPr>
        </p:nvSpPr>
        <p:spPr/>
        <p:txBody>
          <a:bodyPr/>
          <a:lstStyle/>
          <a:p>
            <a:fld id="{F800586A-012C-47DB-B4CF-2D2324E9A413}" type="slidenum">
              <a:rPr lang="uk-UA" smtClean="0"/>
              <a:pPr/>
              <a:t>‹#›</a:t>
            </a:fld>
            <a:endParaRPr lang="uk-UA" dirty="0"/>
          </a:p>
        </p:txBody>
      </p:sp>
    </p:spTree>
    <p:extLst>
      <p:ext uri="{BB962C8B-B14F-4D97-AF65-F5344CB8AC3E}">
        <p14:creationId xmlns:p14="http://schemas.microsoft.com/office/powerpoint/2010/main" val="20373468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dirty="0" smtClean="0"/>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DD2BFAF3-D91C-4014-B0EF-BC05D8AEE945}" type="datetimeFigureOut">
              <a:rPr lang="uk-UA" smtClean="0"/>
              <a:pPr/>
              <a:t>06.01.2023</a:t>
            </a:fld>
            <a:endParaRPr lang="uk-UA" dirty="0"/>
          </a:p>
        </p:txBody>
      </p:sp>
      <p:sp>
        <p:nvSpPr>
          <p:cNvPr id="6" name="Footer Placeholder 5"/>
          <p:cNvSpPr>
            <a:spLocks noGrp="1"/>
          </p:cNvSpPr>
          <p:nvPr>
            <p:ph type="ftr" sz="quarter" idx="11"/>
          </p:nvPr>
        </p:nvSpPr>
        <p:spPr/>
        <p:txBody>
          <a:bodyPr/>
          <a:lstStyle/>
          <a:p>
            <a:endParaRPr lang="uk-UA" dirty="0"/>
          </a:p>
        </p:txBody>
      </p:sp>
      <p:sp>
        <p:nvSpPr>
          <p:cNvPr id="7" name="Slide Number Placeholder 6"/>
          <p:cNvSpPr>
            <a:spLocks noGrp="1"/>
          </p:cNvSpPr>
          <p:nvPr>
            <p:ph type="sldNum" sz="quarter" idx="12"/>
          </p:nvPr>
        </p:nvSpPr>
        <p:spPr/>
        <p:txBody>
          <a:bodyPr/>
          <a:lstStyle/>
          <a:p>
            <a:fld id="{F800586A-012C-47DB-B4CF-2D2324E9A413}" type="slidenum">
              <a:rPr lang="uk-UA" smtClean="0"/>
              <a:pPr/>
              <a:t>‹#›</a:t>
            </a:fld>
            <a:endParaRPr lang="uk-UA" dirty="0"/>
          </a:p>
        </p:txBody>
      </p:sp>
    </p:spTree>
    <p:extLst>
      <p:ext uri="{BB962C8B-B14F-4D97-AF65-F5344CB8AC3E}">
        <p14:creationId xmlns:p14="http://schemas.microsoft.com/office/powerpoint/2010/main" val="24242376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dirty="0" smtClean="0"/>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DD2BFAF3-D91C-4014-B0EF-BC05D8AEE945}" type="datetimeFigureOut">
              <a:rPr lang="uk-UA" smtClean="0"/>
              <a:pPr/>
              <a:t>06.01.2023</a:t>
            </a:fld>
            <a:endParaRPr lang="uk-UA" dirty="0"/>
          </a:p>
        </p:txBody>
      </p:sp>
      <p:sp>
        <p:nvSpPr>
          <p:cNvPr id="6" name="Footer Placeholder 5"/>
          <p:cNvSpPr>
            <a:spLocks noGrp="1"/>
          </p:cNvSpPr>
          <p:nvPr>
            <p:ph type="ftr" sz="quarter" idx="11"/>
          </p:nvPr>
        </p:nvSpPr>
        <p:spPr/>
        <p:txBody>
          <a:bodyPr/>
          <a:lstStyle/>
          <a:p>
            <a:endParaRPr lang="uk-UA" dirty="0"/>
          </a:p>
        </p:txBody>
      </p:sp>
      <p:sp>
        <p:nvSpPr>
          <p:cNvPr id="7" name="Slide Number Placeholder 6"/>
          <p:cNvSpPr>
            <a:spLocks noGrp="1"/>
          </p:cNvSpPr>
          <p:nvPr>
            <p:ph type="sldNum" sz="quarter" idx="12"/>
          </p:nvPr>
        </p:nvSpPr>
        <p:spPr/>
        <p:txBody>
          <a:bodyPr/>
          <a:lstStyle/>
          <a:p>
            <a:fld id="{F800586A-012C-47DB-B4CF-2D2324E9A413}" type="slidenum">
              <a:rPr lang="uk-UA" smtClean="0"/>
              <a:pPr/>
              <a:t>‹#›</a:t>
            </a:fld>
            <a:endParaRPr lang="uk-UA" dirty="0"/>
          </a:p>
        </p:txBody>
      </p:sp>
    </p:spTree>
    <p:extLst>
      <p:ext uri="{BB962C8B-B14F-4D97-AF65-F5344CB8AC3E}">
        <p14:creationId xmlns:p14="http://schemas.microsoft.com/office/powerpoint/2010/main" val="11026266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smtClean="0"/>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4" name="Date Placeholder 3"/>
          <p:cNvSpPr>
            <a:spLocks noGrp="1"/>
          </p:cNvSpPr>
          <p:nvPr>
            <p:ph type="dt" sz="half" idx="10"/>
          </p:nvPr>
        </p:nvSpPr>
        <p:spPr/>
        <p:txBody>
          <a:bodyPr/>
          <a:lstStyle/>
          <a:p>
            <a:fld id="{DD2BFAF3-D91C-4014-B0EF-BC05D8AEE945}" type="datetimeFigureOut">
              <a:rPr lang="uk-UA" smtClean="0"/>
              <a:pPr/>
              <a:t>06.01.2023</a:t>
            </a:fld>
            <a:endParaRPr lang="uk-UA" dirty="0"/>
          </a:p>
        </p:txBody>
      </p:sp>
      <p:sp>
        <p:nvSpPr>
          <p:cNvPr id="5" name="Footer Placeholder 4"/>
          <p:cNvSpPr>
            <a:spLocks noGrp="1"/>
          </p:cNvSpPr>
          <p:nvPr>
            <p:ph type="ftr" sz="quarter" idx="11"/>
          </p:nvPr>
        </p:nvSpPr>
        <p:spPr/>
        <p:txBody>
          <a:bodyPr/>
          <a:lstStyle/>
          <a:p>
            <a:endParaRPr lang="uk-UA" dirty="0"/>
          </a:p>
        </p:txBody>
      </p:sp>
      <p:sp>
        <p:nvSpPr>
          <p:cNvPr id="6" name="Slide Number Placeholder 5"/>
          <p:cNvSpPr>
            <a:spLocks noGrp="1"/>
          </p:cNvSpPr>
          <p:nvPr>
            <p:ph type="sldNum" sz="quarter" idx="12"/>
          </p:nvPr>
        </p:nvSpPr>
        <p:spPr/>
        <p:txBody>
          <a:bodyPr/>
          <a:lstStyle/>
          <a:p>
            <a:fld id="{F800586A-012C-47DB-B4CF-2D2324E9A413}" type="slidenum">
              <a:rPr lang="uk-UA" smtClean="0"/>
              <a:pPr/>
              <a:t>‹#›</a:t>
            </a:fld>
            <a:endParaRPr lang="uk-UA" dirty="0"/>
          </a:p>
        </p:txBody>
      </p:sp>
    </p:spTree>
    <p:extLst>
      <p:ext uri="{BB962C8B-B14F-4D97-AF65-F5344CB8AC3E}">
        <p14:creationId xmlns:p14="http://schemas.microsoft.com/office/powerpoint/2010/main" val="23646071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smtClean="0"/>
              <a:t>Образец заголовка</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ru-RU" smtClean="0"/>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4" name="Date Placeholder 3"/>
          <p:cNvSpPr>
            <a:spLocks noGrp="1"/>
          </p:cNvSpPr>
          <p:nvPr>
            <p:ph type="dt" sz="half" idx="10"/>
          </p:nvPr>
        </p:nvSpPr>
        <p:spPr/>
        <p:txBody>
          <a:bodyPr/>
          <a:lstStyle/>
          <a:p>
            <a:fld id="{DD2BFAF3-D91C-4014-B0EF-BC05D8AEE945}" type="datetimeFigureOut">
              <a:rPr lang="uk-UA" smtClean="0"/>
              <a:pPr/>
              <a:t>06.01.2023</a:t>
            </a:fld>
            <a:endParaRPr lang="uk-UA" dirty="0"/>
          </a:p>
        </p:txBody>
      </p:sp>
      <p:sp>
        <p:nvSpPr>
          <p:cNvPr id="5" name="Footer Placeholder 4"/>
          <p:cNvSpPr>
            <a:spLocks noGrp="1"/>
          </p:cNvSpPr>
          <p:nvPr>
            <p:ph type="ftr" sz="quarter" idx="11"/>
          </p:nvPr>
        </p:nvSpPr>
        <p:spPr/>
        <p:txBody>
          <a:bodyPr/>
          <a:lstStyle/>
          <a:p>
            <a:endParaRPr lang="uk-UA" dirty="0"/>
          </a:p>
        </p:txBody>
      </p:sp>
      <p:sp>
        <p:nvSpPr>
          <p:cNvPr id="6" name="Slide Number Placeholder 5"/>
          <p:cNvSpPr>
            <a:spLocks noGrp="1"/>
          </p:cNvSpPr>
          <p:nvPr>
            <p:ph type="sldNum" sz="quarter" idx="12"/>
          </p:nvPr>
        </p:nvSpPr>
        <p:spPr/>
        <p:txBody>
          <a:bodyPr/>
          <a:lstStyle/>
          <a:p>
            <a:fld id="{F800586A-012C-47DB-B4CF-2D2324E9A413}" type="slidenum">
              <a:rPr lang="uk-UA" smtClean="0"/>
              <a:pPr/>
              <a:t>‹#›</a:t>
            </a:fld>
            <a:endParaRPr lang="uk-UA"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3154910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DD2BFAF3-D91C-4014-B0EF-BC05D8AEE945}" type="datetimeFigureOut">
              <a:rPr lang="uk-UA" smtClean="0"/>
              <a:pPr/>
              <a:t>06.01.2023</a:t>
            </a:fld>
            <a:endParaRPr lang="uk-UA" dirty="0"/>
          </a:p>
        </p:txBody>
      </p:sp>
      <p:sp>
        <p:nvSpPr>
          <p:cNvPr id="5" name="Footer Placeholder 4"/>
          <p:cNvSpPr>
            <a:spLocks noGrp="1"/>
          </p:cNvSpPr>
          <p:nvPr>
            <p:ph type="ftr" sz="quarter" idx="11"/>
          </p:nvPr>
        </p:nvSpPr>
        <p:spPr/>
        <p:txBody>
          <a:bodyPr/>
          <a:lstStyle/>
          <a:p>
            <a:endParaRPr lang="uk-UA" dirty="0"/>
          </a:p>
        </p:txBody>
      </p:sp>
      <p:sp>
        <p:nvSpPr>
          <p:cNvPr id="6" name="Slide Number Placeholder 5"/>
          <p:cNvSpPr>
            <a:spLocks noGrp="1"/>
          </p:cNvSpPr>
          <p:nvPr>
            <p:ph type="sldNum" sz="quarter" idx="12"/>
          </p:nvPr>
        </p:nvSpPr>
        <p:spPr/>
        <p:txBody>
          <a:bodyPr/>
          <a:lstStyle/>
          <a:p>
            <a:fld id="{F800586A-012C-47DB-B4CF-2D2324E9A413}" type="slidenum">
              <a:rPr lang="uk-UA" smtClean="0"/>
              <a:pPr/>
              <a:t>‹#›</a:t>
            </a:fld>
            <a:endParaRPr lang="uk-UA" dirty="0"/>
          </a:p>
        </p:txBody>
      </p:sp>
    </p:spTree>
    <p:extLst>
      <p:ext uri="{BB962C8B-B14F-4D97-AF65-F5344CB8AC3E}">
        <p14:creationId xmlns:p14="http://schemas.microsoft.com/office/powerpoint/2010/main" val="9495430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smtClean="0"/>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DD2BFAF3-D91C-4014-B0EF-BC05D8AEE945}" type="datetimeFigureOut">
              <a:rPr lang="uk-UA" smtClean="0"/>
              <a:pPr/>
              <a:t>06.01.2023</a:t>
            </a:fld>
            <a:endParaRPr lang="uk-UA" dirty="0"/>
          </a:p>
        </p:txBody>
      </p:sp>
      <p:sp>
        <p:nvSpPr>
          <p:cNvPr id="4" name="Footer Placeholder 4"/>
          <p:cNvSpPr>
            <a:spLocks noGrp="1"/>
          </p:cNvSpPr>
          <p:nvPr>
            <p:ph type="ftr" sz="quarter" idx="11"/>
          </p:nvPr>
        </p:nvSpPr>
        <p:spPr/>
        <p:txBody>
          <a:bodyPr/>
          <a:lstStyle/>
          <a:p>
            <a:endParaRPr lang="uk-UA" dirty="0"/>
          </a:p>
        </p:txBody>
      </p:sp>
      <p:sp>
        <p:nvSpPr>
          <p:cNvPr id="6" name="Slide Number Placeholder 5"/>
          <p:cNvSpPr>
            <a:spLocks noGrp="1"/>
          </p:cNvSpPr>
          <p:nvPr>
            <p:ph type="sldNum" sz="quarter" idx="12"/>
          </p:nvPr>
        </p:nvSpPr>
        <p:spPr/>
        <p:txBody>
          <a:bodyPr/>
          <a:lstStyle/>
          <a:p>
            <a:fld id="{F800586A-012C-47DB-B4CF-2D2324E9A413}" type="slidenum">
              <a:rPr lang="uk-UA" smtClean="0"/>
              <a:pPr/>
              <a:t>‹#›</a:t>
            </a:fld>
            <a:endParaRPr lang="uk-UA" dirty="0"/>
          </a:p>
        </p:txBody>
      </p:sp>
    </p:spTree>
    <p:extLst>
      <p:ext uri="{BB962C8B-B14F-4D97-AF65-F5344CB8AC3E}">
        <p14:creationId xmlns:p14="http://schemas.microsoft.com/office/powerpoint/2010/main" val="29317081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smtClean="0"/>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dirty="0" smtClean="0"/>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dirty="0" smtClean="0"/>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dirty="0" smtClean="0"/>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DD2BFAF3-D91C-4014-B0EF-BC05D8AEE945}" type="datetimeFigureOut">
              <a:rPr lang="uk-UA" smtClean="0"/>
              <a:pPr/>
              <a:t>06.01.2023</a:t>
            </a:fld>
            <a:endParaRPr lang="uk-UA" dirty="0"/>
          </a:p>
        </p:txBody>
      </p:sp>
      <p:sp>
        <p:nvSpPr>
          <p:cNvPr id="4" name="Footer Placeholder 4"/>
          <p:cNvSpPr>
            <a:spLocks noGrp="1"/>
          </p:cNvSpPr>
          <p:nvPr>
            <p:ph type="ftr" sz="quarter" idx="11"/>
          </p:nvPr>
        </p:nvSpPr>
        <p:spPr/>
        <p:txBody>
          <a:bodyPr/>
          <a:lstStyle/>
          <a:p>
            <a:endParaRPr lang="uk-UA" dirty="0"/>
          </a:p>
        </p:txBody>
      </p:sp>
      <p:sp>
        <p:nvSpPr>
          <p:cNvPr id="6" name="Slide Number Placeholder 5"/>
          <p:cNvSpPr>
            <a:spLocks noGrp="1"/>
          </p:cNvSpPr>
          <p:nvPr>
            <p:ph type="sldNum" sz="quarter" idx="12"/>
          </p:nvPr>
        </p:nvSpPr>
        <p:spPr/>
        <p:txBody>
          <a:bodyPr/>
          <a:lstStyle/>
          <a:p>
            <a:fld id="{F800586A-012C-47DB-B4CF-2D2324E9A413}" type="slidenum">
              <a:rPr lang="uk-UA" smtClean="0"/>
              <a:pPr/>
              <a:t>‹#›</a:t>
            </a:fld>
            <a:endParaRPr lang="uk-UA" dirty="0"/>
          </a:p>
        </p:txBody>
      </p:sp>
    </p:spTree>
    <p:extLst>
      <p:ext uri="{BB962C8B-B14F-4D97-AF65-F5344CB8AC3E}">
        <p14:creationId xmlns:p14="http://schemas.microsoft.com/office/powerpoint/2010/main" val="33785797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DD2BFAF3-D91C-4014-B0EF-BC05D8AEE945}" type="datetimeFigureOut">
              <a:rPr lang="uk-UA" smtClean="0"/>
              <a:pPr/>
              <a:t>06.01.2023</a:t>
            </a:fld>
            <a:endParaRPr lang="uk-UA" dirty="0"/>
          </a:p>
        </p:txBody>
      </p:sp>
      <p:sp>
        <p:nvSpPr>
          <p:cNvPr id="5" name="Footer Placeholder 4"/>
          <p:cNvSpPr>
            <a:spLocks noGrp="1"/>
          </p:cNvSpPr>
          <p:nvPr>
            <p:ph type="ftr" sz="quarter" idx="11"/>
          </p:nvPr>
        </p:nvSpPr>
        <p:spPr/>
        <p:txBody>
          <a:bodyPr/>
          <a:lstStyle/>
          <a:p>
            <a:endParaRPr lang="uk-UA" dirty="0"/>
          </a:p>
        </p:txBody>
      </p:sp>
      <p:sp>
        <p:nvSpPr>
          <p:cNvPr id="6" name="Slide Number Placeholder 5"/>
          <p:cNvSpPr>
            <a:spLocks noGrp="1"/>
          </p:cNvSpPr>
          <p:nvPr>
            <p:ph type="sldNum" sz="quarter" idx="12"/>
          </p:nvPr>
        </p:nvSpPr>
        <p:spPr/>
        <p:txBody>
          <a:bodyPr/>
          <a:lstStyle/>
          <a:p>
            <a:fld id="{F800586A-012C-47DB-B4CF-2D2324E9A413}" type="slidenum">
              <a:rPr lang="uk-UA" smtClean="0"/>
              <a:pPr/>
              <a:t>‹#›</a:t>
            </a:fld>
            <a:endParaRPr lang="uk-UA" dirty="0"/>
          </a:p>
        </p:txBody>
      </p:sp>
    </p:spTree>
    <p:extLst>
      <p:ext uri="{BB962C8B-B14F-4D97-AF65-F5344CB8AC3E}">
        <p14:creationId xmlns:p14="http://schemas.microsoft.com/office/powerpoint/2010/main" val="781795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DD2BFAF3-D91C-4014-B0EF-BC05D8AEE945}" type="datetimeFigureOut">
              <a:rPr lang="uk-UA" smtClean="0"/>
              <a:pPr/>
              <a:t>06.01.2023</a:t>
            </a:fld>
            <a:endParaRPr lang="uk-UA" dirty="0"/>
          </a:p>
        </p:txBody>
      </p:sp>
      <p:sp>
        <p:nvSpPr>
          <p:cNvPr id="5" name="Footer Placeholder 4"/>
          <p:cNvSpPr>
            <a:spLocks noGrp="1"/>
          </p:cNvSpPr>
          <p:nvPr>
            <p:ph type="ftr" sz="quarter" idx="11"/>
          </p:nvPr>
        </p:nvSpPr>
        <p:spPr/>
        <p:txBody>
          <a:bodyPr/>
          <a:lstStyle/>
          <a:p>
            <a:endParaRPr lang="uk-UA" dirty="0"/>
          </a:p>
        </p:txBody>
      </p:sp>
      <p:sp>
        <p:nvSpPr>
          <p:cNvPr id="6" name="Slide Number Placeholder 5"/>
          <p:cNvSpPr>
            <a:spLocks noGrp="1"/>
          </p:cNvSpPr>
          <p:nvPr>
            <p:ph type="sldNum" sz="quarter" idx="12"/>
          </p:nvPr>
        </p:nvSpPr>
        <p:spPr/>
        <p:txBody>
          <a:bodyPr/>
          <a:lstStyle/>
          <a:p>
            <a:fld id="{F800586A-012C-47DB-B4CF-2D2324E9A413}" type="slidenum">
              <a:rPr lang="uk-UA" smtClean="0"/>
              <a:pPr/>
              <a:t>‹#›</a:t>
            </a:fld>
            <a:endParaRPr lang="uk-UA" dirty="0"/>
          </a:p>
        </p:txBody>
      </p:sp>
    </p:spTree>
    <p:extLst>
      <p:ext uri="{BB962C8B-B14F-4D97-AF65-F5344CB8AC3E}">
        <p14:creationId xmlns:p14="http://schemas.microsoft.com/office/powerpoint/2010/main" val="41223257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cstate="print">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cstate="print">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cstate="print">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cstate="print">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DD2BFAF3-D91C-4014-B0EF-BC05D8AEE945}" type="datetimeFigureOut">
              <a:rPr lang="uk-UA" smtClean="0"/>
              <a:pPr/>
              <a:t>06.01.2023</a:t>
            </a:fld>
            <a:endParaRPr lang="uk-UA"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uk-UA"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F800586A-012C-47DB-B4CF-2D2324E9A413}" type="slidenum">
              <a:rPr lang="uk-UA" smtClean="0"/>
              <a:pPr/>
              <a:t>‹#›</a:t>
            </a:fld>
            <a:endParaRPr lang="uk-UA" dirty="0"/>
          </a:p>
        </p:txBody>
      </p:sp>
    </p:spTree>
    <p:extLst>
      <p:ext uri="{BB962C8B-B14F-4D97-AF65-F5344CB8AC3E}">
        <p14:creationId xmlns:p14="http://schemas.microsoft.com/office/powerpoint/2010/main" val="370438856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8.jpe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3.jpe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14.jpeg"/></Relationships>
</file>

<file path=ppt/slides/_rels/slide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7" Type="http://schemas.openxmlformats.org/officeDocument/2006/relationships/image" Target="../media/image24.jpeg"/><Relationship Id="rId2" Type="http://schemas.openxmlformats.org/officeDocument/2006/relationships/image" Target="../media/image19.jpeg"/><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6111" y="228600"/>
            <a:ext cx="10555289" cy="1624648"/>
          </a:xfrm>
        </p:spPr>
        <p:txBody>
          <a:bodyPr/>
          <a:lstStyle/>
          <a:p>
            <a:pPr algn="ctr"/>
            <a:r>
              <a:rPr lang="uk-UA" sz="3600" b="1" dirty="0" smtClean="0">
                <a:latin typeface="Cambria Math" panose="02040503050406030204" pitchFamily="18" charset="0"/>
                <a:ea typeface="Cambria Math" panose="02040503050406030204" pitchFamily="18" charset="0"/>
              </a:rPr>
              <a:t>Урок </a:t>
            </a:r>
            <a:r>
              <a:rPr lang="uk-UA" sz="3600" b="1" dirty="0" smtClean="0">
                <a:latin typeface="Cambria Math" panose="02040503050406030204" pitchFamily="18" charset="0"/>
                <a:ea typeface="Cambria Math" panose="02040503050406030204" pitchFamily="18" charset="0"/>
              </a:rPr>
              <a:t>позакласного читання</a:t>
            </a:r>
            <a:br>
              <a:rPr lang="uk-UA" sz="3600" b="1" dirty="0" smtClean="0">
                <a:latin typeface="Cambria Math" panose="02040503050406030204" pitchFamily="18" charset="0"/>
                <a:ea typeface="Cambria Math" panose="02040503050406030204" pitchFamily="18" charset="0"/>
              </a:rPr>
            </a:br>
            <a:r>
              <a:rPr lang="uk-UA" sz="3600" b="1" dirty="0">
                <a:latin typeface="Cambria Math" panose="02040503050406030204" pitchFamily="18" charset="0"/>
                <a:ea typeface="Cambria Math" panose="02040503050406030204" pitchFamily="18" charset="0"/>
              </a:rPr>
              <a:t>Тема: </a:t>
            </a:r>
            <a:r>
              <a:rPr lang="uk-UA" sz="3600" b="1" dirty="0" smtClean="0">
                <a:latin typeface="Cambria Math" panose="02040503050406030204" pitchFamily="18" charset="0"/>
                <a:ea typeface="Cambria Math" panose="02040503050406030204" pitchFamily="18" charset="0"/>
              </a:rPr>
              <a:t>«</a:t>
            </a:r>
            <a:r>
              <a:rPr lang="uk-UA" sz="3600" b="1" i="1" dirty="0" smtClean="0">
                <a:latin typeface="Cambria Math" panose="02040503050406030204" pitchFamily="18" charset="0"/>
                <a:ea typeface="Cambria Math" panose="02040503050406030204" pitchFamily="18" charset="0"/>
              </a:rPr>
              <a:t>Фотографії  </a:t>
            </a:r>
            <a:r>
              <a:rPr lang="uk-UA" sz="3600" b="1" i="1" dirty="0" smtClean="0">
                <a:latin typeface="Cambria Math" panose="02040503050406030204" pitchFamily="18" charset="0"/>
                <a:ea typeface="Cambria Math" panose="02040503050406030204" pitchFamily="18" charset="0"/>
              </a:rPr>
              <a:t>та  картини</a:t>
            </a:r>
            <a:r>
              <a:rPr lang="uk-UA" sz="3600" b="1" i="1" dirty="0">
                <a:latin typeface="Cambria Math" panose="02040503050406030204" pitchFamily="18" charset="0"/>
                <a:ea typeface="Cambria Math" panose="02040503050406030204" pitchFamily="18" charset="0"/>
              </a:rPr>
              <a:t>: творче відображення світу героїнями творів Йоганни </a:t>
            </a:r>
            <a:r>
              <a:rPr lang="uk-UA" sz="3600" b="1" i="1" dirty="0" err="1">
                <a:latin typeface="Cambria Math" panose="02040503050406030204" pitchFamily="18" charset="0"/>
                <a:ea typeface="Cambria Math" panose="02040503050406030204" pitchFamily="18" charset="0"/>
              </a:rPr>
              <a:t>Ягелло</a:t>
            </a:r>
            <a:r>
              <a:rPr lang="uk-UA" sz="3600" b="1" i="1" dirty="0">
                <a:latin typeface="Cambria Math" panose="02040503050406030204" pitchFamily="18" charset="0"/>
                <a:ea typeface="Cambria Math" panose="02040503050406030204" pitchFamily="18" charset="0"/>
              </a:rPr>
              <a:t> та Дзвінкої </a:t>
            </a:r>
            <a:r>
              <a:rPr lang="uk-UA" sz="3600" b="1" i="1" dirty="0" err="1" smtClean="0">
                <a:latin typeface="Cambria Math" panose="02040503050406030204" pitchFamily="18" charset="0"/>
                <a:ea typeface="Cambria Math" panose="02040503050406030204" pitchFamily="18" charset="0"/>
              </a:rPr>
              <a:t>Матіяш</a:t>
            </a:r>
            <a:r>
              <a:rPr lang="uk-UA" sz="3600" b="1" i="1" dirty="0" smtClean="0">
                <a:latin typeface="Cambria Math" panose="02040503050406030204" pitchFamily="18" charset="0"/>
                <a:ea typeface="Cambria Math" panose="02040503050406030204" pitchFamily="18" charset="0"/>
              </a:rPr>
              <a:t>»</a:t>
            </a:r>
            <a:endParaRPr lang="uk-UA" sz="3600" b="1" i="1" dirty="0">
              <a:latin typeface="Cambria Math" panose="02040503050406030204" pitchFamily="18" charset="0"/>
              <a:ea typeface="Cambria Math" panose="02040503050406030204" pitchFamily="18" charset="0"/>
            </a:endParaRPr>
          </a:p>
        </p:txBody>
      </p:sp>
      <p:pic>
        <p:nvPicPr>
          <p:cNvPr id="5" name="Рисунок 4" descr="Картинки по запросу кава з кардамоном Ягелло ылюстрацыъ"/>
          <p:cNvPicPr/>
          <p:nvPr/>
        </p:nvPicPr>
        <p:blipFill>
          <a:blip r:embed="rId2" cstate="print"/>
          <a:srcRect/>
          <a:stretch>
            <a:fillRect/>
          </a:stretch>
        </p:blipFill>
        <p:spPr bwMode="auto">
          <a:xfrm>
            <a:off x="2616498" y="2851049"/>
            <a:ext cx="1733550" cy="2638425"/>
          </a:xfrm>
          <a:prstGeom prst="rect">
            <a:avLst/>
          </a:prstGeom>
          <a:noFill/>
          <a:ln w="9525">
            <a:noFill/>
            <a:miter lim="800000"/>
            <a:headEnd/>
            <a:tailEnd/>
          </a:ln>
          <a:effectLst>
            <a:reflection blurRad="6350" stA="52000" endA="300" endPos="35000" dir="5400000" sy="-100000" algn="bl" rotWithShape="0"/>
          </a:effectLst>
          <a:scene3d>
            <a:camera prst="perspectiveRight"/>
            <a:lightRig rig="threePt" dir="t"/>
          </a:scene3d>
        </p:spPr>
      </p:pic>
      <p:sp>
        <p:nvSpPr>
          <p:cNvPr id="6" name="AutoShape 2" descr="Картинки по запросу ягелло кава з кардамоном"/>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sp>
        <p:nvSpPr>
          <p:cNvPr id="7" name="AutoShape 4" descr="Картинки по запросу ягелло кава з кардамоном"/>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8" name="Рисунок 7"/>
          <p:cNvPicPr>
            <a:picLocks noChangeAspect="1"/>
          </p:cNvPicPr>
          <p:nvPr/>
        </p:nvPicPr>
        <p:blipFill rotWithShape="1">
          <a:blip r:embed="rId3" cstate="print">
            <a:extLst>
              <a:ext uri="{28A0092B-C50C-407E-A947-70E740481C1C}">
                <a14:useLocalDpi xmlns:a14="http://schemas.microsoft.com/office/drawing/2010/main" val="0"/>
              </a:ext>
            </a:extLst>
          </a:blip>
          <a:srcRect l="18930" r="18518"/>
          <a:stretch/>
        </p:blipFill>
        <p:spPr>
          <a:xfrm>
            <a:off x="7502234" y="2843238"/>
            <a:ext cx="1766704" cy="2646236"/>
          </a:xfrm>
          <a:prstGeom prst="rect">
            <a:avLst/>
          </a:prstGeom>
          <a:effectLst>
            <a:reflection blurRad="6350" stA="52000" endA="300" endPos="35000" dir="5400000" sy="-100000" algn="bl" rotWithShape="0"/>
          </a:effectLst>
          <a:scene3d>
            <a:camera prst="perspectiveLeft"/>
            <a:lightRig rig="threePt" dir="t"/>
          </a:scene3d>
        </p:spPr>
      </p:pic>
    </p:spTree>
    <p:extLst>
      <p:ext uri="{BB962C8B-B14F-4D97-AF65-F5344CB8AC3E}">
        <p14:creationId xmlns:p14="http://schemas.microsoft.com/office/powerpoint/2010/main" val="41757556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Картинки по запросу кава з кардамоном Ягелло ылюстрацыъ"/>
          <p:cNvPicPr/>
          <p:nvPr/>
        </p:nvPicPr>
        <p:blipFill rotWithShape="1">
          <a:blip r:embed="rId2" cstate="print"/>
          <a:srcRect r="13783" b="8869"/>
          <a:stretch/>
        </p:blipFill>
        <p:spPr bwMode="auto">
          <a:xfrm>
            <a:off x="2045335" y="208913"/>
            <a:ext cx="1860744" cy="1952920"/>
          </a:xfrm>
          <a:prstGeom prst="rect">
            <a:avLst/>
          </a:prstGeom>
          <a:noFill/>
          <a:ln w="9525">
            <a:noFill/>
            <a:miter lim="800000"/>
            <a:headEnd/>
            <a:tailEnd/>
          </a:ln>
        </p:spPr>
      </p:pic>
      <p:pic>
        <p:nvPicPr>
          <p:cNvPr id="7" name="Рисунок 6" descr="Картинки по запросу кава з кардамоном Ягелло ылюстрацыъ"/>
          <p:cNvPicPr/>
          <p:nvPr/>
        </p:nvPicPr>
        <p:blipFill>
          <a:blip r:embed="rId3" cstate="print"/>
          <a:srcRect/>
          <a:stretch>
            <a:fillRect/>
          </a:stretch>
        </p:blipFill>
        <p:spPr bwMode="auto">
          <a:xfrm>
            <a:off x="10416432" y="3639262"/>
            <a:ext cx="1686324" cy="2077276"/>
          </a:xfrm>
          <a:prstGeom prst="rect">
            <a:avLst/>
          </a:prstGeom>
          <a:noFill/>
          <a:ln w="9525">
            <a:noFill/>
            <a:miter lim="800000"/>
            <a:headEnd/>
            <a:tailEnd/>
          </a:ln>
        </p:spPr>
      </p:pic>
      <p:pic>
        <p:nvPicPr>
          <p:cNvPr id="8" name="Рисунок 7" descr="Похожее изображение"/>
          <p:cNvPicPr/>
          <p:nvPr/>
        </p:nvPicPr>
        <p:blipFill>
          <a:blip r:embed="rId4" cstate="print"/>
          <a:srcRect/>
          <a:stretch>
            <a:fillRect/>
          </a:stretch>
        </p:blipFill>
        <p:spPr bwMode="auto">
          <a:xfrm>
            <a:off x="9254780" y="2161833"/>
            <a:ext cx="1669257" cy="2081902"/>
          </a:xfrm>
          <a:prstGeom prst="rect">
            <a:avLst/>
          </a:prstGeom>
          <a:noFill/>
          <a:ln w="9525">
            <a:noFill/>
            <a:miter lim="800000"/>
            <a:headEnd/>
            <a:tailEnd/>
          </a:ln>
        </p:spPr>
      </p:pic>
      <p:sp>
        <p:nvSpPr>
          <p:cNvPr id="9" name="TextBox 8"/>
          <p:cNvSpPr txBox="1"/>
          <p:nvPr/>
        </p:nvSpPr>
        <p:spPr>
          <a:xfrm flipH="1">
            <a:off x="3906079" y="380843"/>
            <a:ext cx="1514476" cy="1200329"/>
          </a:xfrm>
          <a:prstGeom prst="rect">
            <a:avLst/>
          </a:prstGeom>
          <a:noFill/>
        </p:spPr>
        <p:txBody>
          <a:bodyPr wrap="square" rtlCol="0">
            <a:spAutoFit/>
          </a:bodyPr>
          <a:lstStyle/>
          <a:p>
            <a:pPr algn="ctr"/>
            <a:r>
              <a:rPr lang="uk-UA" dirty="0" smtClean="0"/>
              <a:t>Й. Ягелло</a:t>
            </a:r>
          </a:p>
          <a:p>
            <a:pPr algn="ctr"/>
            <a:r>
              <a:rPr lang="uk-UA" dirty="0" smtClean="0"/>
              <a:t>«Кава з кардамо-ном»</a:t>
            </a:r>
            <a:endParaRPr lang="uk-UA" dirty="0"/>
          </a:p>
        </p:txBody>
      </p:sp>
      <p:sp>
        <p:nvSpPr>
          <p:cNvPr id="10" name="TextBox 9"/>
          <p:cNvSpPr txBox="1"/>
          <p:nvPr/>
        </p:nvSpPr>
        <p:spPr>
          <a:xfrm>
            <a:off x="9745319" y="5805991"/>
            <a:ext cx="2357437" cy="923330"/>
          </a:xfrm>
          <a:prstGeom prst="rect">
            <a:avLst/>
          </a:prstGeom>
          <a:noFill/>
        </p:spPr>
        <p:txBody>
          <a:bodyPr wrap="square" rtlCol="0">
            <a:spAutoFit/>
          </a:bodyPr>
          <a:lstStyle/>
          <a:p>
            <a:pPr algn="ctr"/>
            <a:r>
              <a:rPr lang="uk-UA" dirty="0" smtClean="0"/>
              <a:t>Д. Матіяш «Марта з вулиці Святого Миколая»</a:t>
            </a:r>
            <a:endParaRPr lang="uk-UA" dirty="0"/>
          </a:p>
        </p:txBody>
      </p:sp>
      <p:sp>
        <p:nvSpPr>
          <p:cNvPr id="14" name="Прямоугольник 13"/>
          <p:cNvSpPr/>
          <p:nvPr/>
        </p:nvSpPr>
        <p:spPr>
          <a:xfrm>
            <a:off x="215822" y="2053805"/>
            <a:ext cx="8770571" cy="4893647"/>
          </a:xfrm>
          <a:prstGeom prst="rect">
            <a:avLst/>
          </a:prstGeom>
        </p:spPr>
        <p:txBody>
          <a:bodyPr wrap="square">
            <a:spAutoFit/>
          </a:bodyPr>
          <a:lstStyle/>
          <a:p>
            <a:pPr algn="ctr"/>
            <a:r>
              <a:rPr lang="uk-UA" sz="2400" b="1" u="sng" dirty="0" smtClean="0">
                <a:latin typeface="Cambria Math" panose="02040503050406030204" pitchFamily="18" charset="0"/>
                <a:ea typeface="Cambria Math" panose="02040503050406030204" pitchFamily="18" charset="0"/>
              </a:rPr>
              <a:t> </a:t>
            </a:r>
            <a:r>
              <a:rPr lang="uk-UA" sz="2400" b="1" u="sng" dirty="0" smtClean="0">
                <a:latin typeface="Cambria Math" panose="02040503050406030204" pitchFamily="18" charset="0"/>
                <a:ea typeface="Cambria Math" panose="02040503050406030204" pitchFamily="18" charset="0"/>
              </a:rPr>
              <a:t>Мета:</a:t>
            </a:r>
            <a:r>
              <a:rPr lang="uk-UA" sz="2400" dirty="0" smtClean="0">
                <a:latin typeface="Cambria Math" panose="02040503050406030204" pitchFamily="18" charset="0"/>
                <a:ea typeface="Cambria Math" panose="02040503050406030204" pitchFamily="18" charset="0"/>
              </a:rPr>
              <a:t> </a:t>
            </a:r>
          </a:p>
          <a:p>
            <a:pPr algn="just">
              <a:buFont typeface="Wingdings" panose="05000000000000000000" pitchFamily="2" charset="2"/>
              <a:buChar char="ü"/>
            </a:pPr>
            <a:r>
              <a:rPr lang="uk-UA" sz="2400" dirty="0" smtClean="0">
                <a:latin typeface="Cambria Math" panose="02040503050406030204" pitchFamily="18" charset="0"/>
                <a:ea typeface="Cambria Math" panose="02040503050406030204" pitchFamily="18" charset="0"/>
              </a:rPr>
              <a:t>порівняти </a:t>
            </a:r>
            <a:r>
              <a:rPr lang="uk-UA" sz="2400" dirty="0" smtClean="0">
                <a:latin typeface="Cambria Math" panose="02040503050406030204" pitchFamily="18" charset="0"/>
                <a:ea typeface="Cambria Math" panose="02040503050406030204" pitchFamily="18" charset="0"/>
              </a:rPr>
              <a:t>характеристики головних героїнь творів </a:t>
            </a:r>
            <a:r>
              <a:rPr lang="uk-UA" sz="2400" dirty="0" err="1" smtClean="0">
                <a:latin typeface="Cambria Math" panose="02040503050406030204" pitchFamily="18" charset="0"/>
                <a:ea typeface="Cambria Math" panose="02040503050406030204" pitchFamily="18" charset="0"/>
              </a:rPr>
              <a:t>Й.Ягелло</a:t>
            </a:r>
            <a:r>
              <a:rPr lang="uk-UA" sz="2400" dirty="0" smtClean="0">
                <a:latin typeface="Cambria Math" panose="02040503050406030204" pitchFamily="18" charset="0"/>
                <a:ea typeface="Cambria Math" panose="02040503050406030204" pitchFamily="18" charset="0"/>
              </a:rPr>
              <a:t> </a:t>
            </a:r>
            <a:r>
              <a:rPr lang="uk-UA" sz="2400" dirty="0" smtClean="0">
                <a:latin typeface="Cambria Math" panose="02040503050406030204" pitchFamily="18" charset="0"/>
                <a:ea typeface="Cambria Math" panose="02040503050406030204" pitchFamily="18" charset="0"/>
              </a:rPr>
              <a:t>та </a:t>
            </a:r>
            <a:r>
              <a:rPr lang="uk-UA" sz="2400" dirty="0" smtClean="0">
                <a:latin typeface="Cambria Math" panose="02040503050406030204" pitchFamily="18" charset="0"/>
                <a:ea typeface="Cambria Math" panose="02040503050406030204" pitchFamily="18" charset="0"/>
              </a:rPr>
              <a:t> Д</a:t>
            </a:r>
            <a:r>
              <a:rPr lang="uk-UA" sz="2400" dirty="0" smtClean="0">
                <a:latin typeface="Cambria Math" panose="02040503050406030204" pitchFamily="18" charset="0"/>
                <a:ea typeface="Cambria Math" panose="02040503050406030204" pitchFamily="18" charset="0"/>
              </a:rPr>
              <a:t>. </a:t>
            </a:r>
            <a:r>
              <a:rPr lang="uk-UA" sz="2400" dirty="0" err="1" smtClean="0">
                <a:latin typeface="Cambria Math" panose="02040503050406030204" pitchFamily="18" charset="0"/>
                <a:ea typeface="Cambria Math" panose="02040503050406030204" pitchFamily="18" charset="0"/>
              </a:rPr>
              <a:t>Матіяш</a:t>
            </a:r>
            <a:r>
              <a:rPr lang="uk-UA" sz="2400" dirty="0" smtClean="0">
                <a:latin typeface="Cambria Math" panose="02040503050406030204" pitchFamily="18" charset="0"/>
                <a:ea typeface="Cambria Math" panose="02040503050406030204" pitchFamily="18" charset="0"/>
              </a:rPr>
              <a:t> за параметрами: сприйняття родини, друзів, мистецтва; захоплення і уподобання; власна творчість, пошуки досконалості; мрії та сподівання, перше кохання;</a:t>
            </a:r>
          </a:p>
          <a:p>
            <a:pPr algn="just">
              <a:buFont typeface="Wingdings" panose="05000000000000000000" pitchFamily="2" charset="2"/>
              <a:buChar char="ü"/>
            </a:pPr>
            <a:r>
              <a:rPr lang="uk-UA" sz="2400" dirty="0" smtClean="0">
                <a:latin typeface="Cambria Math" panose="02040503050406030204" pitchFamily="18" charset="0"/>
                <a:ea typeface="Cambria Math" panose="02040503050406030204" pitchFamily="18" charset="0"/>
              </a:rPr>
              <a:t>розглянути своєрідність композиції та сюжетної оповіді даних творів;</a:t>
            </a:r>
          </a:p>
          <a:p>
            <a:pPr algn="just">
              <a:buFont typeface="Wingdings" panose="05000000000000000000" pitchFamily="2" charset="2"/>
              <a:buChar char="ü"/>
            </a:pPr>
            <a:r>
              <a:rPr lang="uk-UA" sz="2400" dirty="0" smtClean="0">
                <a:latin typeface="Cambria Math" panose="02040503050406030204" pitchFamily="18" charset="0"/>
                <a:ea typeface="Cambria Math" panose="02040503050406030204" pitchFamily="18" charset="0"/>
              </a:rPr>
              <a:t>виявити ставлення головних героїнь творів польської та української письменниць до творчості та мистецтва;</a:t>
            </a:r>
          </a:p>
          <a:p>
            <a:pPr algn="just">
              <a:buFont typeface="Wingdings" panose="05000000000000000000" pitchFamily="2" charset="2"/>
              <a:buChar char="ü"/>
            </a:pPr>
            <a:r>
              <a:rPr lang="uk-UA" sz="2400" dirty="0" smtClean="0">
                <a:latin typeface="Cambria Math" panose="02040503050406030204" pitchFamily="18" charset="0"/>
                <a:ea typeface="Cambria Math" panose="02040503050406030204" pitchFamily="18" charset="0"/>
              </a:rPr>
              <a:t>простежити діалогічну взаємодію читача з текстом як передумову особистісного розвитку підлітків у творчій діяльності</a:t>
            </a:r>
            <a:r>
              <a:rPr lang="uk-UA" sz="2400" dirty="0" smtClean="0"/>
              <a:t>.</a:t>
            </a:r>
          </a:p>
        </p:txBody>
      </p:sp>
      <p:pic>
        <p:nvPicPr>
          <p:cNvPr id="6146" name="Picture 2" descr="Картинки по запросу ягелло кава з кардамоном"/>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0800000" flipV="1">
            <a:off x="498474" y="18845"/>
            <a:ext cx="1801813" cy="21429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028012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91760" y="1165872"/>
            <a:ext cx="6523728" cy="4718094"/>
          </a:xfrm>
        </p:spPr>
        <p:txBody>
          <a:bodyPr>
            <a:normAutofit/>
          </a:bodyPr>
          <a:lstStyle/>
          <a:p>
            <a:pPr marL="0" indent="0" algn="ctr">
              <a:buNone/>
            </a:pPr>
            <a:r>
              <a:rPr lang="uk-UA" sz="2800" b="1" u="sng" dirty="0" smtClean="0">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Актуальність творів</a:t>
            </a:r>
          </a:p>
          <a:p>
            <a:pPr marL="0" indent="0" algn="just">
              <a:buNone/>
            </a:pPr>
            <a:r>
              <a:rPr lang="uk-UA" sz="2800" dirty="0" smtClean="0">
                <a:latin typeface="Cambria Math" panose="02040503050406030204" pitchFamily="18" charset="0"/>
                <a:ea typeface="Cambria Math" panose="02040503050406030204" pitchFamily="18" charset="0"/>
              </a:rPr>
              <a:t>«Кава з кардамоном», «Марта з вулиці Святого Миколая»- присвячені сучасним </a:t>
            </a:r>
            <a:r>
              <a:rPr lang="uk-UA" sz="2800" dirty="0" smtClean="0">
                <a:latin typeface="Cambria Math" panose="02040503050406030204" pitchFamily="18" charset="0"/>
                <a:ea typeface="Cambria Math" panose="02040503050406030204" pitchFamily="18" charset="0"/>
              </a:rPr>
              <a:t>підліткам.</a:t>
            </a:r>
            <a:endParaRPr lang="uk-UA" sz="2800" dirty="0" smtClean="0">
              <a:latin typeface="Cambria Math" panose="02040503050406030204" pitchFamily="18" charset="0"/>
              <a:ea typeface="Cambria Math" panose="02040503050406030204" pitchFamily="18" charset="0"/>
            </a:endParaRPr>
          </a:p>
          <a:p>
            <a:pPr marL="0" indent="0" algn="just">
              <a:buNone/>
            </a:pPr>
            <a:r>
              <a:rPr lang="uk-UA" sz="2800" dirty="0" smtClean="0">
                <a:latin typeface="Cambria Math" panose="02040503050406030204" pitchFamily="18" charset="0"/>
                <a:ea typeface="Cambria Math" panose="02040503050406030204" pitchFamily="18" charset="0"/>
              </a:rPr>
              <a:t>  Й. </a:t>
            </a:r>
            <a:r>
              <a:rPr lang="uk-UA" sz="2800" dirty="0" err="1" smtClean="0">
                <a:latin typeface="Cambria Math" panose="02040503050406030204" pitchFamily="18" charset="0"/>
                <a:ea typeface="Cambria Math" panose="02040503050406030204" pitchFamily="18" charset="0"/>
              </a:rPr>
              <a:t>Ягелло</a:t>
            </a:r>
            <a:r>
              <a:rPr lang="uk-UA" sz="2800" dirty="0" smtClean="0">
                <a:latin typeface="Cambria Math" panose="02040503050406030204" pitchFamily="18" charset="0"/>
                <a:ea typeface="Cambria Math" panose="02040503050406030204" pitchFamily="18" charset="0"/>
              </a:rPr>
              <a:t> та Д. </a:t>
            </a:r>
            <a:r>
              <a:rPr lang="uk-UA" sz="2800" dirty="0" err="1" smtClean="0">
                <a:latin typeface="Cambria Math" panose="02040503050406030204" pitchFamily="18" charset="0"/>
                <a:ea typeface="Cambria Math" panose="02040503050406030204" pitchFamily="18" charset="0"/>
              </a:rPr>
              <a:t>Матіяш</a:t>
            </a:r>
            <a:r>
              <a:rPr lang="uk-UA" sz="2800" dirty="0" smtClean="0">
                <a:latin typeface="Cambria Math" panose="02040503050406030204" pitchFamily="18" charset="0"/>
                <a:ea typeface="Cambria Math" panose="02040503050406030204" pitchFamily="18" charset="0"/>
              </a:rPr>
              <a:t> розкривають еволюційні зміни  в поглядах, сприйнятті оточуючих головними героїнями, а також показують вплив мистецтва на формування особистості. </a:t>
            </a:r>
            <a:endParaRPr lang="uk-UA" sz="2800" b="1" u="sng" dirty="0">
              <a:latin typeface="Cambria Math" panose="02040503050406030204" pitchFamily="18" charset="0"/>
              <a:ea typeface="Cambria Math" panose="02040503050406030204" pitchFamily="18" charset="0"/>
            </a:endParaRPr>
          </a:p>
        </p:txBody>
      </p:sp>
      <p:pic>
        <p:nvPicPr>
          <p:cNvPr id="4098" name="Picture 2" descr="Картинки по запросу ягелло кава з кардамоном"/>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3616" y="1234819"/>
            <a:ext cx="2630488" cy="3947274"/>
          </a:xfrm>
          <a:prstGeom prst="rect">
            <a:avLst/>
          </a:prstGeom>
          <a:noFill/>
          <a:extLst>
            <a:ext uri="{909E8E84-426E-40DD-AFC4-6F175D3DCCD1}">
              <a14:hiddenFill xmlns:a14="http://schemas.microsoft.com/office/drawing/2010/main">
                <a:solidFill>
                  <a:srgbClr val="FFFFFF"/>
                </a:solidFill>
              </a14:hiddenFill>
            </a:ext>
          </a:extLst>
        </p:spPr>
      </p:pic>
      <p:pic>
        <p:nvPicPr>
          <p:cNvPr id="5" name="Рисунок 4" descr="Похожее изображение"/>
          <p:cNvPicPr/>
          <p:nvPr/>
        </p:nvPicPr>
        <p:blipFill rotWithShape="1">
          <a:blip r:embed="rId3" cstate="print"/>
          <a:srcRect l="48024"/>
          <a:stretch/>
        </p:blipFill>
        <p:spPr bwMode="auto">
          <a:xfrm>
            <a:off x="9615488" y="1165871"/>
            <a:ext cx="2386012" cy="3908677"/>
          </a:xfrm>
          <a:prstGeom prst="rect">
            <a:avLst/>
          </a:prstGeom>
          <a:noFill/>
          <a:ln w="9525">
            <a:noFill/>
            <a:miter lim="800000"/>
            <a:headEnd/>
            <a:tailEnd/>
          </a:ln>
        </p:spPr>
      </p:pic>
    </p:spTree>
    <p:extLst>
      <p:ext uri="{BB962C8B-B14F-4D97-AF65-F5344CB8AC3E}">
        <p14:creationId xmlns:p14="http://schemas.microsoft.com/office/powerpoint/2010/main" val="28003715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2"/>
          <p:cNvSpPr>
            <a:spLocks noGrp="1"/>
          </p:cNvSpPr>
          <p:nvPr>
            <p:ph idx="1"/>
          </p:nvPr>
        </p:nvSpPr>
        <p:spPr>
          <a:xfrm>
            <a:off x="960437" y="867056"/>
            <a:ext cx="10776026" cy="5590894"/>
          </a:xfrm>
        </p:spPr>
        <p:txBody>
          <a:bodyPr>
            <a:normAutofit/>
          </a:bodyPr>
          <a:lstStyle/>
          <a:p>
            <a:pPr marL="0" indent="0" algn="ctr">
              <a:buNone/>
            </a:pPr>
            <a:r>
              <a:rPr lang="uk-UA" sz="2800" b="1" u="sng" dirty="0" smtClean="0">
                <a:latin typeface="Cambria Math" panose="02040503050406030204" pitchFamily="18" charset="0"/>
                <a:ea typeface="Cambria Math" panose="02040503050406030204" pitchFamily="18" charset="0"/>
              </a:rPr>
              <a:t>Об’єкт дослідження</a:t>
            </a:r>
            <a:r>
              <a:rPr lang="uk-UA" sz="2400" dirty="0" smtClean="0">
                <a:latin typeface="Cambria Math" panose="02040503050406030204" pitchFamily="18" charset="0"/>
                <a:ea typeface="Cambria Math" panose="02040503050406030204" pitchFamily="18" charset="0"/>
              </a:rPr>
              <a:t>: </a:t>
            </a:r>
          </a:p>
          <a:p>
            <a:pPr marL="0" indent="0" algn="just">
              <a:buNone/>
            </a:pPr>
            <a:r>
              <a:rPr lang="uk-UA" sz="2400" dirty="0" smtClean="0">
                <a:latin typeface="Cambria Math" panose="02040503050406030204" pitchFamily="18" charset="0"/>
                <a:ea typeface="Cambria Math" panose="02040503050406030204" pitchFamily="18" charset="0"/>
              </a:rPr>
              <a:t>сучасні твори для дітей та юнацтва: «Кава з кардамоном» польської письменниці Й. </a:t>
            </a:r>
            <a:r>
              <a:rPr lang="uk-UA" sz="2400" dirty="0" err="1" smtClean="0">
                <a:latin typeface="Cambria Math" panose="02040503050406030204" pitchFamily="18" charset="0"/>
                <a:ea typeface="Cambria Math" panose="02040503050406030204" pitchFamily="18" charset="0"/>
              </a:rPr>
              <a:t>Ягелло</a:t>
            </a:r>
            <a:r>
              <a:rPr lang="uk-UA" sz="2400" dirty="0" smtClean="0">
                <a:latin typeface="Cambria Math" panose="02040503050406030204" pitchFamily="18" charset="0"/>
                <a:ea typeface="Cambria Math" panose="02040503050406030204" pitchFamily="18" charset="0"/>
              </a:rPr>
              <a:t> </a:t>
            </a:r>
            <a:r>
              <a:rPr lang="uk-UA" sz="2400" dirty="0" smtClean="0">
                <a:latin typeface="Cambria Math" panose="02040503050406030204" pitchFamily="18" charset="0"/>
                <a:ea typeface="Cambria Math" panose="02040503050406030204" pitchFamily="18" charset="0"/>
              </a:rPr>
              <a:t>та Д</a:t>
            </a:r>
            <a:r>
              <a:rPr lang="uk-UA" sz="2400" dirty="0" smtClean="0">
                <a:latin typeface="Cambria Math" panose="02040503050406030204" pitchFamily="18" charset="0"/>
                <a:ea typeface="Cambria Math" panose="02040503050406030204" pitchFamily="18" charset="0"/>
              </a:rPr>
              <a:t>. </a:t>
            </a:r>
            <a:r>
              <a:rPr lang="uk-UA" sz="2400" dirty="0" err="1" smtClean="0">
                <a:latin typeface="Cambria Math" panose="02040503050406030204" pitchFamily="18" charset="0"/>
                <a:ea typeface="Cambria Math" panose="02040503050406030204" pitchFamily="18" charset="0"/>
              </a:rPr>
              <a:t>Матіяш</a:t>
            </a:r>
            <a:r>
              <a:rPr lang="uk-UA" sz="2400" dirty="0" smtClean="0">
                <a:latin typeface="Cambria Math" panose="02040503050406030204" pitchFamily="18" charset="0"/>
                <a:ea typeface="Cambria Math" panose="02040503050406030204" pitchFamily="18" charset="0"/>
              </a:rPr>
              <a:t> «Марта з вулиці Святого Миколая».</a:t>
            </a:r>
          </a:p>
        </p:txBody>
      </p:sp>
      <p:pic>
        <p:nvPicPr>
          <p:cNvPr id="6" name="Рисунок 5" descr="Похожее изображение"/>
          <p:cNvPicPr/>
          <p:nvPr/>
        </p:nvPicPr>
        <p:blipFill>
          <a:blip r:embed="rId2" cstate="print"/>
          <a:srcRect/>
          <a:stretch>
            <a:fillRect/>
          </a:stretch>
        </p:blipFill>
        <p:spPr bwMode="auto">
          <a:xfrm rot="20219488">
            <a:off x="1190627" y="3209924"/>
            <a:ext cx="2124076" cy="3133725"/>
          </a:xfrm>
          <a:prstGeom prst="rect">
            <a:avLst/>
          </a:prstGeom>
          <a:noFill/>
          <a:ln w="9525">
            <a:noFill/>
            <a:miter lim="800000"/>
            <a:headEnd/>
            <a:tailEnd/>
          </a:ln>
        </p:spPr>
      </p:pic>
      <p:pic>
        <p:nvPicPr>
          <p:cNvPr id="7" name="Рисунок 6" descr="Картинки по запросу кава з кардамоном Ягелло ылюстрацыъ"/>
          <p:cNvPicPr/>
          <p:nvPr/>
        </p:nvPicPr>
        <p:blipFill>
          <a:blip r:embed="rId3" cstate="print"/>
          <a:srcRect/>
          <a:stretch>
            <a:fillRect/>
          </a:stretch>
        </p:blipFill>
        <p:spPr bwMode="auto">
          <a:xfrm>
            <a:off x="3320360" y="2710733"/>
            <a:ext cx="2065127" cy="3043281"/>
          </a:xfrm>
          <a:prstGeom prst="rect">
            <a:avLst/>
          </a:prstGeom>
          <a:noFill/>
          <a:ln w="9525">
            <a:noFill/>
            <a:miter lim="800000"/>
            <a:headEnd/>
            <a:tailEnd/>
          </a:ln>
        </p:spPr>
      </p:pic>
      <p:pic>
        <p:nvPicPr>
          <p:cNvPr id="8" name="Рисунок 7" descr="Картинки по запросу кава з кардамоном Ягелло ылюстрацыъ"/>
          <p:cNvPicPr/>
          <p:nvPr/>
        </p:nvPicPr>
        <p:blipFill rotWithShape="1">
          <a:blip r:embed="rId4" cstate="print"/>
          <a:srcRect l="10913" r="11038"/>
          <a:stretch/>
        </p:blipFill>
        <p:spPr bwMode="auto">
          <a:xfrm rot="1008895">
            <a:off x="8154798" y="3324651"/>
            <a:ext cx="3230654" cy="2904269"/>
          </a:xfrm>
          <a:prstGeom prst="rect">
            <a:avLst/>
          </a:prstGeom>
          <a:noFill/>
          <a:ln w="9525">
            <a:noFill/>
            <a:miter lim="800000"/>
            <a:headEnd/>
            <a:tailEnd/>
          </a:ln>
        </p:spPr>
      </p:pic>
      <p:pic>
        <p:nvPicPr>
          <p:cNvPr id="9" name="Рисунок 8"/>
          <p:cNvPicPr>
            <a:picLocks noChangeAspect="1"/>
          </p:cNvPicPr>
          <p:nvPr/>
        </p:nvPicPr>
        <p:blipFill rotWithShape="1">
          <a:blip r:embed="rId5" cstate="print">
            <a:extLst>
              <a:ext uri="{28A0092B-C50C-407E-A947-70E740481C1C}">
                <a14:useLocalDpi xmlns:a14="http://schemas.microsoft.com/office/drawing/2010/main" val="0"/>
              </a:ext>
            </a:extLst>
          </a:blip>
          <a:srcRect l="19444" r="18681"/>
          <a:stretch/>
        </p:blipFill>
        <p:spPr>
          <a:xfrm>
            <a:off x="6771223" y="2710732"/>
            <a:ext cx="2065127" cy="3043281"/>
          </a:xfrm>
          <a:prstGeom prst="rect">
            <a:avLst/>
          </a:prstGeom>
        </p:spPr>
      </p:pic>
    </p:spTree>
    <p:extLst>
      <p:ext uri="{BB962C8B-B14F-4D97-AF65-F5344CB8AC3E}">
        <p14:creationId xmlns:p14="http://schemas.microsoft.com/office/powerpoint/2010/main" val="11201438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128713" y="1071563"/>
            <a:ext cx="10032930" cy="1631216"/>
          </a:xfrm>
          <a:prstGeom prst="rect">
            <a:avLst/>
          </a:prstGeom>
        </p:spPr>
        <p:txBody>
          <a:bodyPr wrap="square">
            <a:spAutoFit/>
          </a:bodyPr>
          <a:lstStyle/>
          <a:p>
            <a:pPr algn="ctr"/>
            <a:r>
              <a:rPr lang="uk-UA" sz="2800" b="1" u="sng" dirty="0" smtClean="0">
                <a:latin typeface="Cambria Math" panose="02040503050406030204" pitchFamily="18" charset="0"/>
                <a:ea typeface="Cambria Math" panose="02040503050406030204" pitchFamily="18" charset="0"/>
              </a:rPr>
              <a:t>Предмет дослідження</a:t>
            </a:r>
            <a:r>
              <a:rPr lang="uk-UA" sz="2400" dirty="0" smtClean="0">
                <a:latin typeface="Cambria Math" panose="02040503050406030204" pitchFamily="18" charset="0"/>
                <a:ea typeface="Cambria Math" panose="02040503050406030204" pitchFamily="18" charset="0"/>
              </a:rPr>
              <a:t>: </a:t>
            </a:r>
          </a:p>
          <a:p>
            <a:pPr algn="ctr"/>
            <a:endParaRPr lang="uk-UA" sz="2400" dirty="0" smtClean="0">
              <a:latin typeface="Cambria Math" panose="02040503050406030204" pitchFamily="18" charset="0"/>
              <a:ea typeface="Cambria Math" panose="02040503050406030204" pitchFamily="18" charset="0"/>
            </a:endParaRPr>
          </a:p>
          <a:p>
            <a:pPr algn="just"/>
            <a:r>
              <a:rPr lang="uk-UA" sz="2400" dirty="0" smtClean="0">
                <a:latin typeface="Cambria Math" panose="02040503050406030204" pitchFamily="18" charset="0"/>
                <a:ea typeface="Cambria Math" panose="02040503050406030204" pitchFamily="18" charset="0"/>
              </a:rPr>
              <a:t>порівняння сприйняття життя і мистецтва героїнями творів Й. </a:t>
            </a:r>
            <a:r>
              <a:rPr lang="uk-UA" sz="2400" dirty="0" err="1" smtClean="0">
                <a:latin typeface="Cambria Math" panose="02040503050406030204" pitchFamily="18" charset="0"/>
                <a:ea typeface="Cambria Math" panose="02040503050406030204" pitchFamily="18" charset="0"/>
              </a:rPr>
              <a:t>Ягелло</a:t>
            </a:r>
            <a:r>
              <a:rPr lang="uk-UA" sz="2400" dirty="0" smtClean="0">
                <a:latin typeface="Cambria Math" panose="02040503050406030204" pitchFamily="18" charset="0"/>
                <a:ea typeface="Cambria Math" panose="02040503050406030204" pitchFamily="18" charset="0"/>
              </a:rPr>
              <a:t> «Кава з кардамоном» та Д. </a:t>
            </a:r>
            <a:r>
              <a:rPr lang="uk-UA" sz="2400" dirty="0" err="1" smtClean="0">
                <a:latin typeface="Cambria Math" panose="02040503050406030204" pitchFamily="18" charset="0"/>
                <a:ea typeface="Cambria Math" panose="02040503050406030204" pitchFamily="18" charset="0"/>
              </a:rPr>
              <a:t>Матіяш</a:t>
            </a:r>
            <a:r>
              <a:rPr lang="uk-UA" sz="2400" dirty="0" smtClean="0">
                <a:latin typeface="Cambria Math" panose="02040503050406030204" pitchFamily="18" charset="0"/>
                <a:ea typeface="Cambria Math" panose="02040503050406030204" pitchFamily="18" charset="0"/>
              </a:rPr>
              <a:t> «Марта з вулиці Святого Миколая». </a:t>
            </a:r>
            <a:endParaRPr lang="uk-UA" sz="2400" b="1" dirty="0" smtClean="0">
              <a:latin typeface="Cambria Math" panose="02040503050406030204" pitchFamily="18" charset="0"/>
              <a:ea typeface="Cambria Math" panose="02040503050406030204" pitchFamily="18" charset="0"/>
            </a:endParaRPr>
          </a:p>
        </p:txBody>
      </p:sp>
      <p:pic>
        <p:nvPicPr>
          <p:cNvPr id="5" name="Рисунок 4" descr="Картинки по запросу кава з кардамоном Ягелло ылюстрацыъ"/>
          <p:cNvPicPr/>
          <p:nvPr/>
        </p:nvPicPr>
        <p:blipFill>
          <a:blip r:embed="rId2" cstate="print"/>
          <a:srcRect/>
          <a:stretch>
            <a:fillRect/>
          </a:stretch>
        </p:blipFill>
        <p:spPr bwMode="auto">
          <a:xfrm>
            <a:off x="1128713" y="3219450"/>
            <a:ext cx="3414712" cy="2852738"/>
          </a:xfrm>
          <a:prstGeom prst="rect">
            <a:avLst/>
          </a:prstGeom>
          <a:noFill/>
          <a:ln w="9525">
            <a:noFill/>
            <a:miter lim="800000"/>
            <a:headEnd/>
            <a:tailEnd/>
          </a:ln>
        </p:spPr>
      </p:pic>
      <p:pic>
        <p:nvPicPr>
          <p:cNvPr id="2050" name="Picture 2" descr="Картинки по запросу марта з вулиці святого миколая і дзвінка матіяш"/>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4317" t="24268" r="20183"/>
          <a:stretch/>
        </p:blipFill>
        <p:spPr bwMode="auto">
          <a:xfrm>
            <a:off x="6729413" y="3219451"/>
            <a:ext cx="3471862" cy="28567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523399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883966" y="1266464"/>
            <a:ext cx="5883964" cy="4031873"/>
          </a:xfrm>
          <a:prstGeom prst="rect">
            <a:avLst/>
          </a:prstGeom>
        </p:spPr>
        <p:txBody>
          <a:bodyPr wrap="square">
            <a:spAutoFit/>
          </a:bodyPr>
          <a:lstStyle/>
          <a:p>
            <a:pPr algn="ctr"/>
            <a:r>
              <a:rPr lang="uk-UA" sz="3200" b="1" u="sng" dirty="0" smtClean="0">
                <a:latin typeface="Cambria Math" panose="02040503050406030204" pitchFamily="18" charset="0"/>
                <a:ea typeface="Cambria Math" panose="02040503050406030204" pitchFamily="18" charset="0"/>
              </a:rPr>
              <a:t>Мета  роботи</a:t>
            </a:r>
            <a:r>
              <a:rPr lang="uk-UA" sz="2800" dirty="0" smtClean="0">
                <a:latin typeface="Cambria Math" panose="02040503050406030204" pitchFamily="18" charset="0"/>
                <a:ea typeface="Cambria Math" panose="02040503050406030204" pitchFamily="18" charset="0"/>
              </a:rPr>
              <a:t>: </a:t>
            </a:r>
          </a:p>
          <a:p>
            <a:pPr algn="just"/>
            <a:r>
              <a:rPr lang="uk-UA" sz="2800" dirty="0" smtClean="0">
                <a:latin typeface="Cambria Math" panose="02040503050406030204" pitchFamily="18" charset="0"/>
                <a:ea typeface="Cambria Math" panose="02040503050406030204" pitchFamily="18" charset="0"/>
              </a:rPr>
              <a:t>проаналізувати характери головних героїнь творів </a:t>
            </a:r>
            <a:r>
              <a:rPr lang="uk-UA" sz="2800" dirty="0" err="1" smtClean="0">
                <a:latin typeface="Cambria Math" panose="02040503050406030204" pitchFamily="18" charset="0"/>
                <a:ea typeface="Cambria Math" panose="02040503050406030204" pitchFamily="18" charset="0"/>
              </a:rPr>
              <a:t>Й.Ягелло</a:t>
            </a:r>
            <a:r>
              <a:rPr lang="uk-UA" sz="2800" dirty="0" smtClean="0">
                <a:latin typeface="Cambria Math" panose="02040503050406030204" pitchFamily="18" charset="0"/>
                <a:ea typeface="Cambria Math" panose="02040503050406030204" pitchFamily="18" charset="0"/>
              </a:rPr>
              <a:t> </a:t>
            </a:r>
            <a:r>
              <a:rPr lang="uk-UA" sz="2800" dirty="0" smtClean="0">
                <a:latin typeface="Cambria Math" panose="02040503050406030204" pitchFamily="18" charset="0"/>
                <a:ea typeface="Cambria Math" panose="02040503050406030204" pitchFamily="18" charset="0"/>
              </a:rPr>
              <a:t>«Кава з кардамоном» та </a:t>
            </a:r>
            <a:r>
              <a:rPr lang="uk-UA" sz="2800" dirty="0" err="1" smtClean="0">
                <a:latin typeface="Cambria Math" panose="02040503050406030204" pitchFamily="18" charset="0"/>
                <a:ea typeface="Cambria Math" panose="02040503050406030204" pitchFamily="18" charset="0"/>
              </a:rPr>
              <a:t>Д.Матіяш</a:t>
            </a:r>
            <a:r>
              <a:rPr lang="uk-UA" sz="2800" dirty="0" smtClean="0">
                <a:latin typeface="Cambria Math" panose="02040503050406030204" pitchFamily="18" charset="0"/>
                <a:ea typeface="Cambria Math" panose="02040503050406030204" pitchFamily="18" charset="0"/>
              </a:rPr>
              <a:t> </a:t>
            </a:r>
            <a:r>
              <a:rPr lang="uk-UA" sz="2800" dirty="0" smtClean="0">
                <a:latin typeface="Cambria Math" panose="02040503050406030204" pitchFamily="18" charset="0"/>
                <a:ea typeface="Cambria Math" panose="02040503050406030204" pitchFamily="18" charset="0"/>
              </a:rPr>
              <a:t>«Марта з вулиці Святого Миколая» як творчі особистості, розкрити вплив мистецтва на їхнє ставлення до людей, природи, родини, країни.</a:t>
            </a:r>
          </a:p>
        </p:txBody>
      </p:sp>
      <p:pic>
        <p:nvPicPr>
          <p:cNvPr id="3074" name="Picture 2" descr="Картинки по запросу марта з вулиці святого миколая і дзвінка матіяш"/>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84401" y="3860017"/>
            <a:ext cx="3530600" cy="234945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Картинки по запросу ягелло кава з кардамоном"/>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2214" y="411691"/>
            <a:ext cx="3059113" cy="40788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669509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Картинки по запросу фотографія як вид мистецтва презентація"/>
          <p:cNvPicPr/>
          <p:nvPr/>
        </p:nvPicPr>
        <p:blipFill>
          <a:blip r:embed="rId2" cstate="print"/>
          <a:srcRect/>
          <a:stretch>
            <a:fillRect/>
          </a:stretch>
        </p:blipFill>
        <p:spPr bwMode="auto">
          <a:xfrm>
            <a:off x="8935279" y="755784"/>
            <a:ext cx="3019776" cy="3463200"/>
          </a:xfrm>
          <a:prstGeom prst="rect">
            <a:avLst/>
          </a:prstGeom>
          <a:noFill/>
          <a:ln w="9525">
            <a:noFill/>
            <a:miter lim="800000"/>
            <a:headEnd/>
            <a:tailEnd/>
          </a:ln>
        </p:spPr>
      </p:pic>
      <p:sp>
        <p:nvSpPr>
          <p:cNvPr id="3" name="Объект 2"/>
          <p:cNvSpPr>
            <a:spLocks noGrp="1"/>
          </p:cNvSpPr>
          <p:nvPr>
            <p:ph idx="1"/>
          </p:nvPr>
        </p:nvSpPr>
        <p:spPr>
          <a:xfrm>
            <a:off x="1103312" y="642938"/>
            <a:ext cx="8946541" cy="5605462"/>
          </a:xfrm>
        </p:spPr>
        <p:txBody>
          <a:bodyPr/>
          <a:lstStyle/>
          <a:p>
            <a:pPr algn="ctr"/>
            <a:r>
              <a:rPr lang="uk-UA" sz="2800" dirty="0" smtClean="0"/>
              <a:t>Захоплення Марти та </a:t>
            </a:r>
            <a:r>
              <a:rPr lang="uk-UA" sz="2800" dirty="0"/>
              <a:t> </a:t>
            </a:r>
            <a:r>
              <a:rPr lang="uk-UA" sz="2800" dirty="0" smtClean="0"/>
              <a:t> </a:t>
            </a:r>
            <a:r>
              <a:rPr lang="uk-UA" sz="2800" dirty="0" err="1" smtClean="0"/>
              <a:t>та</a:t>
            </a:r>
            <a:r>
              <a:rPr lang="uk-UA" sz="2800" dirty="0" smtClean="0"/>
              <a:t> </a:t>
            </a:r>
            <a:r>
              <a:rPr lang="uk-UA" sz="2800" dirty="0" err="1" smtClean="0"/>
              <a:t>Лінки</a:t>
            </a:r>
            <a:endParaRPr lang="uk-UA" sz="2800" dirty="0"/>
          </a:p>
          <a:p>
            <a:endParaRPr lang="uk-UA" dirty="0"/>
          </a:p>
        </p:txBody>
      </p:sp>
      <p:pic>
        <p:nvPicPr>
          <p:cNvPr id="6" name="Рисунок 5" descr="Картинки по запросу мистецтво фотографії презентація"/>
          <p:cNvPicPr/>
          <p:nvPr/>
        </p:nvPicPr>
        <p:blipFill>
          <a:blip r:embed="rId3" cstate="print"/>
          <a:srcRect/>
          <a:stretch>
            <a:fillRect/>
          </a:stretch>
        </p:blipFill>
        <p:spPr bwMode="auto">
          <a:xfrm>
            <a:off x="9062894" y="4080254"/>
            <a:ext cx="3129106" cy="2511520"/>
          </a:xfrm>
          <a:prstGeom prst="rect">
            <a:avLst/>
          </a:prstGeom>
          <a:noFill/>
          <a:ln w="9525">
            <a:noFill/>
            <a:miter lim="800000"/>
            <a:headEnd/>
            <a:tailEnd/>
          </a:ln>
        </p:spPr>
      </p:pic>
      <p:pic>
        <p:nvPicPr>
          <p:cNvPr id="7" name="Рисунок 6" descr="http://svitppt.com.ua/images/10/9552/960/img1.jpg"/>
          <p:cNvPicPr/>
          <p:nvPr/>
        </p:nvPicPr>
        <p:blipFill>
          <a:blip r:embed="rId4" cstate="print"/>
          <a:srcRect/>
          <a:stretch>
            <a:fillRect/>
          </a:stretch>
        </p:blipFill>
        <p:spPr bwMode="auto">
          <a:xfrm>
            <a:off x="254856" y="1243509"/>
            <a:ext cx="2577796" cy="3615361"/>
          </a:xfrm>
          <a:prstGeom prst="rect">
            <a:avLst/>
          </a:prstGeom>
          <a:noFill/>
          <a:ln w="9525">
            <a:noFill/>
            <a:miter lim="800000"/>
            <a:headEnd/>
            <a:tailEnd/>
          </a:ln>
        </p:spPr>
      </p:pic>
      <p:pic>
        <p:nvPicPr>
          <p:cNvPr id="8" name="Рисунок 7" descr="http://svitppt.com.ua/images/10/9552/960/img3.jpg"/>
          <p:cNvPicPr/>
          <p:nvPr/>
        </p:nvPicPr>
        <p:blipFill>
          <a:blip r:embed="rId5" cstate="print"/>
          <a:srcRect/>
          <a:stretch>
            <a:fillRect/>
          </a:stretch>
        </p:blipFill>
        <p:spPr bwMode="auto">
          <a:xfrm>
            <a:off x="2832652" y="1243509"/>
            <a:ext cx="3490389" cy="2727414"/>
          </a:xfrm>
          <a:prstGeom prst="rect">
            <a:avLst/>
          </a:prstGeom>
          <a:noFill/>
          <a:ln w="9525">
            <a:noFill/>
            <a:miter lim="800000"/>
            <a:headEnd/>
            <a:tailEnd/>
          </a:ln>
        </p:spPr>
      </p:pic>
      <p:pic>
        <p:nvPicPr>
          <p:cNvPr id="10" name="Рисунок 9" descr="http://svitppt.com.ua/images/10/9552/960/img10.jpg"/>
          <p:cNvPicPr/>
          <p:nvPr/>
        </p:nvPicPr>
        <p:blipFill>
          <a:blip r:embed="rId6" cstate="print"/>
          <a:srcRect/>
          <a:stretch>
            <a:fillRect/>
          </a:stretch>
        </p:blipFill>
        <p:spPr bwMode="auto">
          <a:xfrm>
            <a:off x="2047072" y="3970923"/>
            <a:ext cx="4275969" cy="2275172"/>
          </a:xfrm>
          <a:prstGeom prst="rect">
            <a:avLst/>
          </a:prstGeom>
          <a:noFill/>
          <a:ln w="9525">
            <a:noFill/>
            <a:miter lim="800000"/>
            <a:headEnd/>
            <a:tailEnd/>
          </a:ln>
        </p:spPr>
      </p:pic>
      <p:pic>
        <p:nvPicPr>
          <p:cNvPr id="4" name="Рисунок 3" descr="Картинки по запросу мистецтво фотографії презентація"/>
          <p:cNvPicPr/>
          <p:nvPr/>
        </p:nvPicPr>
        <p:blipFill>
          <a:blip r:embed="rId7" cstate="print"/>
          <a:srcRect/>
          <a:stretch>
            <a:fillRect/>
          </a:stretch>
        </p:blipFill>
        <p:spPr bwMode="auto">
          <a:xfrm>
            <a:off x="6323041" y="2607216"/>
            <a:ext cx="2879493" cy="3223537"/>
          </a:xfrm>
          <a:prstGeom prst="rect">
            <a:avLst/>
          </a:prstGeom>
          <a:noFill/>
          <a:ln w="9525">
            <a:noFill/>
            <a:miter lim="800000"/>
            <a:headEnd/>
            <a:tailEnd/>
          </a:ln>
        </p:spPr>
      </p:pic>
    </p:spTree>
    <p:extLst>
      <p:ext uri="{BB962C8B-B14F-4D97-AF65-F5344CB8AC3E}">
        <p14:creationId xmlns:p14="http://schemas.microsoft.com/office/powerpoint/2010/main" val="42744832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0252" y="0"/>
            <a:ext cx="10960844" cy="784411"/>
          </a:xfrm>
        </p:spPr>
        <p:txBody>
          <a:bodyPr/>
          <a:lstStyle/>
          <a:p>
            <a:pPr algn="ctr"/>
            <a:r>
              <a:rPr lang="uk-UA" sz="2800" b="1" dirty="0"/>
              <a:t>Образне мислення Марти та вдалі ракурси </a:t>
            </a:r>
            <a:r>
              <a:rPr lang="uk-UA" sz="2800" b="1" dirty="0" err="1"/>
              <a:t>Лінки</a:t>
            </a:r>
            <a:r>
              <a:rPr lang="uk-UA" sz="2800" b="1" dirty="0"/>
              <a:t> </a:t>
            </a:r>
          </a:p>
        </p:txBody>
      </p:sp>
      <p:graphicFrame>
        <p:nvGraphicFramePr>
          <p:cNvPr id="5" name="Таблица 4"/>
          <p:cNvGraphicFramePr>
            <a:graphicFrameLocks noGrp="1"/>
          </p:cNvGraphicFramePr>
          <p:nvPr>
            <p:extLst>
              <p:ext uri="{D42A27DB-BD31-4B8C-83A1-F6EECF244321}">
                <p14:modId xmlns:p14="http://schemas.microsoft.com/office/powerpoint/2010/main" val="96233247"/>
              </p:ext>
            </p:extLst>
          </p:nvPr>
        </p:nvGraphicFramePr>
        <p:xfrm>
          <a:off x="129210" y="665921"/>
          <a:ext cx="11926955" cy="5792035"/>
        </p:xfrm>
        <a:graphic>
          <a:graphicData uri="http://schemas.openxmlformats.org/drawingml/2006/table">
            <a:tbl>
              <a:tblPr firstRow="1" firstCol="1" bandRow="1">
                <a:tableStyleId>{5C22544A-7EE6-4342-B048-85BDC9FD1C3A}</a:tableStyleId>
              </a:tblPr>
              <a:tblGrid>
                <a:gridCol w="5118652"/>
                <a:gridCol w="6808303"/>
              </a:tblGrid>
              <a:tr h="478210">
                <a:tc>
                  <a:txBody>
                    <a:bodyPr/>
                    <a:lstStyle/>
                    <a:p>
                      <a:pPr algn="ctr">
                        <a:lnSpc>
                          <a:spcPct val="115000"/>
                        </a:lnSpc>
                        <a:spcAft>
                          <a:spcPts val="0"/>
                        </a:spcAft>
                      </a:pPr>
                      <a:r>
                        <a:rPr lang="uk-UA" sz="1800" dirty="0">
                          <a:effectLst/>
                          <a:latin typeface="Times New Roman" panose="02020603050405020304" pitchFamily="18" charset="0"/>
                          <a:cs typeface="Times New Roman" panose="02020603050405020304" pitchFamily="18" charset="0"/>
                        </a:rPr>
                        <a:t>Фотографії </a:t>
                      </a:r>
                      <a:r>
                        <a:rPr lang="uk-UA" sz="1800" dirty="0" err="1">
                          <a:effectLst/>
                          <a:latin typeface="Times New Roman" panose="02020603050405020304" pitchFamily="18" charset="0"/>
                          <a:cs typeface="Times New Roman" panose="02020603050405020304" pitchFamily="18" charset="0"/>
                        </a:rPr>
                        <a:t>Лінки</a:t>
                      </a:r>
                      <a:endParaRPr lang="uk-UA" sz="1800" dirty="0">
                        <a:effectLst/>
                        <a:latin typeface="Times New Roman" panose="02020603050405020304" pitchFamily="18" charset="0"/>
                        <a:ea typeface="Calibri"/>
                        <a:cs typeface="Times New Roman" panose="02020603050405020304" pitchFamily="18" charset="0"/>
                      </a:endParaRPr>
                    </a:p>
                  </a:txBody>
                  <a:tcPr marL="36008" marR="36008" marT="0" marB="0"/>
                </a:tc>
                <a:tc>
                  <a:txBody>
                    <a:bodyPr/>
                    <a:lstStyle/>
                    <a:p>
                      <a:pPr algn="ctr">
                        <a:lnSpc>
                          <a:spcPct val="115000"/>
                        </a:lnSpc>
                        <a:spcAft>
                          <a:spcPts val="0"/>
                        </a:spcAft>
                      </a:pPr>
                      <a:r>
                        <a:rPr lang="uk-UA" sz="1800" dirty="0">
                          <a:effectLst/>
                          <a:latin typeface="Times New Roman" panose="02020603050405020304" pitchFamily="18" charset="0"/>
                          <a:cs typeface="Times New Roman" panose="02020603050405020304" pitchFamily="18" charset="0"/>
                        </a:rPr>
                        <a:t>Картини Марти</a:t>
                      </a:r>
                      <a:endParaRPr lang="uk-UA" sz="1800" dirty="0">
                        <a:effectLst/>
                        <a:latin typeface="Times New Roman" panose="02020603050405020304" pitchFamily="18" charset="0"/>
                        <a:ea typeface="Calibri"/>
                        <a:cs typeface="Times New Roman" panose="02020603050405020304" pitchFamily="18" charset="0"/>
                      </a:endParaRPr>
                    </a:p>
                  </a:txBody>
                  <a:tcPr marL="36008" marR="36008" marT="0" marB="0"/>
                </a:tc>
              </a:tr>
              <a:tr h="996171">
                <a:tc>
                  <a:txBody>
                    <a:bodyPr/>
                    <a:lstStyle/>
                    <a:p>
                      <a:pPr>
                        <a:lnSpc>
                          <a:spcPct val="115000"/>
                        </a:lnSpc>
                        <a:spcBef>
                          <a:spcPts val="1200"/>
                        </a:spcBef>
                        <a:spcAft>
                          <a:spcPts val="0"/>
                        </a:spcAft>
                      </a:pPr>
                      <a:r>
                        <a:rPr lang="uk-UA" sz="1800" dirty="0" err="1">
                          <a:effectLst/>
                          <a:latin typeface="Times New Roman" panose="02020603050405020304" pitchFamily="18" charset="0"/>
                          <a:cs typeface="Times New Roman" panose="02020603050405020304" pitchFamily="18" charset="0"/>
                        </a:rPr>
                        <a:t>Свентокшиський</a:t>
                      </a:r>
                      <a:r>
                        <a:rPr lang="uk-UA" sz="1800" dirty="0">
                          <a:effectLst/>
                          <a:latin typeface="Times New Roman" panose="02020603050405020304" pitchFamily="18" charset="0"/>
                          <a:cs typeface="Times New Roman" panose="02020603050405020304" pitchFamily="18" charset="0"/>
                        </a:rPr>
                        <a:t> міст у ранковій імлі, нечіткі контури червоних трамваїв, кольорові парасольки</a:t>
                      </a:r>
                      <a:endParaRPr lang="uk-UA" sz="1800" dirty="0">
                        <a:effectLst/>
                        <a:latin typeface="Times New Roman" panose="02020603050405020304" pitchFamily="18" charset="0"/>
                        <a:ea typeface="Calibri"/>
                        <a:cs typeface="Times New Roman" panose="02020603050405020304" pitchFamily="18" charset="0"/>
                      </a:endParaRPr>
                    </a:p>
                  </a:txBody>
                  <a:tcPr marL="36008" marR="36008" marT="0" marB="0"/>
                </a:tc>
                <a:tc>
                  <a:txBody>
                    <a:bodyPr/>
                    <a:lstStyle/>
                    <a:p>
                      <a:pPr>
                        <a:lnSpc>
                          <a:spcPct val="115000"/>
                        </a:lnSpc>
                        <a:spcBef>
                          <a:spcPts val="1200"/>
                        </a:spcBef>
                        <a:spcAft>
                          <a:spcPts val="0"/>
                        </a:spcAft>
                      </a:pPr>
                      <a:r>
                        <a:rPr lang="uk-UA" sz="1800" dirty="0">
                          <a:effectLst/>
                          <a:latin typeface="Times New Roman" panose="02020603050405020304" pitchFamily="18" charset="0"/>
                          <a:cs typeface="Times New Roman" panose="02020603050405020304" pitchFamily="18" charset="0"/>
                        </a:rPr>
                        <a:t>Хмари на небі сьогодні золоті, мов з золотої нитки. Так і хочеться намотати їх на палець. Я взагалі люблю золотий колір. Я люблю кольори. Всі.</a:t>
                      </a:r>
                      <a:endParaRPr lang="uk-UA" sz="1800" dirty="0">
                        <a:effectLst/>
                        <a:latin typeface="Times New Roman" panose="02020603050405020304" pitchFamily="18" charset="0"/>
                        <a:ea typeface="Calibri"/>
                        <a:cs typeface="Times New Roman" panose="02020603050405020304" pitchFamily="18" charset="0"/>
                      </a:endParaRPr>
                    </a:p>
                  </a:txBody>
                  <a:tcPr marL="36008" marR="36008" marT="0" marB="0"/>
                </a:tc>
              </a:tr>
              <a:tr h="1305541">
                <a:tc>
                  <a:txBody>
                    <a:bodyPr/>
                    <a:lstStyle/>
                    <a:p>
                      <a:pPr>
                        <a:lnSpc>
                          <a:spcPct val="115000"/>
                        </a:lnSpc>
                        <a:spcBef>
                          <a:spcPts val="1200"/>
                        </a:spcBef>
                        <a:spcAft>
                          <a:spcPts val="0"/>
                        </a:spcAft>
                      </a:pPr>
                      <a:r>
                        <a:rPr lang="uk-UA" sz="1800" dirty="0">
                          <a:effectLst/>
                          <a:latin typeface="Times New Roman" panose="02020603050405020304" pitchFamily="18" charset="0"/>
                          <a:cs typeface="Times New Roman" panose="02020603050405020304" pitchFamily="18" charset="0"/>
                        </a:rPr>
                        <a:t>У фотографії було щось магічне, якась неймовірна аура. І вона </a:t>
                      </a:r>
                      <a:r>
                        <a:rPr lang="uk-UA" sz="1800" dirty="0" err="1">
                          <a:effectLst/>
                          <a:latin typeface="Times New Roman" panose="02020603050405020304" pitchFamily="18" charset="0"/>
                          <a:cs typeface="Times New Roman" panose="02020603050405020304" pitchFamily="18" charset="0"/>
                        </a:rPr>
                        <a:t>Лінці</a:t>
                      </a:r>
                      <a:r>
                        <a:rPr lang="uk-UA" sz="1800" dirty="0">
                          <a:effectLst/>
                          <a:latin typeface="Times New Roman" panose="02020603050405020304" pitchFamily="18" charset="0"/>
                          <a:cs typeface="Times New Roman" panose="02020603050405020304" pitchFamily="18" charset="0"/>
                        </a:rPr>
                        <a:t> подобалася</a:t>
                      </a:r>
                      <a:r>
                        <a:rPr lang="uk-UA" sz="1800" dirty="0" smtClean="0">
                          <a:effectLst/>
                          <a:latin typeface="Times New Roman" panose="02020603050405020304" pitchFamily="18" charset="0"/>
                          <a:cs typeface="Times New Roman" panose="02020603050405020304" pitchFamily="18" charset="0"/>
                        </a:rPr>
                        <a:t>.</a:t>
                      </a:r>
                      <a:endParaRPr lang="uk-UA" sz="1800" dirty="0">
                        <a:effectLst/>
                        <a:latin typeface="Times New Roman" panose="02020603050405020304" pitchFamily="18" charset="0"/>
                        <a:cs typeface="Times New Roman" panose="02020603050405020304" pitchFamily="18" charset="0"/>
                      </a:endParaRPr>
                    </a:p>
                    <a:p>
                      <a:pPr>
                        <a:lnSpc>
                          <a:spcPct val="115000"/>
                        </a:lnSpc>
                        <a:spcBef>
                          <a:spcPts val="1200"/>
                        </a:spcBef>
                        <a:spcAft>
                          <a:spcPts val="0"/>
                        </a:spcAft>
                      </a:pPr>
                      <a:r>
                        <a:rPr lang="uk-UA" sz="1800" dirty="0">
                          <a:effectLst/>
                          <a:latin typeface="Times New Roman" panose="02020603050405020304" pitchFamily="18" charset="0"/>
                          <a:cs typeface="Times New Roman" panose="02020603050405020304" pitchFamily="18" charset="0"/>
                        </a:rPr>
                        <a:t>Фото, яке спонукало </a:t>
                      </a:r>
                      <a:r>
                        <a:rPr lang="uk-UA" sz="1800" dirty="0" err="1">
                          <a:effectLst/>
                          <a:latin typeface="Times New Roman" panose="02020603050405020304" pitchFamily="18" charset="0"/>
                          <a:cs typeface="Times New Roman" panose="02020603050405020304" pitchFamily="18" charset="0"/>
                        </a:rPr>
                        <a:t>Лінку</a:t>
                      </a:r>
                      <a:r>
                        <a:rPr lang="uk-UA" sz="1800" dirty="0">
                          <a:effectLst/>
                          <a:latin typeface="Times New Roman" panose="02020603050405020304" pitchFamily="18" charset="0"/>
                          <a:cs typeface="Times New Roman" panose="02020603050405020304" pitchFamily="18" charset="0"/>
                        </a:rPr>
                        <a:t> до пошуків сестри</a:t>
                      </a:r>
                      <a:endParaRPr lang="uk-UA" sz="1800" dirty="0">
                        <a:effectLst/>
                        <a:latin typeface="Times New Roman" panose="02020603050405020304" pitchFamily="18" charset="0"/>
                        <a:ea typeface="Calibri"/>
                        <a:cs typeface="Times New Roman" panose="02020603050405020304" pitchFamily="18" charset="0"/>
                      </a:endParaRPr>
                    </a:p>
                  </a:txBody>
                  <a:tcPr marL="36008" marR="36008" marT="0" marB="0"/>
                </a:tc>
                <a:tc>
                  <a:txBody>
                    <a:bodyPr/>
                    <a:lstStyle/>
                    <a:p>
                      <a:pPr>
                        <a:lnSpc>
                          <a:spcPct val="115000"/>
                        </a:lnSpc>
                        <a:spcBef>
                          <a:spcPts val="1200"/>
                        </a:spcBef>
                        <a:spcAft>
                          <a:spcPts val="0"/>
                        </a:spcAft>
                      </a:pPr>
                      <a:r>
                        <a:rPr lang="uk-UA" sz="1800" dirty="0">
                          <a:effectLst/>
                          <a:latin typeface="Times New Roman" panose="02020603050405020304" pitchFamily="18" charset="0"/>
                          <a:cs typeface="Times New Roman" panose="02020603050405020304" pitchFamily="18" charset="0"/>
                        </a:rPr>
                        <a:t>Часом я малюю те, що позбавлене здорового глузду. Я малюю те, що приходить в голову. Взагалі у мене каліграфічний почерк. Я люблю малювати літери.</a:t>
                      </a:r>
                      <a:endParaRPr lang="uk-UA" sz="1800" dirty="0">
                        <a:effectLst/>
                        <a:latin typeface="Times New Roman" panose="02020603050405020304" pitchFamily="18" charset="0"/>
                        <a:ea typeface="Calibri"/>
                        <a:cs typeface="Times New Roman" panose="02020603050405020304" pitchFamily="18" charset="0"/>
                      </a:endParaRPr>
                    </a:p>
                  </a:txBody>
                  <a:tcPr marL="36008" marR="36008" marT="0" marB="0"/>
                </a:tc>
              </a:tr>
              <a:tr h="1623114">
                <a:tc>
                  <a:txBody>
                    <a:bodyPr/>
                    <a:lstStyle/>
                    <a:p>
                      <a:pPr>
                        <a:lnSpc>
                          <a:spcPct val="115000"/>
                        </a:lnSpc>
                        <a:spcBef>
                          <a:spcPts val="1200"/>
                        </a:spcBef>
                        <a:spcAft>
                          <a:spcPts val="0"/>
                        </a:spcAft>
                      </a:pPr>
                      <a:r>
                        <a:rPr lang="uk-UA" sz="1800" dirty="0">
                          <a:effectLst/>
                          <a:latin typeface="Times New Roman" panose="02020603050405020304" pitchFamily="18" charset="0"/>
                          <a:cs typeface="Times New Roman" panose="02020603050405020304" pitchFamily="18" charset="0"/>
                        </a:rPr>
                        <a:t>Багато синьої, червоної фарби, але не треба забувати про білий. Порозвішувала би свої фотографії в рамках.</a:t>
                      </a:r>
                    </a:p>
                    <a:p>
                      <a:pPr>
                        <a:lnSpc>
                          <a:spcPct val="115000"/>
                        </a:lnSpc>
                        <a:spcBef>
                          <a:spcPts val="1200"/>
                        </a:spcBef>
                        <a:spcAft>
                          <a:spcPts val="0"/>
                        </a:spcAft>
                      </a:pPr>
                      <a:r>
                        <a:rPr lang="uk-UA" sz="1800" dirty="0">
                          <a:effectLst/>
                          <a:latin typeface="Times New Roman" panose="02020603050405020304" pitchFamily="18" charset="0"/>
                          <a:cs typeface="Times New Roman" panose="02020603050405020304" pitchFamily="18" charset="0"/>
                        </a:rPr>
                        <a:t>Дизайн власного дому</a:t>
                      </a:r>
                      <a:endParaRPr lang="uk-UA" sz="1800" dirty="0">
                        <a:effectLst/>
                        <a:latin typeface="Times New Roman" panose="02020603050405020304" pitchFamily="18" charset="0"/>
                        <a:ea typeface="Calibri"/>
                        <a:cs typeface="Times New Roman" panose="02020603050405020304" pitchFamily="18" charset="0"/>
                      </a:endParaRPr>
                    </a:p>
                  </a:txBody>
                  <a:tcPr marL="36008" marR="36008" marT="0" marB="0"/>
                </a:tc>
                <a:tc>
                  <a:txBody>
                    <a:bodyPr/>
                    <a:lstStyle/>
                    <a:p>
                      <a:pPr>
                        <a:lnSpc>
                          <a:spcPct val="115000"/>
                        </a:lnSpc>
                        <a:spcBef>
                          <a:spcPts val="1200"/>
                        </a:spcBef>
                        <a:spcAft>
                          <a:spcPts val="0"/>
                        </a:spcAft>
                      </a:pPr>
                      <a:r>
                        <a:rPr lang="uk-UA" sz="1800" dirty="0">
                          <a:effectLst/>
                          <a:latin typeface="Times New Roman" panose="02020603050405020304" pitchFamily="18" charset="0"/>
                          <a:cs typeface="Times New Roman" panose="02020603050405020304" pitchFamily="18" charset="0"/>
                        </a:rPr>
                        <a:t>Поки Назви Столицю щось розповідає я малюю дівчинку, яка тягнеться до граната. Вона стоїть на самому вершечку даху, але їй не вдається дотягтися до стиглого, червоного плоду. Між її руками та гранатом залишається тоненька лінія, загріта диханням дівчинки. Сукня цієї дівчинки так ж червона, як і шкурка граната.</a:t>
                      </a:r>
                      <a:endParaRPr lang="uk-UA" sz="1800" dirty="0">
                        <a:effectLst/>
                        <a:latin typeface="Times New Roman" panose="02020603050405020304" pitchFamily="18" charset="0"/>
                        <a:ea typeface="Calibri"/>
                        <a:cs typeface="Times New Roman" panose="02020603050405020304" pitchFamily="18" charset="0"/>
                      </a:endParaRPr>
                    </a:p>
                  </a:txBody>
                  <a:tcPr marL="36008" marR="36008" marT="0" marB="0"/>
                </a:tc>
              </a:tr>
              <a:tr h="1150856">
                <a:tc>
                  <a:txBody>
                    <a:bodyPr/>
                    <a:lstStyle/>
                    <a:p>
                      <a:pPr>
                        <a:lnSpc>
                          <a:spcPct val="115000"/>
                        </a:lnSpc>
                        <a:spcBef>
                          <a:spcPts val="1200"/>
                        </a:spcBef>
                        <a:spcAft>
                          <a:spcPts val="0"/>
                        </a:spcAft>
                      </a:pPr>
                      <a:r>
                        <a:rPr lang="uk-UA" sz="1800" dirty="0">
                          <a:effectLst/>
                          <a:latin typeface="Times New Roman" panose="02020603050405020304" pitchFamily="18" charset="0"/>
                          <a:cs typeface="Times New Roman" panose="02020603050405020304" pitchFamily="18" charset="0"/>
                        </a:rPr>
                        <a:t>Напередодні </a:t>
                      </a:r>
                      <a:r>
                        <a:rPr lang="uk-UA" sz="1800" dirty="0" err="1">
                          <a:effectLst/>
                          <a:latin typeface="Times New Roman" panose="02020603050405020304" pitchFamily="18" charset="0"/>
                          <a:cs typeface="Times New Roman" panose="02020603050405020304" pitchFamily="18" charset="0"/>
                        </a:rPr>
                        <a:t>Лінка</a:t>
                      </a:r>
                      <a:r>
                        <a:rPr lang="uk-UA" sz="1800" dirty="0">
                          <a:effectLst/>
                          <a:latin typeface="Times New Roman" panose="02020603050405020304" pitchFamily="18" charset="0"/>
                          <a:cs typeface="Times New Roman" panose="02020603050405020304" pitchFamily="18" charset="0"/>
                        </a:rPr>
                        <a:t> вирішила встати раніше, щоб застати нерізке освітлення. Високе сонце псувало фотографію, воно робило його пласкою.</a:t>
                      </a:r>
                    </a:p>
                    <a:p>
                      <a:pPr>
                        <a:lnSpc>
                          <a:spcPct val="115000"/>
                        </a:lnSpc>
                        <a:spcBef>
                          <a:spcPts val="1200"/>
                        </a:spcBef>
                        <a:spcAft>
                          <a:spcPts val="0"/>
                        </a:spcAft>
                      </a:pPr>
                      <a:r>
                        <a:rPr lang="uk-UA" sz="1800" dirty="0">
                          <a:effectLst/>
                          <a:latin typeface="Times New Roman" panose="02020603050405020304" pitchFamily="18" charset="0"/>
                          <a:cs typeface="Times New Roman" panose="02020603050405020304" pitchFamily="18" charset="0"/>
                        </a:rPr>
                        <a:t>Природа, пейзажі </a:t>
                      </a:r>
                      <a:r>
                        <a:rPr lang="uk-UA" sz="1800" dirty="0" err="1">
                          <a:effectLst/>
                          <a:latin typeface="Times New Roman" panose="02020603050405020304" pitchFamily="18" charset="0"/>
                          <a:cs typeface="Times New Roman" panose="02020603050405020304" pitchFamily="18" charset="0"/>
                        </a:rPr>
                        <a:t>Саського</a:t>
                      </a:r>
                      <a:r>
                        <a:rPr lang="uk-UA" sz="1800" dirty="0">
                          <a:effectLst/>
                          <a:latin typeface="Times New Roman" panose="02020603050405020304" pitchFamily="18" charset="0"/>
                          <a:cs typeface="Times New Roman" panose="02020603050405020304" pitchFamily="18" charset="0"/>
                        </a:rPr>
                        <a:t> саду</a:t>
                      </a:r>
                      <a:endParaRPr lang="uk-UA" sz="1800" dirty="0">
                        <a:effectLst/>
                        <a:latin typeface="Times New Roman" panose="02020603050405020304" pitchFamily="18" charset="0"/>
                        <a:ea typeface="Calibri"/>
                        <a:cs typeface="Times New Roman" panose="02020603050405020304" pitchFamily="18" charset="0"/>
                      </a:endParaRPr>
                    </a:p>
                  </a:txBody>
                  <a:tcPr marL="36008" marR="36008" marT="0" marB="0"/>
                </a:tc>
                <a:tc>
                  <a:txBody>
                    <a:bodyPr/>
                    <a:lstStyle/>
                    <a:p>
                      <a:pPr>
                        <a:lnSpc>
                          <a:spcPct val="115000"/>
                        </a:lnSpc>
                        <a:spcBef>
                          <a:spcPts val="1200"/>
                        </a:spcBef>
                        <a:spcAft>
                          <a:spcPts val="0"/>
                        </a:spcAft>
                      </a:pPr>
                      <a:r>
                        <a:rPr lang="uk-UA" sz="1800" dirty="0">
                          <a:effectLst/>
                          <a:latin typeface="Times New Roman" panose="02020603050405020304" pitchFamily="18" charset="0"/>
                          <a:cs typeface="Times New Roman" panose="02020603050405020304" pitchFamily="18" charset="0"/>
                        </a:rPr>
                        <a:t>Замість тисячі сів я б могла намалювати ту дівчинку біля граната.</a:t>
                      </a:r>
                      <a:endParaRPr lang="uk-UA" sz="1800" dirty="0">
                        <a:effectLst/>
                        <a:latin typeface="Times New Roman" panose="02020603050405020304" pitchFamily="18" charset="0"/>
                        <a:ea typeface="Calibri"/>
                        <a:cs typeface="Times New Roman" panose="02020603050405020304" pitchFamily="18" charset="0"/>
                      </a:endParaRPr>
                    </a:p>
                  </a:txBody>
                  <a:tcPr marL="36008" marR="36008" marT="0" marB="0"/>
                </a:tc>
              </a:tr>
            </a:tbl>
          </a:graphicData>
        </a:graphic>
      </p:graphicFrame>
    </p:spTree>
    <p:extLst>
      <p:ext uri="{BB962C8B-B14F-4D97-AF65-F5344CB8AC3E}">
        <p14:creationId xmlns:p14="http://schemas.microsoft.com/office/powerpoint/2010/main" val="401044557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0"/>
            <a:ext cx="9541565" cy="3050749"/>
          </a:xfrm>
        </p:spPr>
        <p:txBody>
          <a:bodyPr>
            <a:noAutofit/>
          </a:bodyPr>
          <a:lstStyle/>
          <a:p>
            <a:pPr marL="0" indent="0">
              <a:buNone/>
            </a:pPr>
            <a:r>
              <a:rPr lang="uk-UA" sz="2800" b="1" dirty="0"/>
              <a:t> </a:t>
            </a:r>
            <a:endParaRPr lang="uk-UA" sz="2800" dirty="0" smtClean="0"/>
          </a:p>
          <a:p>
            <a:pPr fontAlgn="base"/>
            <a:r>
              <a:rPr lang="uk-UA" sz="2800" b="1" dirty="0" smtClean="0"/>
              <a:t>Рецепт приготування кави з кардамоном:</a:t>
            </a:r>
          </a:p>
          <a:p>
            <a:pPr marL="0" indent="0" algn="just" fontAlgn="base">
              <a:buNone/>
            </a:pPr>
            <a:r>
              <a:rPr lang="uk-UA" sz="2400" dirty="0" smtClean="0"/>
              <a:t>	Щоб </a:t>
            </a:r>
            <a:r>
              <a:rPr lang="uk-UA" sz="2400" dirty="0"/>
              <a:t>приготувати напій, який на сході звуть бедуїнських кави, в кавомолку додайте одночасно кавові зерна і плоди кардамону. Молоти слід до дуже </a:t>
            </a:r>
            <a:r>
              <a:rPr lang="uk-UA" sz="2400" dirty="0" smtClean="0"/>
              <a:t>дрібного стану</a:t>
            </a:r>
            <a:r>
              <a:rPr lang="uk-UA" sz="2400" dirty="0"/>
              <a:t>.</a:t>
            </a:r>
            <a:br>
              <a:rPr lang="uk-UA" sz="2400" dirty="0"/>
            </a:br>
            <a:r>
              <a:rPr lang="uk-UA" sz="2400" dirty="0"/>
              <a:t>У турку </a:t>
            </a:r>
            <a:r>
              <a:rPr lang="uk-UA" sz="2400" dirty="0" err="1"/>
              <a:t>налийте</a:t>
            </a:r>
            <a:r>
              <a:rPr lang="uk-UA" sz="2400" dirty="0"/>
              <a:t> воду, </a:t>
            </a:r>
            <a:r>
              <a:rPr lang="uk-UA" sz="2400" dirty="0" err="1"/>
              <a:t>насипте</a:t>
            </a:r>
            <a:r>
              <a:rPr lang="uk-UA" sz="2400" dirty="0"/>
              <a:t> отриманий мелену каву зі спецією, перемішайте і </a:t>
            </a:r>
            <a:r>
              <a:rPr lang="uk-UA" sz="2400" dirty="0" err="1"/>
              <a:t>поставте</a:t>
            </a:r>
            <a:r>
              <a:rPr lang="uk-UA" sz="2400" dirty="0"/>
              <a:t> на плиту на </a:t>
            </a:r>
            <a:r>
              <a:rPr lang="uk-UA" sz="2400" dirty="0" smtClean="0"/>
              <a:t>повільний вогонь</a:t>
            </a:r>
            <a:r>
              <a:rPr lang="uk-UA" sz="2400" dirty="0"/>
              <a:t>.</a:t>
            </a:r>
            <a:br>
              <a:rPr lang="uk-UA" sz="2400" dirty="0"/>
            </a:br>
            <a:r>
              <a:rPr lang="uk-UA" sz="2400" dirty="0" smtClean="0"/>
              <a:t>	Дочекайтеся </a:t>
            </a:r>
            <a:r>
              <a:rPr lang="uk-UA" sz="2400" dirty="0"/>
              <a:t>поки на поверхні не утворюється піна, але не дайте напою закипіти. При перших ознаках кипіння, зніміть турку з плити. Слідкуйте, щоб піна не прорвалася.</a:t>
            </a:r>
            <a:br>
              <a:rPr lang="uk-UA" sz="2400" dirty="0"/>
            </a:br>
            <a:r>
              <a:rPr lang="uk-UA" sz="2400" dirty="0"/>
              <a:t>У нагріту чашку обережно викладіть піну, а потім </a:t>
            </a:r>
            <a:r>
              <a:rPr lang="uk-UA" sz="2400" dirty="0" smtClean="0"/>
              <a:t>потихеньку </a:t>
            </a:r>
            <a:r>
              <a:rPr lang="uk-UA" sz="2400" dirty="0" err="1" smtClean="0"/>
              <a:t>налийте</a:t>
            </a:r>
            <a:r>
              <a:rPr lang="uk-UA" sz="2400" dirty="0" smtClean="0"/>
              <a:t> </a:t>
            </a:r>
            <a:r>
              <a:rPr lang="uk-UA" sz="2400" dirty="0"/>
              <a:t>кави</a:t>
            </a:r>
            <a:r>
              <a:rPr lang="uk-UA" sz="2400" dirty="0" smtClean="0"/>
              <a:t>.</a:t>
            </a:r>
          </a:p>
          <a:p>
            <a:pPr marL="0" indent="0" algn="just" fontAlgn="base">
              <a:buNone/>
            </a:pPr>
            <a:r>
              <a:rPr lang="uk-UA" sz="2400" dirty="0" smtClean="0"/>
              <a:t>	Якщо </a:t>
            </a:r>
            <a:r>
              <a:rPr lang="uk-UA" sz="2400" dirty="0"/>
              <a:t>ви не можете пити не солодкий кава, додайте цукор.</a:t>
            </a:r>
          </a:p>
        </p:txBody>
      </p:sp>
      <p:pic>
        <p:nvPicPr>
          <p:cNvPr id="5122" name="Picture 2" descr="Картинки по запросу ягелло кава з кардамоном"/>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621078" y="4373761"/>
            <a:ext cx="2570922" cy="248424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Картинки по запросу девочка художница"/>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21078" y="105358"/>
            <a:ext cx="2484783" cy="28101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28385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k-UA" sz="2800" b="1" dirty="0" smtClean="0"/>
              <a:t>Святий </a:t>
            </a:r>
            <a:r>
              <a:rPr lang="uk-UA" sz="2800" b="1" dirty="0" smtClean="0"/>
              <a:t>Миколай</a:t>
            </a:r>
            <a:r>
              <a:rPr lang="uk-UA" sz="2800" dirty="0" smtClean="0"/>
              <a:t>?</a:t>
            </a:r>
            <a:endParaRPr lang="uk-UA" sz="2800" dirty="0"/>
          </a:p>
        </p:txBody>
      </p:sp>
      <p:pic>
        <p:nvPicPr>
          <p:cNvPr id="4" name="Объект 3" descr="Картинки по запросу марта з вулиці святого миколая ілюстрації до твору"/>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437321" y="1038847"/>
            <a:ext cx="4770783" cy="5540858"/>
          </a:xfrm>
          <a:prstGeom prst="rect">
            <a:avLst/>
          </a:prstGeom>
          <a:noFill/>
          <a:ln w="9525">
            <a:noFill/>
            <a:miter lim="800000"/>
            <a:headEnd/>
            <a:tailEnd/>
          </a:ln>
        </p:spPr>
      </p:pic>
      <p:pic>
        <p:nvPicPr>
          <p:cNvPr id="5" name="Рисунок 4" descr="Похожее изображение"/>
          <p:cNvPicPr/>
          <p:nvPr/>
        </p:nvPicPr>
        <p:blipFill>
          <a:blip r:embed="rId3" cstate="print"/>
          <a:srcRect/>
          <a:stretch>
            <a:fillRect/>
          </a:stretch>
        </p:blipFill>
        <p:spPr bwMode="auto">
          <a:xfrm>
            <a:off x="5635487" y="1222512"/>
            <a:ext cx="6251712" cy="4959626"/>
          </a:xfrm>
          <a:prstGeom prst="rect">
            <a:avLst/>
          </a:prstGeom>
          <a:noFill/>
          <a:ln w="9525">
            <a:noFill/>
            <a:miter lim="800000"/>
            <a:headEnd/>
            <a:tailEnd/>
          </a:ln>
        </p:spPr>
      </p:pic>
    </p:spTree>
    <p:extLst>
      <p:ext uri="{BB962C8B-B14F-4D97-AF65-F5344CB8AC3E}">
        <p14:creationId xmlns:p14="http://schemas.microsoft.com/office/powerpoint/2010/main" val="121175048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6111" y="452718"/>
            <a:ext cx="9404723" cy="720099"/>
          </a:xfrm>
        </p:spPr>
        <p:txBody>
          <a:bodyPr/>
          <a:lstStyle/>
          <a:p>
            <a:pPr algn="ctr"/>
            <a:r>
              <a:rPr lang="uk-UA" sz="3200" b="1" dirty="0" smtClean="0"/>
              <a:t>Завдання:</a:t>
            </a:r>
            <a:endParaRPr lang="uk-UA" sz="3200" b="1" dirty="0"/>
          </a:p>
        </p:txBody>
      </p:sp>
      <p:sp>
        <p:nvSpPr>
          <p:cNvPr id="3" name="Объект 2"/>
          <p:cNvSpPr>
            <a:spLocks noGrp="1"/>
          </p:cNvSpPr>
          <p:nvPr>
            <p:ph idx="1"/>
          </p:nvPr>
        </p:nvSpPr>
        <p:spPr>
          <a:xfrm>
            <a:off x="834887" y="1063487"/>
            <a:ext cx="10127973" cy="5184913"/>
          </a:xfrm>
        </p:spPr>
        <p:txBody>
          <a:bodyPr>
            <a:normAutofit/>
          </a:bodyPr>
          <a:lstStyle/>
          <a:p>
            <a:r>
              <a:rPr lang="uk-UA" dirty="0" smtClean="0"/>
              <a:t>1. </a:t>
            </a:r>
            <a:r>
              <a:rPr lang="uk-UA" sz="2400" dirty="0" smtClean="0"/>
              <a:t>Розкрити зміст назви творів;</a:t>
            </a:r>
          </a:p>
          <a:p>
            <a:r>
              <a:rPr lang="uk-UA" sz="2400" dirty="0" smtClean="0"/>
              <a:t>2. </a:t>
            </a:r>
            <a:r>
              <a:rPr lang="uk-UA" sz="2400" dirty="0"/>
              <a:t>Боротьба  </a:t>
            </a:r>
            <a:r>
              <a:rPr lang="uk-UA" sz="2400" dirty="0" err="1"/>
              <a:t>Лінки</a:t>
            </a:r>
            <a:r>
              <a:rPr lang="uk-UA" sz="2400" dirty="0"/>
              <a:t> з невдачами та таємницями</a:t>
            </a:r>
          </a:p>
          <a:p>
            <a:r>
              <a:rPr lang="uk-UA" sz="2400" dirty="0" smtClean="0"/>
              <a:t>3.Сприйняття </a:t>
            </a:r>
            <a:r>
              <a:rPr lang="uk-UA" sz="2400" dirty="0"/>
              <a:t>світу Мартою: любов і </a:t>
            </a:r>
            <a:r>
              <a:rPr lang="uk-UA" sz="2400" dirty="0" smtClean="0"/>
              <a:t>турбота</a:t>
            </a:r>
          </a:p>
          <a:p>
            <a:r>
              <a:rPr lang="uk-UA" sz="2400" dirty="0" smtClean="0"/>
              <a:t>4.Образне </a:t>
            </a:r>
            <a:r>
              <a:rPr lang="uk-UA" sz="2400" dirty="0"/>
              <a:t>мислення Марти та вдалі ракурси  </a:t>
            </a:r>
            <a:r>
              <a:rPr lang="uk-UA" sz="2400" dirty="0" err="1"/>
              <a:t>Лінки</a:t>
            </a:r>
            <a:r>
              <a:rPr lang="uk-UA" sz="2400" dirty="0"/>
              <a:t> (Привести приклади із </a:t>
            </a:r>
            <a:r>
              <a:rPr lang="uk-UA" sz="2400" dirty="0" smtClean="0"/>
              <a:t>творів )</a:t>
            </a:r>
            <a:endParaRPr lang="uk-UA" sz="2400" dirty="0"/>
          </a:p>
          <a:p>
            <a:pPr marL="0" indent="0" algn="ctr">
              <a:buNone/>
            </a:pPr>
            <a:r>
              <a:rPr lang="uk-UA" sz="2400" b="1" dirty="0" smtClean="0"/>
              <a:t>Проблемне  питання:</a:t>
            </a:r>
          </a:p>
          <a:p>
            <a:r>
              <a:rPr lang="uk-UA" sz="2400" dirty="0" smtClean="0"/>
              <a:t>1.Розкрити поняття «проблемна героїня»;</a:t>
            </a:r>
          </a:p>
          <a:p>
            <a:r>
              <a:rPr lang="uk-UA" sz="2400" dirty="0" smtClean="0"/>
              <a:t>2. Задля чого люди читають?</a:t>
            </a:r>
          </a:p>
          <a:p>
            <a:pPr marL="0" indent="0" algn="ctr">
              <a:buNone/>
            </a:pPr>
            <a:r>
              <a:rPr lang="uk-UA" sz="2400" b="1" dirty="0" smtClean="0"/>
              <a:t>Творче завдання:</a:t>
            </a:r>
          </a:p>
          <a:p>
            <a:pPr marL="0" indent="0" algn="ctr">
              <a:buNone/>
            </a:pPr>
            <a:r>
              <a:rPr lang="uk-UA" sz="2400" dirty="0" smtClean="0"/>
              <a:t>Хобі у твоєму житті?</a:t>
            </a:r>
            <a:endParaRPr lang="uk-UA" sz="2400" dirty="0"/>
          </a:p>
        </p:txBody>
      </p:sp>
    </p:spTree>
    <p:extLst>
      <p:ext uri="{BB962C8B-B14F-4D97-AF65-F5344CB8AC3E}">
        <p14:creationId xmlns:p14="http://schemas.microsoft.com/office/powerpoint/2010/main" val="13531049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29209" y="855107"/>
            <a:ext cx="11807687" cy="6100762"/>
          </a:xfrm>
        </p:spPr>
        <p:txBody>
          <a:bodyPr>
            <a:normAutofit/>
          </a:bodyPr>
          <a:lstStyle/>
          <a:p>
            <a:r>
              <a:rPr lang="uk-UA" sz="2200" dirty="0">
                <a:latin typeface="Cambria Math" panose="02040503050406030204" pitchFamily="18" charset="0"/>
                <a:ea typeface="Cambria Math" panose="02040503050406030204" pitchFamily="18" charset="0"/>
              </a:rPr>
              <a:t>1.У прозі для підлітків  (Й</a:t>
            </a:r>
            <a:r>
              <a:rPr lang="uk-UA" sz="2200" dirty="0" smtClean="0">
                <a:latin typeface="Cambria Math" panose="02040503050406030204" pitchFamily="18" charset="0"/>
                <a:ea typeface="Cambria Math" panose="02040503050406030204" pitchFamily="18" charset="0"/>
              </a:rPr>
              <a:t>. </a:t>
            </a:r>
            <a:r>
              <a:rPr lang="uk-UA" sz="2200" dirty="0" err="1" smtClean="0">
                <a:latin typeface="Cambria Math" panose="02040503050406030204" pitchFamily="18" charset="0"/>
                <a:ea typeface="Cambria Math" panose="02040503050406030204" pitchFamily="18" charset="0"/>
              </a:rPr>
              <a:t>Ягелло</a:t>
            </a:r>
            <a:r>
              <a:rPr lang="uk-UA" sz="2200" dirty="0">
                <a:latin typeface="Cambria Math" panose="02040503050406030204" pitchFamily="18" charset="0"/>
                <a:ea typeface="Cambria Math" panose="02040503050406030204" pitchFamily="18" charset="0"/>
              </a:rPr>
              <a:t>, Д</a:t>
            </a:r>
            <a:r>
              <a:rPr lang="uk-UA" sz="2200" dirty="0" smtClean="0">
                <a:latin typeface="Cambria Math" panose="02040503050406030204" pitchFamily="18" charset="0"/>
                <a:ea typeface="Cambria Math" panose="02040503050406030204" pitchFamily="18" charset="0"/>
              </a:rPr>
              <a:t>. </a:t>
            </a:r>
            <a:r>
              <a:rPr lang="uk-UA" sz="2200" dirty="0" err="1" smtClean="0">
                <a:latin typeface="Cambria Math" panose="02040503050406030204" pitchFamily="18" charset="0"/>
                <a:ea typeface="Cambria Math" panose="02040503050406030204" pitchFamily="18" charset="0"/>
              </a:rPr>
              <a:t>Матіяш</a:t>
            </a:r>
            <a:r>
              <a:rPr lang="uk-UA" sz="2200" dirty="0" smtClean="0">
                <a:latin typeface="Cambria Math" panose="02040503050406030204" pitchFamily="18" charset="0"/>
                <a:ea typeface="Cambria Math" panose="02040503050406030204" pitchFamily="18" charset="0"/>
              </a:rPr>
              <a:t>)можна </a:t>
            </a:r>
            <a:r>
              <a:rPr lang="uk-UA" sz="2200" dirty="0">
                <a:latin typeface="Cambria Math" panose="02040503050406030204" pitchFamily="18" charset="0"/>
                <a:ea typeface="Cambria Math" panose="02040503050406030204" pitchFamily="18" charset="0"/>
              </a:rPr>
              <a:t>виділити такий  тип героїв  як «проблемна героїня». </a:t>
            </a:r>
            <a:r>
              <a:rPr lang="uk-UA" sz="2200" dirty="0" err="1">
                <a:latin typeface="Cambria Math" panose="02040503050406030204" pitchFamily="18" charset="0"/>
                <a:ea typeface="Cambria Math" panose="02040503050406030204" pitchFamily="18" charset="0"/>
              </a:rPr>
              <a:t>Лінка</a:t>
            </a:r>
            <a:r>
              <a:rPr lang="uk-UA" sz="2200" dirty="0">
                <a:latin typeface="Cambria Math" panose="02040503050406030204" pitchFamily="18" charset="0"/>
                <a:ea typeface="Cambria Math" panose="02040503050406030204" pitchFamily="18" charset="0"/>
              </a:rPr>
              <a:t> і Марта поставлені у складні стосунки із </a:t>
            </a:r>
            <a:r>
              <a:rPr lang="uk-UA" sz="2200" dirty="0" smtClean="0">
                <a:latin typeface="Cambria Math" panose="02040503050406030204" pitchFamily="18" charset="0"/>
                <a:ea typeface="Cambria Math" panose="02040503050406030204" pitchFamily="18" charset="0"/>
              </a:rPr>
              <a:t>сім’єю </a:t>
            </a:r>
            <a:r>
              <a:rPr lang="uk-UA" sz="2200" dirty="0">
                <a:latin typeface="Cambria Math" panose="02040503050406030204" pitchFamily="18" charset="0"/>
                <a:ea typeface="Cambria Math" panose="02040503050406030204" pitchFamily="18" charset="0"/>
              </a:rPr>
              <a:t>, </a:t>
            </a:r>
            <a:r>
              <a:rPr lang="uk-UA" sz="2200" dirty="0" smtClean="0">
                <a:latin typeface="Cambria Math" panose="02040503050406030204" pitchFamily="18" charset="0"/>
                <a:ea typeface="Cambria Math" panose="02040503050406030204" pitchFamily="18" charset="0"/>
              </a:rPr>
              <a:t>суспільством, однолітками</a:t>
            </a:r>
            <a:r>
              <a:rPr lang="uk-UA" sz="2200" dirty="0">
                <a:latin typeface="Cambria Math" panose="02040503050406030204" pitchFamily="18" charset="0"/>
                <a:ea typeface="Cambria Math" panose="02040503050406030204" pitchFamily="18" charset="0"/>
              </a:rPr>
              <a:t>. Героїні важко переживають невлаштованість світу, відчуження, самотність.  Письменниці зосереджують увагу читачів на їх внутрішньому світі, тому у творах велику роль відіграють засоби психологізму </a:t>
            </a:r>
            <a:r>
              <a:rPr lang="uk-UA" sz="2200" dirty="0" smtClean="0">
                <a:latin typeface="Cambria Math" panose="02040503050406030204" pitchFamily="18" charset="0"/>
                <a:ea typeface="Cambria Math" panose="02040503050406030204" pitchFamily="18" charset="0"/>
              </a:rPr>
              <a:t>( щоденника, автобіографії</a:t>
            </a:r>
            <a:r>
              <a:rPr lang="uk-UA" sz="2200" dirty="0">
                <a:latin typeface="Cambria Math" panose="02040503050406030204" pitchFamily="18" charset="0"/>
                <a:ea typeface="Cambria Math" panose="02040503050406030204" pitchFamily="18" charset="0"/>
              </a:rPr>
              <a:t>…). Образи героїнь знаходяться у постійній динаміці, вони зростають духовно у своїх особистих пошуках.</a:t>
            </a:r>
          </a:p>
          <a:p>
            <a:r>
              <a:rPr lang="uk-UA" sz="2200" dirty="0">
                <a:latin typeface="Cambria Math" panose="02040503050406030204" pitchFamily="18" charset="0"/>
                <a:ea typeface="Cambria Math" panose="02040503050406030204" pitchFamily="18" charset="0"/>
              </a:rPr>
              <a:t>2</a:t>
            </a:r>
            <a:r>
              <a:rPr lang="uk-UA" sz="2200" dirty="0" smtClean="0">
                <a:latin typeface="Cambria Math" panose="02040503050406030204" pitchFamily="18" charset="0"/>
                <a:ea typeface="Cambria Math" panose="02040503050406030204" pitchFamily="18" charset="0"/>
              </a:rPr>
              <a:t>.В </a:t>
            </a:r>
            <a:r>
              <a:rPr lang="uk-UA" sz="2200" dirty="0">
                <a:latin typeface="Cambria Math" panose="02040503050406030204" pitchFamily="18" charset="0"/>
                <a:ea typeface="Cambria Math" panose="02040503050406030204" pitchFamily="18" charset="0"/>
              </a:rPr>
              <a:t>образах юних героїнь </a:t>
            </a:r>
            <a:r>
              <a:rPr lang="uk-UA" sz="2200" dirty="0" err="1">
                <a:latin typeface="Cambria Math" panose="02040503050406030204" pitchFamily="18" charset="0"/>
                <a:ea typeface="Cambria Math" panose="02040503050406030204" pitchFamily="18" charset="0"/>
              </a:rPr>
              <a:t>Лінки</a:t>
            </a:r>
            <a:r>
              <a:rPr lang="uk-UA" sz="2200" dirty="0">
                <a:latin typeface="Cambria Math" panose="02040503050406030204" pitchFamily="18" charset="0"/>
                <a:ea typeface="Cambria Math" panose="02040503050406030204" pitchFamily="18" charset="0"/>
              </a:rPr>
              <a:t> та Марти(роман польської письменниці Й</a:t>
            </a:r>
            <a:r>
              <a:rPr lang="uk-UA" sz="2200" dirty="0" smtClean="0">
                <a:latin typeface="Cambria Math" panose="02040503050406030204" pitchFamily="18" charset="0"/>
                <a:ea typeface="Cambria Math" panose="02040503050406030204" pitchFamily="18" charset="0"/>
              </a:rPr>
              <a:t>. </a:t>
            </a:r>
            <a:r>
              <a:rPr lang="uk-UA" sz="2200" dirty="0" err="1" smtClean="0">
                <a:latin typeface="Cambria Math" panose="02040503050406030204" pitchFamily="18" charset="0"/>
                <a:ea typeface="Cambria Math" panose="02040503050406030204" pitchFamily="18" charset="0"/>
              </a:rPr>
              <a:t>Ягелло</a:t>
            </a:r>
            <a:r>
              <a:rPr lang="uk-UA" sz="2200" dirty="0" smtClean="0">
                <a:latin typeface="Cambria Math" panose="02040503050406030204" pitchFamily="18" charset="0"/>
                <a:ea typeface="Cambria Math" panose="02040503050406030204" pitchFamily="18" charset="0"/>
              </a:rPr>
              <a:t> </a:t>
            </a:r>
            <a:r>
              <a:rPr lang="uk-UA" sz="2200" dirty="0">
                <a:latin typeface="Cambria Math" panose="02040503050406030204" pitchFamily="18" charset="0"/>
                <a:ea typeface="Cambria Math" panose="02040503050406030204" pitchFamily="18" charset="0"/>
              </a:rPr>
              <a:t>«Кава з кардамоном» та повість української письменниці Д</a:t>
            </a:r>
            <a:r>
              <a:rPr lang="uk-UA" sz="2200" dirty="0" smtClean="0">
                <a:latin typeface="Cambria Math" panose="02040503050406030204" pitchFamily="18" charset="0"/>
                <a:ea typeface="Cambria Math" panose="02040503050406030204" pitchFamily="18" charset="0"/>
              </a:rPr>
              <a:t>. </a:t>
            </a:r>
            <a:r>
              <a:rPr lang="uk-UA" sz="2200" dirty="0" err="1" smtClean="0">
                <a:latin typeface="Cambria Math" panose="02040503050406030204" pitchFamily="18" charset="0"/>
                <a:ea typeface="Cambria Math" panose="02040503050406030204" pitchFamily="18" charset="0"/>
              </a:rPr>
              <a:t>Матіяш</a:t>
            </a:r>
            <a:r>
              <a:rPr lang="uk-UA" sz="2200" dirty="0" smtClean="0">
                <a:latin typeface="Cambria Math" panose="02040503050406030204" pitchFamily="18" charset="0"/>
                <a:ea typeface="Cambria Math" panose="02040503050406030204" pitchFamily="18" charset="0"/>
              </a:rPr>
              <a:t> </a:t>
            </a:r>
            <a:r>
              <a:rPr lang="uk-UA" sz="2200" dirty="0">
                <a:latin typeface="Cambria Math" panose="02040503050406030204" pitchFamily="18" charset="0"/>
                <a:ea typeface="Cambria Math" panose="02040503050406030204" pitchFamily="18" charset="0"/>
              </a:rPr>
              <a:t>«Марта з вулиці Святого Миколая»)знайшли відбиток духовні проблеми сучасної молоді: дорослішання</a:t>
            </a:r>
            <a:r>
              <a:rPr lang="uk-UA" sz="2200" dirty="0" smtClean="0">
                <a:latin typeface="Cambria Math" panose="02040503050406030204" pitchFamily="18" charset="0"/>
                <a:ea typeface="Cambria Math" panose="02040503050406030204" pitchFamily="18" charset="0"/>
              </a:rPr>
              <a:t>, входження </a:t>
            </a:r>
            <a:r>
              <a:rPr lang="uk-UA" sz="2200" dirty="0">
                <a:latin typeface="Cambria Math" panose="02040503050406030204" pitchFamily="18" charset="0"/>
                <a:ea typeface="Cambria Math" panose="02040503050406030204" pitchFamily="18" charset="0"/>
              </a:rPr>
              <a:t>в світ, стосунки з батьками і однолітками</a:t>
            </a:r>
            <a:r>
              <a:rPr lang="uk-UA" sz="2200" dirty="0" smtClean="0">
                <a:latin typeface="Cambria Math" panose="02040503050406030204" pitchFamily="18" charset="0"/>
                <a:ea typeface="Cambria Math" panose="02040503050406030204" pitchFamily="18" charset="0"/>
              </a:rPr>
              <a:t>, пошук </a:t>
            </a:r>
            <a:r>
              <a:rPr lang="uk-UA" sz="2200" dirty="0">
                <a:latin typeface="Cambria Math" panose="02040503050406030204" pitchFamily="18" charset="0"/>
                <a:ea typeface="Cambria Math" panose="02040503050406030204" pitchFamily="18" charset="0"/>
              </a:rPr>
              <a:t>свого місця в суспільстві</a:t>
            </a:r>
            <a:r>
              <a:rPr lang="uk-UA" sz="2200" dirty="0" smtClean="0">
                <a:latin typeface="Cambria Math" panose="02040503050406030204" pitchFamily="18" charset="0"/>
                <a:ea typeface="Cambria Math" panose="02040503050406030204" pitchFamily="18" charset="0"/>
              </a:rPr>
              <a:t>, формування </a:t>
            </a:r>
            <a:r>
              <a:rPr lang="uk-UA" sz="2200" dirty="0">
                <a:latin typeface="Cambria Math" panose="02040503050406030204" pitchFamily="18" charset="0"/>
                <a:ea typeface="Cambria Math" panose="02040503050406030204" pitchFamily="18" charset="0"/>
              </a:rPr>
              <a:t>моральних цінностей та характерів під впливом мистецтва.</a:t>
            </a:r>
          </a:p>
          <a:p>
            <a:r>
              <a:rPr lang="uk-UA" sz="2200" dirty="0">
                <a:latin typeface="Cambria Math" panose="02040503050406030204" pitchFamily="18" charset="0"/>
                <a:ea typeface="Cambria Math" panose="02040503050406030204" pitchFamily="18" charset="0"/>
              </a:rPr>
              <a:t>3</a:t>
            </a:r>
            <a:r>
              <a:rPr lang="uk-UA" sz="2200" dirty="0" smtClean="0">
                <a:latin typeface="Cambria Math" panose="02040503050406030204" pitchFamily="18" charset="0"/>
                <a:ea typeface="Cambria Math" panose="02040503050406030204" pitchFamily="18" charset="0"/>
              </a:rPr>
              <a:t>.Творчі </a:t>
            </a:r>
            <a:r>
              <a:rPr lang="uk-UA" sz="2200" dirty="0">
                <a:latin typeface="Cambria Math" panose="02040503050406030204" pitchFamily="18" charset="0"/>
                <a:ea typeface="Cambria Math" panose="02040503050406030204" pitchFamily="18" charset="0"/>
              </a:rPr>
              <a:t>героїні   поставлені  в умови «тексту»,  але разом з тим їхня уява також являє собою безкінечний «текст» думок, асоціацій, образів , мрій, сподівань. Митці через створених ними героїв закликають молодь  не втрачати творчого начала, прагнути до самовираження і особистого зросту.</a:t>
            </a:r>
          </a:p>
          <a:p>
            <a:endParaRPr lang="uk-UA" dirty="0"/>
          </a:p>
        </p:txBody>
      </p:sp>
      <p:sp>
        <p:nvSpPr>
          <p:cNvPr id="4" name="TextBox 3"/>
          <p:cNvSpPr txBox="1"/>
          <p:nvPr/>
        </p:nvSpPr>
        <p:spPr>
          <a:xfrm>
            <a:off x="2800349" y="100013"/>
            <a:ext cx="5886450" cy="646331"/>
          </a:xfrm>
          <a:prstGeom prst="rect">
            <a:avLst/>
          </a:prstGeom>
          <a:noFill/>
        </p:spPr>
        <p:txBody>
          <a:bodyPr wrap="square" rtlCol="0">
            <a:spAutoFit/>
          </a:bodyPr>
          <a:lstStyle/>
          <a:p>
            <a:pPr algn="ctr"/>
            <a:r>
              <a:rPr lang="uk-UA" sz="3600" b="1" i="1" dirty="0" smtClean="0">
                <a:latin typeface="Cambria Math" panose="02040503050406030204" pitchFamily="18" charset="0"/>
                <a:ea typeface="Cambria Math" panose="02040503050406030204" pitchFamily="18" charset="0"/>
              </a:rPr>
              <a:t>Висновки</a:t>
            </a:r>
            <a:endParaRPr lang="uk-UA" sz="3600" b="1" i="1" dirty="0">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106332372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18120" y="1366243"/>
            <a:ext cx="10883280" cy="4875531"/>
          </a:xfrm>
        </p:spPr>
        <p:txBody>
          <a:bodyPr>
            <a:normAutofit/>
          </a:bodyPr>
          <a:lstStyle/>
          <a:p>
            <a:r>
              <a:rPr lang="uk-UA" sz="3200" dirty="0" err="1" smtClean="0">
                <a:latin typeface="Cambria Math" panose="02040503050406030204" pitchFamily="18" charset="0"/>
                <a:ea typeface="Cambria Math" panose="02040503050406030204" pitchFamily="18" charset="0"/>
              </a:rPr>
              <a:t>Матіяш</a:t>
            </a:r>
            <a:r>
              <a:rPr lang="uk-UA" sz="3200" dirty="0" smtClean="0">
                <a:latin typeface="Cambria Math" panose="02040503050406030204" pitchFamily="18" charset="0"/>
                <a:ea typeface="Cambria Math" panose="02040503050406030204" pitchFamily="18" charset="0"/>
              </a:rPr>
              <a:t> </a:t>
            </a:r>
            <a:r>
              <a:rPr lang="uk-UA" sz="3200" dirty="0">
                <a:latin typeface="Cambria Math" panose="02040503050406030204" pitchFamily="18" charset="0"/>
                <a:ea typeface="Cambria Math" panose="02040503050406030204" pitchFamily="18" charset="0"/>
              </a:rPr>
              <a:t>Д. Марта з вулиці Святого Миколая/Дзвінка </a:t>
            </a:r>
            <a:r>
              <a:rPr lang="uk-UA" sz="3200" dirty="0" err="1">
                <a:latin typeface="Cambria Math" panose="02040503050406030204" pitchFamily="18" charset="0"/>
                <a:ea typeface="Cambria Math" panose="02040503050406030204" pitchFamily="18" charset="0"/>
              </a:rPr>
              <a:t>Матіяш</a:t>
            </a:r>
            <a:r>
              <a:rPr lang="uk-UA" sz="3200" dirty="0">
                <a:latin typeface="Cambria Math" panose="02040503050406030204" pitchFamily="18" charset="0"/>
                <a:ea typeface="Cambria Math" panose="02040503050406030204" pitchFamily="18" charset="0"/>
              </a:rPr>
              <a:t>. – Львів, Видавництво  Старого Лева, 2017. - 232с. </a:t>
            </a:r>
          </a:p>
          <a:p>
            <a:r>
              <a:rPr lang="uk-UA" sz="3200" dirty="0" err="1">
                <a:latin typeface="Cambria Math" panose="02040503050406030204" pitchFamily="18" charset="0"/>
                <a:ea typeface="Cambria Math" panose="02040503050406030204" pitchFamily="18" charset="0"/>
              </a:rPr>
              <a:t>Ягелло</a:t>
            </a:r>
            <a:r>
              <a:rPr lang="uk-UA" sz="3200" dirty="0">
                <a:latin typeface="Cambria Math" panose="02040503050406030204" pitchFamily="18" charset="0"/>
                <a:ea typeface="Cambria Math" panose="02040503050406030204" pitchFamily="18" charset="0"/>
              </a:rPr>
              <a:t> </a:t>
            </a:r>
            <a:r>
              <a:rPr lang="uk-UA" sz="3200" dirty="0" err="1">
                <a:latin typeface="Cambria Math" panose="02040503050406030204" pitchFamily="18" charset="0"/>
                <a:ea typeface="Cambria Math" panose="02040503050406030204" pitchFamily="18" charset="0"/>
              </a:rPr>
              <a:t>Й.Кава</a:t>
            </a:r>
            <a:r>
              <a:rPr lang="uk-UA" sz="3200" dirty="0">
                <a:latin typeface="Cambria Math" panose="02040503050406030204" pitchFamily="18" charset="0"/>
                <a:ea typeface="Cambria Math" panose="02040503050406030204" pitchFamily="18" charset="0"/>
              </a:rPr>
              <a:t> з кардамоном/</a:t>
            </a:r>
            <a:r>
              <a:rPr lang="uk-UA" sz="3200" dirty="0" err="1">
                <a:latin typeface="Cambria Math" panose="02040503050406030204" pitchFamily="18" charset="0"/>
                <a:ea typeface="Cambria Math" panose="02040503050406030204" pitchFamily="18" charset="0"/>
              </a:rPr>
              <a:t>Й.Ягелло</a:t>
            </a:r>
            <a:r>
              <a:rPr lang="uk-UA" sz="3200" dirty="0">
                <a:latin typeface="Cambria Math" panose="02040503050406030204" pitchFamily="18" charset="0"/>
                <a:ea typeface="Cambria Math" panose="02040503050406030204" pitchFamily="18" charset="0"/>
              </a:rPr>
              <a:t> [переклад з польської </a:t>
            </a:r>
            <a:r>
              <a:rPr lang="uk-UA" sz="3200" dirty="0" smtClean="0">
                <a:latin typeface="Cambria Math" panose="02040503050406030204" pitchFamily="18" charset="0"/>
                <a:ea typeface="Cambria Math" panose="02040503050406030204" pitchFamily="18" charset="0"/>
              </a:rPr>
              <a:t>] – </a:t>
            </a:r>
            <a:r>
              <a:rPr lang="uk-UA" sz="3200" dirty="0" err="1" smtClean="0">
                <a:latin typeface="Cambria Math" panose="02040503050406030204" pitchFamily="18" charset="0"/>
                <a:ea typeface="Cambria Math" panose="02040503050406030204" pitchFamily="18" charset="0"/>
              </a:rPr>
              <a:t>перекл</a:t>
            </a:r>
            <a:r>
              <a:rPr lang="uk-UA" sz="3200" dirty="0" smtClean="0">
                <a:latin typeface="Cambria Math" panose="02040503050406030204" pitchFamily="18" charset="0"/>
                <a:ea typeface="Cambria Math" panose="02040503050406030204" pitchFamily="18" charset="0"/>
              </a:rPr>
              <a:t>. Божена </a:t>
            </a:r>
            <a:r>
              <a:rPr lang="uk-UA" sz="3200" dirty="0" err="1" smtClean="0">
                <a:latin typeface="Cambria Math" panose="02040503050406030204" pitchFamily="18" charset="0"/>
                <a:ea typeface="Cambria Math" panose="02040503050406030204" pitchFamily="18" charset="0"/>
              </a:rPr>
              <a:t>Антоняк</a:t>
            </a:r>
            <a:r>
              <a:rPr lang="uk-UA" sz="3200" dirty="0" smtClean="0">
                <a:latin typeface="Cambria Math" panose="02040503050406030204" pitchFamily="18" charset="0"/>
                <a:ea typeface="Cambria Math" panose="02040503050406030204" pitchFamily="18" charset="0"/>
              </a:rPr>
              <a:t>, «</a:t>
            </a:r>
            <a:r>
              <a:rPr lang="uk-UA" sz="3200" dirty="0" err="1" smtClean="0">
                <a:latin typeface="Cambria Math" panose="02040503050406030204" pitchFamily="18" charset="0"/>
                <a:ea typeface="Cambria Math" panose="02040503050406030204" pitchFamily="18" charset="0"/>
              </a:rPr>
              <a:t>Урбіно</a:t>
            </a:r>
            <a:r>
              <a:rPr lang="uk-UA" sz="3200" dirty="0" smtClean="0">
                <a:latin typeface="Cambria Math" panose="02040503050406030204" pitchFamily="18" charset="0"/>
                <a:ea typeface="Cambria Math" panose="02040503050406030204" pitchFamily="18" charset="0"/>
              </a:rPr>
              <a:t>», 2013. – 240.</a:t>
            </a:r>
            <a:endParaRPr lang="uk-UA" sz="3200" dirty="0">
              <a:latin typeface="Cambria Math" panose="02040503050406030204" pitchFamily="18" charset="0"/>
              <a:ea typeface="Cambria Math" panose="02040503050406030204" pitchFamily="18" charset="0"/>
            </a:endParaRPr>
          </a:p>
          <a:p>
            <a:endParaRPr lang="uk-UA" dirty="0"/>
          </a:p>
        </p:txBody>
      </p:sp>
      <p:sp>
        <p:nvSpPr>
          <p:cNvPr id="5" name="TextBox 4"/>
          <p:cNvSpPr txBox="1"/>
          <p:nvPr/>
        </p:nvSpPr>
        <p:spPr>
          <a:xfrm>
            <a:off x="2371725" y="442913"/>
            <a:ext cx="7000875" cy="923330"/>
          </a:xfrm>
          <a:prstGeom prst="rect">
            <a:avLst/>
          </a:prstGeom>
          <a:noFill/>
        </p:spPr>
        <p:txBody>
          <a:bodyPr wrap="square" rtlCol="0">
            <a:spAutoFit/>
          </a:bodyPr>
          <a:lstStyle/>
          <a:p>
            <a:pPr algn="ctr"/>
            <a:r>
              <a:rPr lang="uk-UA" sz="5400" b="1" dirty="0" smtClean="0">
                <a:latin typeface="Cambria Math" panose="02040503050406030204" pitchFamily="18" charset="0"/>
                <a:ea typeface="Cambria Math" panose="02040503050406030204" pitchFamily="18" charset="0"/>
              </a:rPr>
              <a:t>Література</a:t>
            </a:r>
            <a:endParaRPr lang="uk-UA" sz="5400" b="1" dirty="0">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363557577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982383" y="1843070"/>
            <a:ext cx="12577481" cy="2215991"/>
          </a:xfrm>
          <a:prstGeom prst="rect">
            <a:avLst/>
          </a:prstGeom>
          <a:noFill/>
        </p:spPr>
        <p:txBody>
          <a:bodyPr wrap="none" lIns="91440" tIns="45720" rIns="91440" bIns="45720">
            <a:prstTxWarp prst="textCanUp">
              <a:avLst/>
            </a:prstTxWarp>
            <a:spAutoFit/>
            <a:scene3d>
              <a:camera prst="perspectiveContrastingLeftFacing"/>
              <a:lightRig rig="threePt" dir="t"/>
            </a:scene3d>
          </a:bodyPr>
          <a:lstStyle/>
          <a:p>
            <a:pPr algn="ctr"/>
            <a:r>
              <a:rPr lang="ru-RU" sz="13800" b="1" i="1" dirty="0" err="1" smtClean="0">
                <a:ln w="0"/>
                <a:effectLst>
                  <a:glow rad="139700">
                    <a:schemeClr val="accent4">
                      <a:satMod val="175000"/>
                      <a:alpha val="40000"/>
                    </a:schemeClr>
                  </a:glow>
                  <a:outerShdw blurRad="60007" dist="200025" dir="15000000" sy="30000" kx="-1800000" algn="bl" rotWithShape="0">
                    <a:prstClr val="black">
                      <a:alpha val="32000"/>
                    </a:prstClr>
                  </a:outerShdw>
                  <a:reflection blurRad="6350" stA="50000" endA="300" endPos="50000" dist="60007" dir="5400000" sy="-100000" algn="bl" rotWithShape="0"/>
                </a:effectLst>
                <a:latin typeface="Cambria Math" panose="02040503050406030204" pitchFamily="18" charset="0"/>
                <a:ea typeface="Cambria Math" panose="02040503050406030204" pitchFamily="18" charset="0"/>
              </a:rPr>
              <a:t>Дякую</a:t>
            </a:r>
            <a:r>
              <a:rPr lang="ru-RU" sz="13800" b="1" i="1" dirty="0" smtClean="0">
                <a:ln w="0"/>
                <a:effectLst>
                  <a:glow rad="139700">
                    <a:schemeClr val="accent4">
                      <a:satMod val="175000"/>
                      <a:alpha val="40000"/>
                    </a:schemeClr>
                  </a:glow>
                  <a:outerShdw blurRad="60007" dist="200025" dir="15000000" sy="30000" kx="-1800000" algn="bl" rotWithShape="0">
                    <a:prstClr val="black">
                      <a:alpha val="32000"/>
                    </a:prstClr>
                  </a:outerShdw>
                  <a:reflection blurRad="6350" stA="50000" endA="300" endPos="50000" dist="60007" dir="5400000" sy="-100000" algn="bl" rotWithShape="0"/>
                </a:effectLst>
                <a:latin typeface="Cambria Math" panose="02040503050406030204" pitchFamily="18" charset="0"/>
                <a:ea typeface="Cambria Math" panose="02040503050406030204" pitchFamily="18" charset="0"/>
              </a:rPr>
              <a:t> за </a:t>
            </a:r>
            <a:r>
              <a:rPr lang="ru-RU" sz="13800" b="1" i="1" dirty="0" err="1" smtClean="0">
                <a:ln w="0"/>
                <a:effectLst>
                  <a:glow rad="139700">
                    <a:schemeClr val="accent4">
                      <a:satMod val="175000"/>
                      <a:alpha val="40000"/>
                    </a:schemeClr>
                  </a:glow>
                  <a:outerShdw blurRad="60007" dist="200025" dir="15000000" sy="30000" kx="-1800000" algn="bl" rotWithShape="0">
                    <a:prstClr val="black">
                      <a:alpha val="32000"/>
                    </a:prstClr>
                  </a:outerShdw>
                  <a:reflection blurRad="6350" stA="50000" endA="300" endPos="50000" dist="60007" dir="5400000" sy="-100000" algn="bl" rotWithShape="0"/>
                </a:effectLst>
                <a:latin typeface="Cambria Math" panose="02040503050406030204" pitchFamily="18" charset="0"/>
                <a:ea typeface="Cambria Math" panose="02040503050406030204" pitchFamily="18" charset="0"/>
              </a:rPr>
              <a:t>увагу</a:t>
            </a:r>
            <a:r>
              <a:rPr lang="ru-RU" sz="13800" b="1" i="1" dirty="0" smtClean="0">
                <a:ln w="0"/>
                <a:effectLst>
                  <a:glow rad="139700">
                    <a:schemeClr val="accent4">
                      <a:satMod val="175000"/>
                      <a:alpha val="40000"/>
                    </a:schemeClr>
                  </a:glow>
                  <a:outerShdw blurRad="60007" dist="200025" dir="15000000" sy="30000" kx="-1800000" algn="bl" rotWithShape="0">
                    <a:prstClr val="black">
                      <a:alpha val="32000"/>
                    </a:prstClr>
                  </a:outerShdw>
                  <a:reflection blurRad="6350" stA="50000" endA="300" endPos="50000" dist="60007" dir="5400000" sy="-100000" algn="bl" rotWithShape="0"/>
                </a:effectLst>
                <a:latin typeface="Cambria Math" panose="02040503050406030204" pitchFamily="18" charset="0"/>
                <a:ea typeface="Cambria Math" panose="02040503050406030204" pitchFamily="18" charset="0"/>
              </a:rPr>
              <a:t>!</a:t>
            </a:r>
            <a:endParaRPr lang="ru-RU" sz="13800" b="1" i="1" dirty="0">
              <a:ln w="0"/>
              <a:effectLst>
                <a:glow rad="139700">
                  <a:schemeClr val="accent4">
                    <a:satMod val="175000"/>
                    <a:alpha val="40000"/>
                  </a:schemeClr>
                </a:glow>
                <a:outerShdw blurRad="60007" dist="200025" dir="15000000" sy="30000" kx="-1800000" algn="bl" rotWithShape="0">
                  <a:prstClr val="black">
                    <a:alpha val="32000"/>
                  </a:prstClr>
                </a:outerShdw>
                <a:reflection blurRad="6350" stA="50000" endA="300" endPos="50000" dist="60007" dir="5400000" sy="-100000" algn="bl" rotWithShape="0"/>
              </a:effectLst>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275876990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Ион">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300</TotalTime>
  <Words>788</Words>
  <Application>Microsoft Office PowerPoint</Application>
  <PresentationFormat>Произвольный</PresentationFormat>
  <Paragraphs>57</Paragraphs>
  <Slides>14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Ион</vt:lpstr>
      <vt:lpstr>Урок позакласного читання Тема: «Фотографії  та  картини: творче відображення світу героїнями творів Йоганни Ягелло та Дзвінкої Матіяш»</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Образне мислення Марти та вдалі ракурси Лінки </vt:lpstr>
      <vt:lpstr>Презентация PowerPoint</vt:lpstr>
      <vt:lpstr>Святий Миколай?</vt:lpstr>
      <vt:lpstr>Завдання:</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Презентація науково-дослідницько роботи МАН</dc:title>
  <dc:creator>ВЧИТЕЛЬ</dc:creator>
  <cp:lastModifiedBy>1</cp:lastModifiedBy>
  <cp:revision>31</cp:revision>
  <dcterms:created xsi:type="dcterms:W3CDTF">2017-12-09T08:22:10Z</dcterms:created>
  <dcterms:modified xsi:type="dcterms:W3CDTF">2023-01-06T08:55:24Z</dcterms:modified>
</cp:coreProperties>
</file>