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2" r:id="rId3"/>
    <p:sldId id="293" r:id="rId4"/>
    <p:sldId id="295" r:id="rId5"/>
    <p:sldId id="296" r:id="rId6"/>
    <p:sldId id="298" r:id="rId7"/>
    <p:sldId id="297" r:id="rId8"/>
    <p:sldId id="299" r:id="rId9"/>
    <p:sldId id="300" r:id="rId10"/>
    <p:sldId id="301" r:id="rId11"/>
    <p:sldId id="302" r:id="rId12"/>
    <p:sldId id="303" r:id="rId13"/>
    <p:sldId id="304" r:id="rId14"/>
    <p:sldId id="305" r:id="rId15"/>
    <p:sldId id="294" r:id="rId16"/>
    <p:sldId id="306" r:id="rId17"/>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12" autoAdjust="0"/>
    <p:restoredTop sz="94660"/>
  </p:normalViewPr>
  <p:slideViewPr>
    <p:cSldViewPr>
      <p:cViewPr varScale="1">
        <p:scale>
          <a:sx n="70" d="100"/>
          <a:sy n="70" d="100"/>
        </p:scale>
        <p:origin x="143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pic>
        <p:nvPicPr>
          <p:cNvPr id="4" name="Picture 2" descr="E:\Photoshop\GoldenAutumn\04.jpg"/>
          <p:cNvPicPr>
            <a:picLocks noChangeAspect="1" noChangeArrowheads="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Заголовок 1"/>
          <p:cNvSpPr>
            <a:spLocks noGrp="1"/>
          </p:cNvSpPr>
          <p:nvPr>
            <p:ph type="ctrTitle"/>
          </p:nvPr>
        </p:nvSpPr>
        <p:spPr>
          <a:xfrm>
            <a:off x="755576" y="1556792"/>
            <a:ext cx="7772400" cy="1470025"/>
          </a:xfrm>
        </p:spPr>
        <p:txBody>
          <a:bodyPr>
            <a:normAutofit/>
          </a:bodyPr>
          <a:lstStyle>
            <a:lvl1pPr>
              <a:defRPr sz="5400" b="1">
                <a:solidFill>
                  <a:schemeClr val="bg1"/>
                </a:solidFill>
              </a:defRPr>
            </a:lvl1pPr>
          </a:lstStyle>
          <a:p>
            <a:r>
              <a:rPr lang="ru-RU" smtClean="0"/>
              <a:t>Образец заголовка</a:t>
            </a:r>
            <a:endParaRPr lang="ru-RU" dirty="0"/>
          </a:p>
        </p:txBody>
      </p:sp>
      <p:sp>
        <p:nvSpPr>
          <p:cNvPr id="3" name="Подзаголовок 2"/>
          <p:cNvSpPr>
            <a:spLocks noGrp="1"/>
          </p:cNvSpPr>
          <p:nvPr>
            <p:ph type="subTitle" idx="1"/>
          </p:nvPr>
        </p:nvSpPr>
        <p:spPr>
          <a:xfrm>
            <a:off x="1403648" y="3501008"/>
            <a:ext cx="6400800" cy="1752600"/>
          </a:xfrm>
        </p:spPr>
        <p:txBody>
          <a:bodyPr/>
          <a:lstStyle>
            <a:lvl1pPr marL="0" indent="0" algn="ctr">
              <a:buNone/>
              <a:defRPr b="1">
                <a:solidFill>
                  <a:schemeClr val="accent6">
                    <a:lumMod val="20000"/>
                    <a:lumOff val="8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4" name="Picture 2" descr="E:\Photoshop\GoldenAutumn\03.jpg"/>
          <p:cNvPicPr>
            <a:picLocks noChangeAspect="1" noChangeArrowheads="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Заголовок 1"/>
          <p:cNvSpPr>
            <a:spLocks noGrp="1"/>
          </p:cNvSpPr>
          <p:nvPr>
            <p:ph type="title"/>
          </p:nvPr>
        </p:nvSpPr>
        <p:spPr/>
        <p:txBody>
          <a:bodyPr/>
          <a:lstStyle>
            <a:lvl1pPr>
              <a:defRPr b="1"/>
            </a:lvl1pPr>
          </a:lstStyle>
          <a:p>
            <a:r>
              <a:rPr lang="ru-RU" smtClean="0"/>
              <a:t>Образец заголовка</a:t>
            </a:r>
            <a:endParaRPr lang="ru-RU" dirty="0"/>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5" name="Picture 2" descr="E:\Photoshop\GoldenAutumn\GoldenAutumnW.jpg"/>
          <p:cNvPicPr>
            <a:picLocks noChangeAspect="1" noChangeArrowheads="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pic>
        <p:nvPicPr>
          <p:cNvPr id="7" name="Picture 3" descr="E:\Photoshop\GoldenAutumn\GoldenAutR.jpg"/>
          <p:cNvPicPr>
            <a:picLocks noChangeAspect="1" noChangeArrowheads="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Заголовок 1"/>
          <p:cNvSpPr>
            <a:spLocks noGrp="1"/>
          </p:cNvSpPr>
          <p:nvPr>
            <p:ph type="title"/>
          </p:nvPr>
        </p:nvSpPr>
        <p:spPr>
          <a:xfrm>
            <a:off x="2411760" y="274638"/>
            <a:ext cx="6275040" cy="1143000"/>
          </a:xfrm>
        </p:spPr>
        <p:txBody>
          <a:bodyPr/>
          <a:lstStyle>
            <a:lvl1pPr>
              <a:defRPr b="1">
                <a:solidFill>
                  <a:schemeClr val="accent6">
                    <a:lumMod val="40000"/>
                    <a:lumOff val="60000"/>
                  </a:schemeClr>
                </a:solidFill>
              </a:defRPr>
            </a:lvl1pPr>
          </a:lstStyle>
          <a:p>
            <a:r>
              <a:rPr lang="ru-RU" smtClean="0"/>
              <a:t>Образец заголовка</a:t>
            </a:r>
            <a:endParaRPr lang="ru-RU" dirty="0"/>
          </a:p>
        </p:txBody>
      </p:sp>
      <p:sp>
        <p:nvSpPr>
          <p:cNvPr id="3" name="Текст 2"/>
          <p:cNvSpPr>
            <a:spLocks noGrp="1"/>
          </p:cNvSpPr>
          <p:nvPr>
            <p:ph type="body" idx="1"/>
          </p:nvPr>
        </p:nvSpPr>
        <p:spPr>
          <a:xfrm>
            <a:off x="457200" y="1535113"/>
            <a:ext cx="4040188" cy="63976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dirty="0"/>
          </a:p>
        </p:txBody>
      </p:sp>
      <p:sp>
        <p:nvSpPr>
          <p:cNvPr id="5" name="Текст 4"/>
          <p:cNvSpPr>
            <a:spLocks noGrp="1"/>
          </p:cNvSpPr>
          <p:nvPr>
            <p:ph type="body" sz="quarter" idx="3"/>
          </p:nvPr>
        </p:nvSpPr>
        <p:spPr>
          <a:xfrm>
            <a:off x="4645025" y="1535113"/>
            <a:ext cx="4041775" cy="639762"/>
          </a:xfrm>
        </p:spPr>
        <p:txBody>
          <a:bodyPr anchor="b"/>
          <a:lstStyle>
            <a:lvl1pPr marL="0" indent="0" algn="ctr">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Пустой слайд">
    <p:spTree>
      <p:nvGrpSpPr>
        <p:cNvPr id="1" name=""/>
        <p:cNvGrpSpPr/>
        <p:nvPr/>
      </p:nvGrpSpPr>
      <p:grpSpPr>
        <a:xfrm>
          <a:off x="0" y="0"/>
          <a:ext cx="0" cy="0"/>
          <a:chOff x="0" y="0"/>
          <a:chExt cx="0" cy="0"/>
        </a:xfrm>
      </p:grpSpPr>
      <p:pic>
        <p:nvPicPr>
          <p:cNvPr id="4" name="Picture 4" descr="E:\Photoshop\GoldenAutumn\GoldenAutumnM.jpg"/>
          <p:cNvPicPr>
            <a:picLocks noChangeAspect="1" noChangeArrowheads="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6" name="Заголовок 5"/>
          <p:cNvSpPr>
            <a:spLocks noGrp="1"/>
          </p:cNvSpPr>
          <p:nvPr>
            <p:ph type="title"/>
          </p:nvPr>
        </p:nvSpPr>
        <p:spPr>
          <a:xfrm>
            <a:off x="4499992" y="332656"/>
            <a:ext cx="4644008" cy="1143000"/>
          </a:xfrm>
        </p:spPr>
        <p:txBody>
          <a:bodyPr>
            <a:normAutofit/>
          </a:bodyPr>
          <a:lstStyle>
            <a:lvl1pPr>
              <a:defRPr sz="4000" b="1"/>
            </a:lvl1pPr>
          </a:lstStyle>
          <a:p>
            <a:r>
              <a:rPr lang="ru-RU" smtClean="0"/>
              <a:t>Образец заголовка</a:t>
            </a:r>
            <a:endParaRPr lang="ru-RU" dirty="0"/>
          </a:p>
        </p:txBody>
      </p:sp>
      <p:sp>
        <p:nvSpPr>
          <p:cNvPr id="8" name="Содержимое 7"/>
          <p:cNvSpPr>
            <a:spLocks noGrp="1"/>
          </p:cNvSpPr>
          <p:nvPr>
            <p:ph sz="quarter" idx="10"/>
          </p:nvPr>
        </p:nvSpPr>
        <p:spPr>
          <a:xfrm>
            <a:off x="1078409" y="1700808"/>
            <a:ext cx="7886079" cy="489743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Только заголовок">
    <p:spTree>
      <p:nvGrpSpPr>
        <p:cNvPr id="1" name=""/>
        <p:cNvGrpSpPr/>
        <p:nvPr/>
      </p:nvGrpSpPr>
      <p:grpSpPr>
        <a:xfrm>
          <a:off x="0" y="0"/>
          <a:ext cx="0" cy="0"/>
          <a:chOff x="0" y="0"/>
          <a:chExt cx="0" cy="0"/>
        </a:xfrm>
      </p:grpSpPr>
      <p:pic>
        <p:nvPicPr>
          <p:cNvPr id="4" name="Picture 5" descr="E:\Photoshop\GoldenAutumn\04.jpg"/>
          <p:cNvPicPr>
            <a:picLocks noChangeAspect="1" noChangeArrowheads="1"/>
          </p:cNvPicPr>
          <p:nvPr userDrawn="1"/>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2" name="Заголовок 1"/>
          <p:cNvSpPr>
            <a:spLocks noGrp="1"/>
          </p:cNvSpPr>
          <p:nvPr>
            <p:ph type="title"/>
          </p:nvPr>
        </p:nvSpPr>
        <p:spPr>
          <a:xfrm>
            <a:off x="1763688" y="0"/>
            <a:ext cx="4716016" cy="1143000"/>
          </a:xfrm>
        </p:spPr>
        <p:txBody>
          <a:bodyPr>
            <a:normAutofit/>
          </a:bodyPr>
          <a:lstStyle>
            <a:lvl1pPr>
              <a:defRPr sz="4300" b="1">
                <a:solidFill>
                  <a:schemeClr val="bg1"/>
                </a:solidFill>
              </a:defRPr>
            </a:lvl1pPr>
          </a:lstStyle>
          <a:p>
            <a:r>
              <a:rPr lang="ru-RU" smtClean="0"/>
              <a:t>Образец заголовка</a:t>
            </a:r>
            <a:endParaRPr lang="ru-RU" dirty="0"/>
          </a:p>
        </p:txBody>
      </p:sp>
      <p:sp>
        <p:nvSpPr>
          <p:cNvPr id="14" name="Текст 13"/>
          <p:cNvSpPr>
            <a:spLocks noGrp="1"/>
          </p:cNvSpPr>
          <p:nvPr>
            <p:ph type="body" sz="quarter" idx="10"/>
          </p:nvPr>
        </p:nvSpPr>
        <p:spPr>
          <a:xfrm>
            <a:off x="1115616" y="1484784"/>
            <a:ext cx="7416800" cy="49688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dirty="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26" name="Picture 3" descr="E:\Photoshop\GoldenAutumn\03.jpg"/>
          <p:cNvPicPr>
            <a:picLocks noChangeAspect="1" noChangeArrowheads="1"/>
          </p:cNvPicPr>
          <p:nvPr/>
        </p:nvPicPr>
        <p:blipFill>
          <a:blip r:embed="rId8"/>
          <a:srcRect/>
          <a:stretch>
            <a:fillRect/>
          </a:stretch>
        </p:blipFill>
        <p:spPr bwMode="auto">
          <a:xfrm>
            <a:off x="0" y="0"/>
            <a:ext cx="9144000" cy="6858000"/>
          </a:xfrm>
          <a:prstGeom prst="rect">
            <a:avLst/>
          </a:prstGeom>
          <a:noFill/>
          <a:ln w="9525">
            <a:noFill/>
            <a:miter lim="800000"/>
            <a:headEnd/>
            <a:tailEnd/>
          </a:ln>
        </p:spPr>
      </p:pic>
      <p:sp>
        <p:nvSpPr>
          <p:cNvPr id="1027"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8"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Lst>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bibliotekar.ru/" TargetMode="External"/><Relationship Id="rId2" Type="http://schemas.openxmlformats.org/officeDocument/2006/relationships/hyperlink" Target="http://www.qooql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Заголовок 1"/>
          <p:cNvSpPr>
            <a:spLocks noGrp="1"/>
          </p:cNvSpPr>
          <p:nvPr>
            <p:ph type="ctrTitle"/>
          </p:nvPr>
        </p:nvSpPr>
        <p:spPr>
          <a:xfrm>
            <a:off x="1043608" y="1700808"/>
            <a:ext cx="7772400" cy="4714908"/>
          </a:xfrm>
        </p:spPr>
        <p:txBody>
          <a:bodyPr>
            <a:normAutofit fontScale="90000"/>
          </a:bodyPr>
          <a:lstStyle/>
          <a:p>
            <a:pPr fontAlgn="auto">
              <a:spcBef>
                <a:spcPts val="0"/>
              </a:spcBef>
              <a:spcAft>
                <a:spcPts val="0"/>
              </a:spcAft>
              <a:defRPr/>
            </a:pPr>
            <a:r>
              <a:rPr lang="uk-UA" i="1" dirty="0" smtClean="0">
                <a:solidFill>
                  <a:srgbClr val="FFFF00"/>
                </a:solidFill>
              </a:rPr>
              <a:t>Урок за баладою Гете</a:t>
            </a:r>
            <a:br>
              <a:rPr lang="uk-UA" i="1" dirty="0" smtClean="0">
                <a:solidFill>
                  <a:srgbClr val="FFFF00"/>
                </a:solidFill>
              </a:rPr>
            </a:br>
            <a:r>
              <a:rPr lang="uk-UA" sz="6000" i="1" dirty="0" smtClean="0"/>
              <a:t>« Вільшаний король»</a:t>
            </a:r>
            <a:br>
              <a:rPr lang="uk-UA" sz="6000" i="1" dirty="0" smtClean="0"/>
            </a:br>
            <a:r>
              <a:rPr lang="uk-UA" i="1" dirty="0" smtClean="0">
                <a:solidFill>
                  <a:srgbClr val="FFFF00"/>
                </a:solidFill>
              </a:rPr>
              <a:t/>
            </a:r>
            <a:br>
              <a:rPr lang="uk-UA" i="1" dirty="0" smtClean="0">
                <a:solidFill>
                  <a:srgbClr val="FFFF00"/>
                </a:solidFill>
              </a:rPr>
            </a:br>
            <a:r>
              <a:rPr lang="uk-UA" i="1" dirty="0">
                <a:solidFill>
                  <a:srgbClr val="FFFF00"/>
                </a:solidFill>
              </a:rPr>
              <a:t/>
            </a:r>
            <a:br>
              <a:rPr lang="uk-UA" i="1" dirty="0">
                <a:solidFill>
                  <a:srgbClr val="FFFF00"/>
                </a:solidFill>
              </a:rPr>
            </a:br>
            <a:r>
              <a:rPr lang="uk-UA" i="1" dirty="0" smtClean="0">
                <a:solidFill>
                  <a:srgbClr val="FFFF00"/>
                </a:solidFill>
              </a:rPr>
              <a:t/>
            </a:r>
            <a:br>
              <a:rPr lang="uk-UA" i="1" dirty="0" smtClean="0">
                <a:solidFill>
                  <a:srgbClr val="FFFF00"/>
                </a:solidFill>
              </a:rPr>
            </a:br>
            <a:r>
              <a:rPr lang="uk-UA" sz="2000" kern="0" dirty="0" smtClean="0">
                <a:latin typeface="Times New Roman"/>
              </a:rPr>
              <a:t>Презентацію </a:t>
            </a:r>
            <a:r>
              <a:rPr lang="uk-UA" sz="2000" kern="0" dirty="0">
                <a:latin typeface="Times New Roman"/>
              </a:rPr>
              <a:t>підготувала </a:t>
            </a:r>
            <a:br>
              <a:rPr lang="uk-UA" sz="2000" kern="0" dirty="0">
                <a:latin typeface="Times New Roman"/>
              </a:rPr>
            </a:br>
            <a:r>
              <a:rPr lang="uk-UA" sz="2000" kern="0" dirty="0">
                <a:latin typeface="Times New Roman"/>
              </a:rPr>
              <a:t>вчитель </a:t>
            </a:r>
            <a:r>
              <a:rPr lang="uk-UA" sz="2000" kern="0" dirty="0" smtClean="0">
                <a:latin typeface="Times New Roman"/>
              </a:rPr>
              <a:t>зарубіжної </a:t>
            </a:r>
            <a:r>
              <a:rPr lang="uk-UA" sz="2000" kern="0" dirty="0" smtClean="0">
                <a:latin typeface="Times New Roman"/>
              </a:rPr>
              <a:t>літератури </a:t>
            </a:r>
            <a:r>
              <a:rPr lang="uk-UA" sz="2000" kern="0" dirty="0" smtClean="0">
                <a:latin typeface="Times New Roman"/>
              </a:rPr>
              <a:t/>
            </a:r>
            <a:br>
              <a:rPr lang="uk-UA" sz="2000" kern="0" dirty="0" smtClean="0">
                <a:latin typeface="Times New Roman"/>
              </a:rPr>
            </a:br>
            <a:r>
              <a:rPr lang="uk-UA" sz="2000" kern="0" dirty="0" err="1" smtClean="0">
                <a:latin typeface="Times New Roman"/>
              </a:rPr>
              <a:t>Дубіївського</a:t>
            </a:r>
            <a:r>
              <a:rPr lang="uk-UA" sz="2000" kern="0" dirty="0" smtClean="0">
                <a:latin typeface="Times New Roman"/>
              </a:rPr>
              <a:t> ЗЗСО І-ІІІ </a:t>
            </a:r>
            <a:r>
              <a:rPr lang="uk-UA" sz="2000" kern="0" dirty="0">
                <a:latin typeface="Times New Roman"/>
              </a:rPr>
              <a:t>ступенів</a:t>
            </a:r>
            <a:br>
              <a:rPr lang="uk-UA" sz="2000" kern="0" dirty="0">
                <a:latin typeface="Times New Roman"/>
              </a:rPr>
            </a:br>
            <a:r>
              <a:rPr lang="uk-UA" sz="3100" i="1" kern="0" dirty="0">
                <a:latin typeface="Times New Roman"/>
              </a:rPr>
              <a:t>Іванова Алла Іванівна</a:t>
            </a:r>
            <a:br>
              <a:rPr lang="uk-UA" sz="3100" i="1" kern="0" dirty="0">
                <a:latin typeface="Times New Roman"/>
              </a:rPr>
            </a:br>
            <a:endParaRPr lang="ru-RU" sz="2000" i="1" dirty="0" smtClean="0"/>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1700808"/>
            <a:ext cx="8316416" cy="4525963"/>
          </a:xfrm>
        </p:spPr>
        <p:txBody>
          <a:bodyPr/>
          <a:lstStyle/>
          <a:p>
            <a:pPr marL="0" indent="0">
              <a:buNone/>
            </a:pPr>
            <a:r>
              <a:rPr lang="uk-UA" b="1" u="sng" dirty="0">
                <a:solidFill>
                  <a:srgbClr val="0000FF"/>
                </a:solidFill>
              </a:rPr>
              <a:t>Мета:</a:t>
            </a:r>
            <a:r>
              <a:rPr lang="uk-UA" dirty="0">
                <a:solidFill>
                  <a:srgbClr val="0000FF"/>
                </a:solidFill>
              </a:rPr>
              <a:t> </a:t>
            </a:r>
            <a:r>
              <a:rPr lang="uk-UA" dirty="0"/>
              <a:t>ознайомити учнів з життям і творчістю поета, проаналізувати баладу «Вільшаний</a:t>
            </a:r>
            <a:endParaRPr lang="ru-RU" dirty="0"/>
          </a:p>
          <a:p>
            <a:pPr marL="0" indent="0">
              <a:buNone/>
            </a:pPr>
            <a:r>
              <a:rPr lang="uk-UA" dirty="0"/>
              <a:t>король»; </a:t>
            </a:r>
            <a:endParaRPr lang="ru-RU" dirty="0"/>
          </a:p>
          <a:p>
            <a:pPr marL="0" indent="0">
              <a:buNone/>
            </a:pPr>
            <a:r>
              <a:rPr lang="uk-UA" dirty="0"/>
              <a:t>розвивати художнє мислення, навчати виразного читання, читання в ролях та</a:t>
            </a:r>
            <a:endParaRPr lang="ru-RU" dirty="0"/>
          </a:p>
          <a:p>
            <a:pPr marL="0" indent="0">
              <a:buNone/>
            </a:pPr>
            <a:r>
              <a:rPr lang="uk-UA" dirty="0"/>
              <a:t>аналізу поетичного твору; виховувати чуйне ставлення до природи і внутрішнього світу</a:t>
            </a:r>
            <a:endParaRPr lang="ru-RU" dirty="0"/>
          </a:p>
          <a:p>
            <a:pPr marL="0" indent="0">
              <a:buNone/>
            </a:pPr>
            <a:r>
              <a:rPr lang="uk-UA" dirty="0"/>
              <a:t>людини.</a:t>
            </a:r>
            <a:endParaRPr lang="ru-RU" dirty="0"/>
          </a:p>
          <a:p>
            <a:endParaRPr lang="ru-RU" dirty="0"/>
          </a:p>
        </p:txBody>
      </p:sp>
    </p:spTree>
    <p:extLst>
      <p:ext uri="{BB962C8B-B14F-4D97-AF65-F5344CB8AC3E}">
        <p14:creationId xmlns:p14="http://schemas.microsoft.com/office/powerpoint/2010/main" val="41566127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solidFill>
                  <a:srgbClr val="0000FF"/>
                </a:solidFill>
              </a:rPr>
              <a:t>Епіграф до уроку</a:t>
            </a:r>
            <a:endParaRPr lang="ru-RU" dirty="0">
              <a:solidFill>
                <a:srgbClr val="0000FF"/>
              </a:solidFill>
            </a:endParaRPr>
          </a:p>
        </p:txBody>
      </p:sp>
      <p:sp>
        <p:nvSpPr>
          <p:cNvPr id="3" name="Объект 2"/>
          <p:cNvSpPr>
            <a:spLocks noGrp="1"/>
          </p:cNvSpPr>
          <p:nvPr>
            <p:ph idx="1"/>
          </p:nvPr>
        </p:nvSpPr>
        <p:spPr>
          <a:xfrm>
            <a:off x="1331640" y="2332037"/>
            <a:ext cx="7643192" cy="4525963"/>
          </a:xfrm>
        </p:spPr>
        <p:txBody>
          <a:bodyPr/>
          <a:lstStyle/>
          <a:p>
            <a:pPr marL="0" indent="0">
              <a:buNone/>
            </a:pPr>
            <a:r>
              <a:rPr lang="uk-UA" i="1" dirty="0"/>
              <a:t>Головний предмет вивчення людства – природа.</a:t>
            </a:r>
            <a:endParaRPr lang="ru-RU" dirty="0"/>
          </a:p>
          <a:p>
            <a:pPr marL="0" indent="0">
              <a:buNone/>
            </a:pPr>
            <a:r>
              <a:rPr lang="uk-UA" i="1" dirty="0" smtClean="0"/>
              <a:t>                                 Й</a:t>
            </a:r>
            <a:r>
              <a:rPr lang="uk-UA" i="1" dirty="0"/>
              <a:t>. О. Гете</a:t>
            </a:r>
            <a:endParaRPr lang="ru-RU" dirty="0"/>
          </a:p>
          <a:p>
            <a:pPr marL="0" indent="0">
              <a:buNone/>
            </a:pPr>
            <a:endParaRPr lang="ru-RU" dirty="0"/>
          </a:p>
          <a:p>
            <a:endParaRPr lang="ru-RU" dirty="0"/>
          </a:p>
        </p:txBody>
      </p:sp>
    </p:spTree>
    <p:extLst>
      <p:ext uri="{BB962C8B-B14F-4D97-AF65-F5344CB8AC3E}">
        <p14:creationId xmlns:p14="http://schemas.microsoft.com/office/powerpoint/2010/main" val="7205716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259632" y="404664"/>
            <a:ext cx="8229600" cy="1143000"/>
          </a:xfrm>
        </p:spPr>
        <p:txBody>
          <a:bodyPr/>
          <a:lstStyle/>
          <a:p>
            <a:r>
              <a:rPr lang="uk-UA" sz="3600" b="1" dirty="0">
                <a:solidFill>
                  <a:srgbClr val="0000FF"/>
                </a:solidFill>
              </a:rPr>
              <a:t>Штрихи до портрету Й.В. Гете</a:t>
            </a:r>
            <a:r>
              <a:rPr lang="ru-RU" sz="3600" dirty="0">
                <a:solidFill>
                  <a:srgbClr val="0000FF"/>
                </a:solidFill>
              </a:rPr>
              <a:t> </a:t>
            </a:r>
          </a:p>
        </p:txBody>
      </p:sp>
      <p:sp>
        <p:nvSpPr>
          <p:cNvPr id="5123" name="Rectangle 3"/>
          <p:cNvSpPr>
            <a:spLocks noGrp="1" noChangeArrowheads="1"/>
          </p:cNvSpPr>
          <p:nvPr>
            <p:ph type="body" idx="1"/>
          </p:nvPr>
        </p:nvSpPr>
        <p:spPr>
          <a:xfrm>
            <a:off x="4406138" y="1844824"/>
            <a:ext cx="4308475" cy="4419600"/>
          </a:xfrm>
        </p:spPr>
        <p:txBody>
          <a:bodyPr/>
          <a:lstStyle/>
          <a:p>
            <a:pPr marL="1588" indent="369888" algn="just">
              <a:lnSpc>
                <a:spcPct val="145000"/>
              </a:lnSpc>
              <a:buFont typeface="Wingdings" panose="05000000000000000000" pitchFamily="2" charset="2"/>
              <a:buNone/>
            </a:pPr>
            <a:r>
              <a:rPr lang="uk-UA" sz="1800" dirty="0"/>
              <a:t>Сьогодні ми познайомимось з одним із найвидатніших поетів світової літератури Йоганном Вольфгангом Гете. Великий німецький митець слова і мислитель, видатний природодослідник, </a:t>
            </a:r>
            <a:r>
              <a:rPr lang="uk-UA" sz="2000" dirty="0" smtClean="0"/>
              <a:t>основоположник</a:t>
            </a:r>
            <a:r>
              <a:rPr lang="uk-UA" sz="1800" dirty="0" smtClean="0"/>
              <a:t> </a:t>
            </a:r>
            <a:r>
              <a:rPr lang="uk-UA" sz="1800" dirty="0"/>
              <a:t>німецької літератури нового часу Й.В. Гете походив із заможної бюргерської родини з Франкфурта-на-Майні.</a:t>
            </a:r>
            <a:r>
              <a:rPr lang="ru-RU" sz="1800" dirty="0"/>
              <a:t> </a:t>
            </a:r>
          </a:p>
        </p:txBody>
      </p:sp>
      <p:sp>
        <p:nvSpPr>
          <p:cNvPr id="5125" name="Text Box 5"/>
          <p:cNvSpPr txBox="1">
            <a:spLocks noChangeArrowheads="1"/>
          </p:cNvSpPr>
          <p:nvPr/>
        </p:nvSpPr>
        <p:spPr bwMode="auto">
          <a:xfrm>
            <a:off x="684213" y="4791075"/>
            <a:ext cx="187166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uk-UA" b="1" i="1"/>
              <a:t>Й.В.Гете</a:t>
            </a:r>
            <a:r>
              <a:rPr lang="ru-RU"/>
              <a:t> </a:t>
            </a:r>
          </a:p>
        </p:txBody>
      </p:sp>
      <p:pic>
        <p:nvPicPr>
          <p:cNvPr id="7" name="Picture 3"/>
          <p:cNvPicPr>
            <a:picLocks noChangeAspect="1" noChangeArrowheads="1"/>
          </p:cNvPicPr>
          <p:nvPr/>
        </p:nvPicPr>
        <p:blipFill>
          <a:blip r:embed="rId2"/>
          <a:srcRect/>
          <a:stretch>
            <a:fillRect/>
          </a:stretch>
        </p:blipFill>
        <p:spPr bwMode="auto">
          <a:xfrm>
            <a:off x="179512" y="1355050"/>
            <a:ext cx="3962427" cy="457203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9128937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5" presetClass="entr" presetSubtype="0" fill="hold" grpId="0" nodeType="withEffect">
                                  <p:stCondLst>
                                    <p:cond delay="0"/>
                                  </p:stCondLst>
                                  <p:childTnLst>
                                    <p:set>
                                      <p:cBhvr>
                                        <p:cTn id="6" dur="1" fill="hold">
                                          <p:stCondLst>
                                            <p:cond delay="0"/>
                                          </p:stCondLst>
                                        </p:cTn>
                                        <p:tgtEl>
                                          <p:spTgt spid="5125"/>
                                        </p:tgtEl>
                                        <p:attrNameLst>
                                          <p:attrName>style.visibility</p:attrName>
                                        </p:attrNameLst>
                                      </p:cBhvr>
                                      <p:to>
                                        <p:strVal val="visible"/>
                                      </p:to>
                                    </p:set>
                                    <p:anim calcmode="lin" valueType="num">
                                      <p:cBhvr>
                                        <p:cTn id="7" dur="500" decel="50000" fill="hold">
                                          <p:stCondLst>
                                            <p:cond delay="0"/>
                                          </p:stCondLst>
                                        </p:cTn>
                                        <p:tgtEl>
                                          <p:spTgt spid="5125"/>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5125"/>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5125"/>
                                        </p:tgtEl>
                                        <p:attrNameLst>
                                          <p:attrName>ppt_w</p:attrName>
                                        </p:attrNameLst>
                                      </p:cBhvr>
                                      <p:tavLst>
                                        <p:tav tm="0">
                                          <p:val>
                                            <p:strVal val="#ppt_w*.05"/>
                                          </p:val>
                                        </p:tav>
                                        <p:tav tm="100000">
                                          <p:val>
                                            <p:strVal val="#ppt_w"/>
                                          </p:val>
                                        </p:tav>
                                      </p:tavLst>
                                    </p:anim>
                                    <p:anim calcmode="lin" valueType="num">
                                      <p:cBhvr>
                                        <p:cTn id="10" dur="1000" fill="hold"/>
                                        <p:tgtEl>
                                          <p:spTgt spid="5125"/>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5125"/>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5125"/>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5125"/>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5125"/>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5123">
                                            <p:txEl>
                                              <p:pRg st="0" end="0"/>
                                            </p:txEl>
                                          </p:spTgt>
                                        </p:tgtEl>
                                        <p:attrNameLst>
                                          <p:attrName>style.visibility</p:attrName>
                                        </p:attrNameLst>
                                      </p:cBhvr>
                                      <p:to>
                                        <p:strVal val="visible"/>
                                      </p:to>
                                    </p:set>
                                    <p:animEffect transition="in" filter="dissolve">
                                      <p:cBhvr>
                                        <p:cTn id="19" dur="1000"/>
                                        <p:tgtEl>
                                          <p:spTgt spid="512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3" grpId="0" build="p"/>
      <p:bldP spid="51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Grp="1" noChangeArrowheads="1"/>
          </p:cNvSpPr>
          <p:nvPr>
            <p:ph type="body" idx="1"/>
          </p:nvPr>
        </p:nvSpPr>
        <p:spPr>
          <a:xfrm>
            <a:off x="1547664" y="764704"/>
            <a:ext cx="6984776" cy="5897563"/>
          </a:xfrm>
        </p:spPr>
        <p:txBody>
          <a:bodyPr/>
          <a:lstStyle/>
          <a:p>
            <a:pPr marL="1588" indent="369888" algn="just">
              <a:lnSpc>
                <a:spcPct val="150000"/>
              </a:lnSpc>
              <a:buFont typeface="Wingdings" panose="05000000000000000000" pitchFamily="2" charset="2"/>
              <a:buNone/>
            </a:pPr>
            <a:r>
              <a:rPr lang="uk-UA" sz="1800" dirty="0" smtClean="0"/>
              <a:t>                                      Батько </a:t>
            </a:r>
            <a:r>
              <a:rPr lang="uk-UA" sz="1800" dirty="0"/>
              <a:t>його мав фах адвоката, звання </a:t>
            </a:r>
            <a:r>
              <a:rPr lang="uk-UA" sz="1800" dirty="0" smtClean="0"/>
              <a:t> </a:t>
            </a:r>
          </a:p>
          <a:p>
            <a:pPr marL="1588" indent="369888" algn="just">
              <a:lnSpc>
                <a:spcPct val="150000"/>
              </a:lnSpc>
              <a:buFont typeface="Wingdings" panose="05000000000000000000" pitchFamily="2" charset="2"/>
              <a:buNone/>
            </a:pPr>
            <a:r>
              <a:rPr lang="uk-UA" sz="1800" dirty="0"/>
              <a:t> </a:t>
            </a:r>
            <a:r>
              <a:rPr lang="uk-UA" sz="1800" dirty="0" smtClean="0"/>
              <a:t>                                   імперського </a:t>
            </a:r>
            <a:r>
              <a:rPr lang="uk-UA" sz="1800" dirty="0"/>
              <a:t>радника, але </a:t>
            </a:r>
            <a:r>
              <a:rPr lang="uk-UA" sz="1800" dirty="0" smtClean="0"/>
              <a:t>майже </a:t>
            </a:r>
            <a:r>
              <a:rPr lang="uk-UA" sz="1800" dirty="0"/>
              <a:t>не </a:t>
            </a:r>
            <a:r>
              <a:rPr lang="uk-UA" sz="1800" dirty="0" smtClean="0"/>
              <a:t>     </a:t>
            </a:r>
          </a:p>
          <a:p>
            <a:pPr marL="1588" indent="369888" algn="just">
              <a:lnSpc>
                <a:spcPct val="150000"/>
              </a:lnSpc>
              <a:buFont typeface="Wingdings" panose="05000000000000000000" pitchFamily="2" charset="2"/>
              <a:buNone/>
            </a:pPr>
            <a:r>
              <a:rPr lang="uk-UA" sz="1800" dirty="0"/>
              <a:t> </a:t>
            </a:r>
            <a:r>
              <a:rPr lang="uk-UA" sz="1800" dirty="0" smtClean="0"/>
              <a:t>                                   служив і всю енергію спрямував на  </a:t>
            </a:r>
          </a:p>
          <a:p>
            <a:pPr marL="1588" indent="369888" algn="just">
              <a:lnSpc>
                <a:spcPct val="150000"/>
              </a:lnSpc>
              <a:buFont typeface="Wingdings" panose="05000000000000000000" pitchFamily="2" charset="2"/>
              <a:buNone/>
            </a:pPr>
            <a:r>
              <a:rPr lang="uk-UA" sz="1800" dirty="0"/>
              <a:t> </a:t>
            </a:r>
            <a:r>
              <a:rPr lang="uk-UA" sz="1800" dirty="0" smtClean="0"/>
              <a:t>                                    всебічне </a:t>
            </a:r>
            <a:r>
              <a:rPr lang="uk-UA" sz="1800" dirty="0"/>
              <a:t>виховання сина. </a:t>
            </a:r>
            <a:endParaRPr lang="uk-UA" sz="1800" dirty="0" smtClean="0"/>
          </a:p>
          <a:p>
            <a:pPr marL="1588" indent="369888" algn="just">
              <a:lnSpc>
                <a:spcPct val="150000"/>
              </a:lnSpc>
              <a:buFont typeface="Wingdings" panose="05000000000000000000" pitchFamily="2" charset="2"/>
              <a:buNone/>
            </a:pPr>
            <a:r>
              <a:rPr lang="uk-UA" sz="1800" dirty="0" smtClean="0"/>
              <a:t>                                       </a:t>
            </a:r>
            <a:r>
              <a:rPr lang="uk-UA" sz="1800" dirty="0" err="1" smtClean="0"/>
              <a:t>Йоган</a:t>
            </a:r>
            <a:r>
              <a:rPr lang="uk-UA" sz="1800" dirty="0" smtClean="0"/>
              <a:t> </a:t>
            </a:r>
            <a:r>
              <a:rPr lang="uk-UA" sz="1800" dirty="0"/>
              <a:t>вивчив шість мов, грав на клавесині та флейті, малював, фехтував, танцював, їздив верхи, писав вірші й прозові твори. Обов′язковим і приємним заняттям для  нього стало читання (щоденна норма – 80 сторінок).</a:t>
            </a:r>
          </a:p>
          <a:p>
            <a:pPr marL="1588" indent="369888" algn="just">
              <a:lnSpc>
                <a:spcPct val="150000"/>
              </a:lnSpc>
              <a:buFont typeface="Wingdings" panose="05000000000000000000" pitchFamily="2" charset="2"/>
              <a:buNone/>
            </a:pPr>
            <a:r>
              <a:rPr lang="uk-UA" sz="1800" dirty="0"/>
              <a:t>Ще за життя поет був відомий за межами своєї країни. Зокрема, з його творчістю був добре обізнаний Тарас Григорович Шевченко.</a:t>
            </a:r>
          </a:p>
          <a:p>
            <a:pPr marL="1588" indent="369888" algn="just">
              <a:lnSpc>
                <a:spcPct val="150000"/>
              </a:lnSpc>
              <a:buFont typeface="Wingdings" panose="05000000000000000000" pitchFamily="2" charset="2"/>
              <a:buNone/>
            </a:pPr>
            <a:r>
              <a:rPr lang="uk-UA" sz="1800" dirty="0"/>
              <a:t>Велетенський творчий доробок Гете складається із 143 томів, серед них – 3150 віршів. </a:t>
            </a:r>
            <a:endParaRPr lang="ru-RU" sz="1800" dirty="0"/>
          </a:p>
        </p:txBody>
      </p:sp>
      <p:pic>
        <p:nvPicPr>
          <p:cNvPr id="4" name="Picture 6" descr="Goethe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576" y="116632"/>
            <a:ext cx="2952328" cy="295232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77179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Effect transition="in" filter="dissolve">
                                      <p:cBhvr>
                                        <p:cTn id="7" dur="500"/>
                                        <p:tgtEl>
                                          <p:spTgt spid="614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6147">
                                            <p:txEl>
                                              <p:pRg st="1" end="1"/>
                                            </p:txEl>
                                          </p:spTgt>
                                        </p:tgtEl>
                                        <p:attrNameLst>
                                          <p:attrName>style.visibility</p:attrName>
                                        </p:attrNameLst>
                                      </p:cBhvr>
                                      <p:to>
                                        <p:strVal val="visible"/>
                                      </p:to>
                                    </p:set>
                                    <p:animEffect transition="in" filter="dissolve">
                                      <p:cBhvr>
                                        <p:cTn id="12" dur="500"/>
                                        <p:tgtEl>
                                          <p:spTgt spid="614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6147">
                                            <p:txEl>
                                              <p:pRg st="2" end="2"/>
                                            </p:txEl>
                                          </p:spTgt>
                                        </p:tgtEl>
                                        <p:attrNameLst>
                                          <p:attrName>style.visibility</p:attrName>
                                        </p:attrNameLst>
                                      </p:cBhvr>
                                      <p:to>
                                        <p:strVal val="visible"/>
                                      </p:to>
                                    </p:set>
                                    <p:animEffect transition="in" filter="dissolve">
                                      <p:cBhvr>
                                        <p:cTn id="17" dur="500"/>
                                        <p:tgtEl>
                                          <p:spTgt spid="614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6147">
                                            <p:txEl>
                                              <p:pRg st="3" end="3"/>
                                            </p:txEl>
                                          </p:spTgt>
                                        </p:tgtEl>
                                        <p:attrNameLst>
                                          <p:attrName>style.visibility</p:attrName>
                                        </p:attrNameLst>
                                      </p:cBhvr>
                                      <p:to>
                                        <p:strVal val="visible"/>
                                      </p:to>
                                    </p:set>
                                    <p:animEffect transition="in" filter="dissolve">
                                      <p:cBhvr>
                                        <p:cTn id="22" dur="500"/>
                                        <p:tgtEl>
                                          <p:spTgt spid="614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6147">
                                            <p:txEl>
                                              <p:pRg st="4" end="4"/>
                                            </p:txEl>
                                          </p:spTgt>
                                        </p:tgtEl>
                                        <p:attrNameLst>
                                          <p:attrName>style.visibility</p:attrName>
                                        </p:attrNameLst>
                                      </p:cBhvr>
                                      <p:to>
                                        <p:strVal val="visible"/>
                                      </p:to>
                                    </p:set>
                                    <p:animEffect transition="in" filter="dissolve">
                                      <p:cBhvr>
                                        <p:cTn id="27" dur="500"/>
                                        <p:tgtEl>
                                          <p:spTgt spid="6147">
                                            <p:txEl>
                                              <p:pRg st="4" end="4"/>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6147">
                                            <p:txEl>
                                              <p:pRg st="5" end="5"/>
                                            </p:txEl>
                                          </p:spTgt>
                                        </p:tgtEl>
                                        <p:attrNameLst>
                                          <p:attrName>style.visibility</p:attrName>
                                        </p:attrNameLst>
                                      </p:cBhvr>
                                      <p:to>
                                        <p:strVal val="visible"/>
                                      </p:to>
                                    </p:set>
                                    <p:animEffect transition="in" filter="dissolve">
                                      <p:cBhvr>
                                        <p:cTn id="32" dur="500"/>
                                        <p:tgtEl>
                                          <p:spTgt spid="6147">
                                            <p:txEl>
                                              <p:pRg st="5" end="5"/>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6147">
                                            <p:txEl>
                                              <p:pRg st="6" end="6"/>
                                            </p:txEl>
                                          </p:spTgt>
                                        </p:tgtEl>
                                        <p:attrNameLst>
                                          <p:attrName>style.visibility</p:attrName>
                                        </p:attrNameLst>
                                      </p:cBhvr>
                                      <p:to>
                                        <p:strVal val="visible"/>
                                      </p:to>
                                    </p:set>
                                    <p:animEffect transition="in" filter="dissolve">
                                      <p:cBhvr>
                                        <p:cTn id="37" dur="500"/>
                                        <p:tgtEl>
                                          <p:spTgt spid="614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7"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sz="3600" dirty="0">
                <a:solidFill>
                  <a:srgbClr val="0000FF"/>
                </a:solidFill>
              </a:rPr>
              <a:t>Історія створення </a:t>
            </a:r>
            <a:r>
              <a:rPr lang="uk-UA" sz="3600" dirty="0" smtClean="0">
                <a:solidFill>
                  <a:srgbClr val="0000FF"/>
                </a:solidFill>
              </a:rPr>
              <a:t>балади</a:t>
            </a:r>
            <a:br>
              <a:rPr lang="uk-UA" sz="3600" dirty="0" smtClean="0">
                <a:solidFill>
                  <a:srgbClr val="0000FF"/>
                </a:solidFill>
              </a:rPr>
            </a:br>
            <a:r>
              <a:rPr lang="uk-UA" sz="3600" dirty="0" smtClean="0">
                <a:solidFill>
                  <a:srgbClr val="0000FF"/>
                </a:solidFill>
              </a:rPr>
              <a:t> </a:t>
            </a:r>
            <a:r>
              <a:rPr lang="uk-UA" sz="3600" dirty="0">
                <a:solidFill>
                  <a:srgbClr val="0000FF"/>
                </a:solidFill>
              </a:rPr>
              <a:t>«Вільшаний король». </a:t>
            </a:r>
            <a:r>
              <a:rPr lang="uk-UA" sz="4800" dirty="0">
                <a:solidFill>
                  <a:srgbClr val="0000FF"/>
                </a:solidFill>
              </a:rPr>
              <a:t> </a:t>
            </a:r>
            <a:endParaRPr lang="ru-RU" sz="4800" dirty="0">
              <a:solidFill>
                <a:srgbClr val="0000FF"/>
              </a:solidFill>
            </a:endParaRPr>
          </a:p>
        </p:txBody>
      </p:sp>
      <p:sp>
        <p:nvSpPr>
          <p:cNvPr id="3" name="Объект 2"/>
          <p:cNvSpPr>
            <a:spLocks noGrp="1"/>
          </p:cNvSpPr>
          <p:nvPr>
            <p:ph idx="1"/>
          </p:nvPr>
        </p:nvSpPr>
        <p:spPr/>
        <p:txBody>
          <a:bodyPr/>
          <a:lstStyle/>
          <a:p>
            <a:pPr marL="0" lvl="0" indent="0">
              <a:buNone/>
            </a:pPr>
            <a:r>
              <a:rPr lang="uk-UA" sz="2400" dirty="0" smtClean="0"/>
              <a:t>    В </a:t>
            </a:r>
            <a:r>
              <a:rPr lang="uk-UA" sz="2400" dirty="0"/>
              <a:t>основі балади Гете - </a:t>
            </a:r>
            <a:r>
              <a:rPr lang="uk-UA" sz="2400" dirty="0" err="1"/>
              <a:t>старонорвезька</a:t>
            </a:r>
            <a:r>
              <a:rPr lang="uk-UA" sz="2400" dirty="0"/>
              <a:t> народна балада "Танець ельфів" та датська народна пісня «Дочка короля ельфів».  Гете у своїй баладі «Вільшаний король» використовує фольклорні мотиви, переосмислює згадані легенди, вкладаючи у неї моральний і філософський зміст.</a:t>
            </a:r>
            <a:endParaRPr lang="ru-RU" sz="2400" dirty="0"/>
          </a:p>
          <a:p>
            <a:endParaRPr lang="ru-RU" sz="2400" dirty="0"/>
          </a:p>
        </p:txBody>
      </p:sp>
      <p:pic>
        <p:nvPicPr>
          <p:cNvPr id="4" name="Picture 2"/>
          <p:cNvPicPr>
            <a:picLocks noChangeAspect="1" noChangeArrowheads="1"/>
          </p:cNvPicPr>
          <p:nvPr/>
        </p:nvPicPr>
        <p:blipFill>
          <a:blip r:embed="rId2"/>
          <a:srcRect/>
          <a:stretch>
            <a:fillRect/>
          </a:stretch>
        </p:blipFill>
        <p:spPr bwMode="auto">
          <a:xfrm>
            <a:off x="3203848" y="3573016"/>
            <a:ext cx="4324998" cy="3140968"/>
          </a:xfrm>
          <a:prstGeom prst="rect">
            <a:avLst/>
          </a:prstGeom>
          <a:noFill/>
          <a:ln w="9525">
            <a:noFill/>
            <a:miter lim="800000"/>
            <a:headEnd/>
            <a:tailEnd/>
          </a:ln>
          <a:effectLst/>
        </p:spPr>
      </p:pic>
    </p:spTree>
    <p:extLst>
      <p:ext uri="{BB962C8B-B14F-4D97-AF65-F5344CB8AC3E}">
        <p14:creationId xmlns:p14="http://schemas.microsoft.com/office/powerpoint/2010/main" val="42152849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115616" y="274638"/>
            <a:ext cx="7571184" cy="4525963"/>
          </a:xfrm>
        </p:spPr>
        <p:txBody>
          <a:bodyPr/>
          <a:lstStyle/>
          <a:p>
            <a:pPr marL="0" indent="0">
              <a:buNone/>
            </a:pPr>
            <a:r>
              <a:rPr lang="uk-UA" dirty="0"/>
              <a:t> </a:t>
            </a:r>
            <a:r>
              <a:rPr lang="uk-UA" dirty="0" smtClean="0"/>
              <a:t> </a:t>
            </a:r>
            <a:r>
              <a:rPr lang="uk-UA" sz="2000" dirty="0" smtClean="0"/>
              <a:t>Джерелом </a:t>
            </a:r>
            <a:r>
              <a:rPr lang="uk-UA" sz="2000" dirty="0"/>
              <a:t>написання балади </a:t>
            </a:r>
            <a:r>
              <a:rPr lang="uk-UA" sz="2000" dirty="0" smtClean="0"/>
              <a:t>Гете « Вільшаний король» </a:t>
            </a:r>
            <a:r>
              <a:rPr lang="uk-UA" sz="2000" dirty="0"/>
              <a:t>стала легенда-пісня народу Данії «Дочка короля ельфів». Її зміст говорить, що </a:t>
            </a:r>
            <a:r>
              <a:rPr lang="uk-UA" sz="2000" dirty="0" smtClean="0"/>
              <a:t>дочка Лісового царя зустріла в нічному лісі </a:t>
            </a:r>
            <a:r>
              <a:rPr lang="uk-UA" sz="2000" dirty="0" err="1" smtClean="0"/>
              <a:t>Олуфа</a:t>
            </a:r>
            <a:r>
              <a:rPr lang="uk-UA" sz="2000" dirty="0" smtClean="0"/>
              <a:t>, </a:t>
            </a:r>
            <a:r>
              <a:rPr lang="uk-UA" sz="2000" dirty="0"/>
              <a:t>який поспішає до нареченої. Її батько - ельф, тобто дух повітря, природи. Ельфи можуть жити на деревах, люблять танцювати й заворожувати людей. Вони бувають злі і добрі, в них свої королі, свої володіння, кордони яких не можна порушувати нікому. Дочка Лісового царя наслала на </a:t>
            </a:r>
            <a:r>
              <a:rPr lang="uk-UA" sz="2000" dirty="0" err="1"/>
              <a:t>Олуфа</a:t>
            </a:r>
            <a:r>
              <a:rPr lang="uk-UA" sz="2000" dirty="0"/>
              <a:t> смертельну хворобу. Він не доживає до весілля, наречена побачила його мертвим.</a:t>
            </a:r>
            <a:endParaRPr lang="ru-RU" sz="2000" dirty="0"/>
          </a:p>
          <a:p>
            <a:pPr marL="0" indent="0">
              <a:buNone/>
            </a:pPr>
            <a:r>
              <a:rPr lang="uk-UA" sz="2000" dirty="0" smtClean="0"/>
              <a:t>  Отже</a:t>
            </a:r>
            <a:r>
              <a:rPr lang="uk-UA" sz="2000" dirty="0"/>
              <a:t>, в легенді відобразився страх людини перед ворожими і таємничими силами природи.</a:t>
            </a:r>
            <a:endParaRPr lang="ru-RU" sz="2000" dirty="0"/>
          </a:p>
          <a:p>
            <a:endParaRPr lang="ru-RU" sz="2000" dirty="0"/>
          </a:p>
        </p:txBody>
      </p:sp>
      <p:pic>
        <p:nvPicPr>
          <p:cNvPr id="4" name="Picture 2"/>
          <p:cNvPicPr>
            <a:picLocks noChangeAspect="1" noChangeArrowheads="1"/>
          </p:cNvPicPr>
          <p:nvPr/>
        </p:nvPicPr>
        <p:blipFill rotWithShape="1">
          <a:blip r:embed="rId2"/>
          <a:srcRect l="10830" t="8960" r="11554" b="12642"/>
          <a:stretch/>
        </p:blipFill>
        <p:spPr bwMode="auto">
          <a:xfrm>
            <a:off x="4916363" y="3645024"/>
            <a:ext cx="3770437" cy="306896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7720291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a:solidFill>
                  <a:srgbClr val="0000FF"/>
                </a:solidFill>
              </a:rPr>
              <a:t>Сюжет ліричного твору.</a:t>
            </a:r>
            <a:endParaRPr lang="ru-RU" dirty="0">
              <a:solidFill>
                <a:srgbClr val="0000FF"/>
              </a:solidFill>
            </a:endParaRPr>
          </a:p>
        </p:txBody>
      </p:sp>
      <p:sp>
        <p:nvSpPr>
          <p:cNvPr id="3" name="Объект 2"/>
          <p:cNvSpPr>
            <a:spLocks noGrp="1"/>
          </p:cNvSpPr>
          <p:nvPr>
            <p:ph idx="1"/>
          </p:nvPr>
        </p:nvSpPr>
        <p:spPr>
          <a:xfrm>
            <a:off x="3275213" y="1556792"/>
            <a:ext cx="5375966" cy="4525963"/>
          </a:xfrm>
        </p:spPr>
        <p:txBody>
          <a:bodyPr/>
          <a:lstStyle/>
          <a:p>
            <a:pPr marL="0" lvl="0" indent="0">
              <a:buNone/>
            </a:pPr>
            <a:r>
              <a:rPr lang="uk-UA" sz="2400" dirty="0" smtClean="0"/>
              <a:t>   Батько </a:t>
            </a:r>
            <a:r>
              <a:rPr lang="uk-UA" sz="2400" dirty="0"/>
              <a:t>з сином повертаються лісом додому вночі, бо затрималися. Хлопчик чує, як до нього звертається Вільшаний король, кличе його до себе, але батько не зважає на переживання сина, мотивуючи це багатою дитячою фантазією. Кульмінацією та одночасно розв'язкою твору є загибель хлопчика, який все-таки потрапляє до Вільшаного короля.</a:t>
            </a:r>
            <a:endParaRPr lang="ru-RU" sz="2400" dirty="0"/>
          </a:p>
          <a:p>
            <a:endParaRPr lang="ru-RU" dirty="0"/>
          </a:p>
        </p:txBody>
      </p:sp>
      <p:pic>
        <p:nvPicPr>
          <p:cNvPr id="4" name="Picture 2"/>
          <p:cNvPicPr>
            <a:picLocks noChangeAspect="1" noChangeArrowheads="1"/>
          </p:cNvPicPr>
          <p:nvPr/>
        </p:nvPicPr>
        <p:blipFill>
          <a:blip r:embed="rId2"/>
          <a:srcRect/>
          <a:stretch>
            <a:fillRect/>
          </a:stretch>
        </p:blipFill>
        <p:spPr bwMode="auto">
          <a:xfrm>
            <a:off x="179512" y="1556792"/>
            <a:ext cx="2839200" cy="3780000"/>
          </a:xfrm>
          <a:prstGeom prst="rect">
            <a:avLst/>
          </a:prstGeom>
          <a:noFill/>
          <a:ln w="9525">
            <a:noFill/>
            <a:miter lim="800000"/>
            <a:headEnd/>
            <a:tailEnd/>
          </a:ln>
          <a:effectLst/>
        </p:spPr>
      </p:pic>
    </p:spTree>
    <p:extLst>
      <p:ext uri="{BB962C8B-B14F-4D97-AF65-F5344CB8AC3E}">
        <p14:creationId xmlns:p14="http://schemas.microsoft.com/office/powerpoint/2010/main" val="9857266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0"/>
            <a:ext cx="8229600" cy="1143000"/>
          </a:xfrm>
        </p:spPr>
        <p:txBody>
          <a:bodyPr/>
          <a:lstStyle/>
          <a:p>
            <a:r>
              <a:rPr lang="uk-UA" dirty="0" smtClean="0">
                <a:solidFill>
                  <a:srgbClr val="0000FF"/>
                </a:solidFill>
              </a:rPr>
              <a:t>Характеристика героїв</a:t>
            </a:r>
            <a:endParaRPr lang="ru-RU" dirty="0">
              <a:solidFill>
                <a:srgbClr val="0000FF"/>
              </a:solidFill>
            </a:endParaRPr>
          </a:p>
        </p:txBody>
      </p:sp>
      <p:sp>
        <p:nvSpPr>
          <p:cNvPr id="5" name="Rectangle 1"/>
          <p:cNvSpPr>
            <a:spLocks noChangeArrowheads="1"/>
          </p:cNvSpPr>
          <p:nvPr/>
        </p:nvSpPr>
        <p:spPr bwMode="auto">
          <a:xfrm>
            <a:off x="-840888" y="-1364565"/>
            <a:ext cx="9144000" cy="3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indent="227013" eaLnBrk="0" hangingPunct="0">
              <a:defRPr>
                <a:solidFill>
                  <a:schemeClr val="tx1"/>
                </a:solidFill>
                <a:latin typeface="Arial" panose="020B0604020202020204" pitchFamily="34" charset="0"/>
              </a:defRPr>
            </a:lvl1pPr>
            <a:lvl2pPr eaLnBrk="0" hangingPunct="0">
              <a:defRPr>
                <a:solidFill>
                  <a:schemeClr val="tx1"/>
                </a:solidFill>
                <a:latin typeface="Arial" panose="020B0604020202020204" pitchFamily="34" charset="0"/>
              </a:defRPr>
            </a:lvl2pPr>
            <a:lvl3pPr eaLnBrk="0" hangingPunct="0">
              <a:defRPr>
                <a:solidFill>
                  <a:schemeClr val="tx1"/>
                </a:solidFill>
                <a:latin typeface="Arial" panose="020B0604020202020204" pitchFamily="34" charset="0"/>
              </a:defRPr>
            </a:lvl3pPr>
            <a:lvl4pPr eaLnBrk="0" hangingPunct="0">
              <a:defRPr>
                <a:solidFill>
                  <a:schemeClr val="tx1"/>
                </a:solidFill>
                <a:latin typeface="Arial" panose="020B0604020202020204" pitchFamily="34" charset="0"/>
              </a:defRPr>
            </a:lvl4pPr>
            <a:lvl5pPr eaLnBrk="0" hangingPunct="0">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227013" algn="just" defTabSz="914400" rtl="0" eaLnBrk="0" fontAlgn="base" latinLnBrk="0" hangingPunct="0">
              <a:lnSpc>
                <a:spcPct val="100000"/>
              </a:lnSpc>
              <a:spcBef>
                <a:spcPct val="0"/>
              </a:spcBef>
              <a:spcAft>
                <a:spcPct val="0"/>
              </a:spcAft>
              <a:buClrTx/>
              <a:buSzTx/>
              <a:buFontTx/>
              <a:buNone/>
              <a:tabLst/>
            </a:pPr>
            <a:r>
              <a:rPr kumimoji="0" lang="uk-UA" sz="900" b="1" i="0" u="none" strike="noStrike" cap="none" normalizeH="0" baseline="0" smtClean="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Характеристика героїв</a:t>
            </a:r>
            <a:endParaRPr kumimoji="0" lang="uk-UA" sz="1800" b="0" i="0" u="none" strike="noStrike" cap="none" normalizeH="0" baseline="0" smtClean="0">
              <a:ln>
                <a:noFill/>
              </a:ln>
              <a:solidFill>
                <a:schemeClr val="tx1"/>
              </a:solidFill>
              <a:effectLst/>
              <a:latin typeface="Arial" panose="020B0604020202020204" pitchFamily="34" charset="0"/>
            </a:endParaRPr>
          </a:p>
        </p:txBody>
      </p:sp>
      <p:graphicFrame>
        <p:nvGraphicFramePr>
          <p:cNvPr id="7" name="Объект 6"/>
          <p:cNvGraphicFramePr>
            <a:graphicFrameLocks noGrp="1"/>
          </p:cNvGraphicFramePr>
          <p:nvPr>
            <p:ph idx="1"/>
            <p:extLst>
              <p:ext uri="{D42A27DB-BD31-4B8C-83A1-F6EECF244321}">
                <p14:modId xmlns:p14="http://schemas.microsoft.com/office/powerpoint/2010/main" val="3796967524"/>
              </p:ext>
            </p:extLst>
          </p:nvPr>
        </p:nvGraphicFramePr>
        <p:xfrm>
          <a:off x="323528" y="908721"/>
          <a:ext cx="8496944" cy="5688630"/>
        </p:xfrm>
        <a:graphic>
          <a:graphicData uri="http://schemas.openxmlformats.org/drawingml/2006/table">
            <a:tbl>
              <a:tblPr firstRow="1" firstCol="1" bandRow="1">
                <a:tableStyleId>{5C22544A-7EE6-4342-B048-85BDC9FD1C3A}</a:tableStyleId>
              </a:tblPr>
              <a:tblGrid>
                <a:gridCol w="2831903"/>
                <a:gridCol w="2831903"/>
                <a:gridCol w="2833138"/>
              </a:tblGrid>
              <a:tr h="1422157">
                <a:tc>
                  <a:txBody>
                    <a:bodyPr/>
                    <a:lstStyle/>
                    <a:p>
                      <a:pPr indent="226695" algn="just">
                        <a:spcAft>
                          <a:spcPts val="0"/>
                        </a:spcAft>
                      </a:pPr>
                      <a:r>
                        <a:rPr lang="uk-UA" sz="2400" dirty="0">
                          <a:effectLst/>
                        </a:rPr>
                        <a:t>Вільшаний король</a:t>
                      </a:r>
                      <a:endParaRPr lang="ru-RU" sz="1100" dirty="0">
                        <a:effectLst/>
                        <a:latin typeface="Times New Roman" panose="02020603050405020304" pitchFamily="18" charset="0"/>
                        <a:ea typeface="Calibri" panose="020F0502020204030204" pitchFamily="34" charset="0"/>
                      </a:endParaRPr>
                    </a:p>
                  </a:txBody>
                  <a:tcPr marL="68580" marR="68580" marT="0" marB="0"/>
                </a:tc>
                <a:tc>
                  <a:txBody>
                    <a:bodyPr/>
                    <a:lstStyle/>
                    <a:p>
                      <a:pPr indent="226695" algn="just">
                        <a:spcAft>
                          <a:spcPts val="0"/>
                        </a:spcAft>
                      </a:pPr>
                      <a:r>
                        <a:rPr lang="uk-UA" sz="2400" dirty="0">
                          <a:effectLst/>
                        </a:rPr>
                        <a:t>Син</a:t>
                      </a:r>
                      <a:endParaRPr lang="ru-RU" sz="1100" dirty="0">
                        <a:effectLst/>
                        <a:latin typeface="Times New Roman" panose="02020603050405020304" pitchFamily="18" charset="0"/>
                        <a:ea typeface="Calibri" panose="020F0502020204030204" pitchFamily="34" charset="0"/>
                      </a:endParaRPr>
                    </a:p>
                  </a:txBody>
                  <a:tcPr marL="68580" marR="68580" marT="0" marB="0"/>
                </a:tc>
                <a:tc>
                  <a:txBody>
                    <a:bodyPr/>
                    <a:lstStyle/>
                    <a:p>
                      <a:pPr indent="226695" algn="just">
                        <a:spcAft>
                          <a:spcPts val="0"/>
                        </a:spcAft>
                      </a:pPr>
                      <a:r>
                        <a:rPr lang="uk-UA" sz="2400">
                          <a:effectLst/>
                        </a:rPr>
                        <a:t>Батько</a:t>
                      </a:r>
                      <a:endParaRPr lang="ru-RU" sz="1100">
                        <a:effectLst/>
                        <a:latin typeface="Times New Roman" panose="02020603050405020304" pitchFamily="18" charset="0"/>
                        <a:ea typeface="Calibri" panose="020F0502020204030204" pitchFamily="34" charset="0"/>
                      </a:endParaRPr>
                    </a:p>
                  </a:txBody>
                  <a:tcPr marL="68580" marR="68580" marT="0" marB="0"/>
                </a:tc>
              </a:tr>
              <a:tr h="948105">
                <a:tc>
                  <a:txBody>
                    <a:bodyPr/>
                    <a:lstStyle/>
                    <a:p>
                      <a:pPr>
                        <a:spcAft>
                          <a:spcPts val="0"/>
                        </a:spcAft>
                      </a:pPr>
                      <a:r>
                        <a:rPr lang="ru-RU" sz="2400">
                          <a:effectLst/>
                        </a:rPr>
                        <a:t>Таємнич</a:t>
                      </a:r>
                      <a:r>
                        <a:rPr lang="uk-UA" sz="2400">
                          <a:effectLst/>
                        </a:rPr>
                        <a:t>и</a:t>
                      </a:r>
                      <a:r>
                        <a:rPr lang="ru-RU" sz="2400">
                          <a:effectLst/>
                        </a:rPr>
                        <a:t>й</a:t>
                      </a:r>
                      <a:endParaRPr lang="ru-RU" sz="1200">
                        <a:effectLst/>
                        <a:latin typeface="Arial" panose="020B0604020202020204" pitchFamily="34" charset="0"/>
                        <a:ea typeface="Calibri" panose="020F0502020204030204" pitchFamily="34" charset="0"/>
                      </a:endParaRPr>
                    </a:p>
                  </a:txBody>
                  <a:tcPr marL="68580" marR="68580" marT="0" marB="0"/>
                </a:tc>
                <a:tc>
                  <a:txBody>
                    <a:bodyPr/>
                    <a:lstStyle/>
                    <a:p>
                      <a:pPr>
                        <a:spcAft>
                          <a:spcPts val="0"/>
                        </a:spcAft>
                      </a:pPr>
                      <a:r>
                        <a:rPr lang="ru-RU" sz="2400" dirty="0" err="1">
                          <a:effectLst/>
                        </a:rPr>
                        <a:t>В</a:t>
                      </a:r>
                      <a:r>
                        <a:rPr lang="ru-RU" sz="2400" dirty="0" err="1" smtClean="0">
                          <a:effectLst/>
                        </a:rPr>
                        <a:t>разливий</a:t>
                      </a:r>
                      <a:endParaRPr lang="ru-RU" sz="1200" dirty="0">
                        <a:effectLst/>
                        <a:latin typeface="Arial" panose="020B0604020202020204" pitchFamily="34" charset="0"/>
                        <a:ea typeface="Calibri" panose="020F0502020204030204" pitchFamily="34" charset="0"/>
                      </a:endParaRPr>
                    </a:p>
                  </a:txBody>
                  <a:tcPr marL="68580" marR="68580" marT="0" marB="0"/>
                </a:tc>
                <a:tc>
                  <a:txBody>
                    <a:bodyPr/>
                    <a:lstStyle/>
                    <a:p>
                      <a:pPr>
                        <a:spcAft>
                          <a:spcPts val="0"/>
                        </a:spcAft>
                      </a:pPr>
                      <a:r>
                        <a:rPr lang="ru-RU" sz="2400">
                          <a:effectLst/>
                        </a:rPr>
                        <a:t>Впевнений</a:t>
                      </a:r>
                      <a:endParaRPr lang="ru-RU" sz="1200">
                        <a:effectLst/>
                        <a:latin typeface="Arial" panose="020B0604020202020204" pitchFamily="34" charset="0"/>
                        <a:ea typeface="Calibri" panose="020F0502020204030204" pitchFamily="34" charset="0"/>
                      </a:endParaRPr>
                    </a:p>
                  </a:txBody>
                  <a:tcPr marL="68580" marR="68580" marT="0" marB="0"/>
                </a:tc>
              </a:tr>
              <a:tr h="948105">
                <a:tc>
                  <a:txBody>
                    <a:bodyPr/>
                    <a:lstStyle/>
                    <a:p>
                      <a:pPr>
                        <a:spcAft>
                          <a:spcPts val="0"/>
                        </a:spcAft>
                      </a:pPr>
                      <a:r>
                        <a:rPr lang="ru-RU" sz="2400">
                          <a:effectLst/>
                        </a:rPr>
                        <a:t>Принадливий</a:t>
                      </a:r>
                      <a:endParaRPr lang="ru-RU" sz="1200">
                        <a:effectLst/>
                        <a:latin typeface="Arial" panose="020B0604020202020204" pitchFamily="34" charset="0"/>
                        <a:ea typeface="Calibri" panose="020F0502020204030204" pitchFamily="34" charset="0"/>
                      </a:endParaRPr>
                    </a:p>
                  </a:txBody>
                  <a:tcPr marL="68580" marR="68580" marT="0" marB="0"/>
                </a:tc>
                <a:tc>
                  <a:txBody>
                    <a:bodyPr/>
                    <a:lstStyle/>
                    <a:p>
                      <a:pPr>
                        <a:spcAft>
                          <a:spcPts val="0"/>
                        </a:spcAft>
                      </a:pPr>
                      <a:r>
                        <a:rPr lang="ru-RU" sz="2400">
                          <a:effectLst/>
                        </a:rPr>
                        <a:t>Має сумніви</a:t>
                      </a:r>
                      <a:endParaRPr lang="ru-RU" sz="1200">
                        <a:effectLst/>
                        <a:latin typeface="Arial" panose="020B0604020202020204" pitchFamily="34" charset="0"/>
                        <a:ea typeface="Calibri" panose="020F0502020204030204" pitchFamily="34" charset="0"/>
                      </a:endParaRPr>
                    </a:p>
                  </a:txBody>
                  <a:tcPr marL="68580" marR="68580" marT="0" marB="0"/>
                </a:tc>
                <a:tc>
                  <a:txBody>
                    <a:bodyPr/>
                    <a:lstStyle/>
                    <a:p>
                      <a:pPr>
                        <a:spcAft>
                          <a:spcPts val="0"/>
                        </a:spcAft>
                      </a:pPr>
                      <a:r>
                        <a:rPr lang="ru-RU" sz="2400">
                          <a:effectLst/>
                        </a:rPr>
                        <a:t>Сміливий</a:t>
                      </a:r>
                      <a:endParaRPr lang="ru-RU" sz="1200">
                        <a:effectLst/>
                        <a:latin typeface="Arial" panose="020B0604020202020204" pitchFamily="34" charset="0"/>
                        <a:ea typeface="Calibri" panose="020F0502020204030204" pitchFamily="34" charset="0"/>
                      </a:endParaRPr>
                    </a:p>
                  </a:txBody>
                  <a:tcPr marL="68580" marR="68580" marT="0" marB="0"/>
                </a:tc>
              </a:tr>
              <a:tr h="948105">
                <a:tc>
                  <a:txBody>
                    <a:bodyPr/>
                    <a:lstStyle/>
                    <a:p>
                      <a:pPr>
                        <a:spcAft>
                          <a:spcPts val="0"/>
                        </a:spcAft>
                      </a:pPr>
                      <a:r>
                        <a:rPr lang="ru-RU" sz="2400">
                          <a:effectLst/>
                        </a:rPr>
                        <a:t>Чарівний</a:t>
                      </a:r>
                      <a:endParaRPr lang="ru-RU" sz="1200">
                        <a:effectLst/>
                        <a:latin typeface="Arial" panose="020B0604020202020204" pitchFamily="34" charset="0"/>
                        <a:ea typeface="Calibri" panose="020F0502020204030204" pitchFamily="34" charset="0"/>
                      </a:endParaRPr>
                    </a:p>
                  </a:txBody>
                  <a:tcPr marL="68580" marR="68580" marT="0" marB="0"/>
                </a:tc>
                <a:tc>
                  <a:txBody>
                    <a:bodyPr/>
                    <a:lstStyle/>
                    <a:p>
                      <a:pPr>
                        <a:spcAft>
                          <a:spcPts val="0"/>
                        </a:spcAft>
                      </a:pPr>
                      <a:r>
                        <a:rPr lang="ru-RU" sz="2400">
                          <a:effectLst/>
                        </a:rPr>
                        <a:t>Довіряє батькові</a:t>
                      </a:r>
                      <a:endParaRPr lang="ru-RU" sz="1200">
                        <a:effectLst/>
                        <a:latin typeface="Arial" panose="020B0604020202020204" pitchFamily="34" charset="0"/>
                        <a:ea typeface="Calibri" panose="020F0502020204030204" pitchFamily="34" charset="0"/>
                      </a:endParaRPr>
                    </a:p>
                  </a:txBody>
                  <a:tcPr marL="68580" marR="68580" marT="0" marB="0"/>
                </a:tc>
                <a:tc>
                  <a:txBody>
                    <a:bodyPr/>
                    <a:lstStyle/>
                    <a:p>
                      <a:pPr>
                        <a:spcAft>
                          <a:spcPts val="0"/>
                        </a:spcAft>
                      </a:pPr>
                      <a:r>
                        <a:rPr lang="ru-RU" sz="2400">
                          <a:effectLst/>
                        </a:rPr>
                        <a:t>Боїться за сина</a:t>
                      </a:r>
                      <a:endParaRPr lang="ru-RU" sz="1200">
                        <a:effectLst/>
                        <a:latin typeface="Arial" panose="020B0604020202020204" pitchFamily="34" charset="0"/>
                        <a:ea typeface="Calibri" panose="020F0502020204030204" pitchFamily="34" charset="0"/>
                      </a:endParaRPr>
                    </a:p>
                  </a:txBody>
                  <a:tcPr marL="68580" marR="68580" marT="0" marB="0"/>
                </a:tc>
              </a:tr>
              <a:tr h="948105">
                <a:tc>
                  <a:txBody>
                    <a:bodyPr/>
                    <a:lstStyle/>
                    <a:p>
                      <a:pPr>
                        <a:spcAft>
                          <a:spcPts val="0"/>
                        </a:spcAft>
                      </a:pPr>
                      <a:r>
                        <a:rPr lang="ru-RU" sz="2400">
                          <a:effectLst/>
                        </a:rPr>
                        <a:t>Могутній</a:t>
                      </a:r>
                      <a:endParaRPr lang="ru-RU" sz="1200">
                        <a:effectLst/>
                        <a:latin typeface="Arial" panose="020B0604020202020204" pitchFamily="34" charset="0"/>
                        <a:ea typeface="Calibri" panose="020F0502020204030204" pitchFamily="34" charset="0"/>
                      </a:endParaRPr>
                    </a:p>
                  </a:txBody>
                  <a:tcPr marL="68580" marR="68580" marT="0" marB="0"/>
                </a:tc>
                <a:tc>
                  <a:txBody>
                    <a:bodyPr/>
                    <a:lstStyle/>
                    <a:p>
                      <a:pPr>
                        <a:spcAft>
                          <a:spcPts val="0"/>
                        </a:spcAft>
                      </a:pPr>
                      <a:r>
                        <a:rPr lang="ru-RU" sz="2400">
                          <a:effectLst/>
                        </a:rPr>
                        <a:t>Вразливий</a:t>
                      </a:r>
                      <a:endParaRPr lang="ru-RU" sz="1200">
                        <a:effectLst/>
                        <a:latin typeface="Arial" panose="020B0604020202020204" pitchFamily="34" charset="0"/>
                        <a:ea typeface="Calibri" panose="020F0502020204030204" pitchFamily="34" charset="0"/>
                      </a:endParaRPr>
                    </a:p>
                  </a:txBody>
                  <a:tcPr marL="68580" marR="68580" marT="0" marB="0"/>
                </a:tc>
                <a:tc>
                  <a:txBody>
                    <a:bodyPr/>
                    <a:lstStyle/>
                    <a:p>
                      <a:pPr>
                        <a:spcAft>
                          <a:spcPts val="0"/>
                        </a:spcAft>
                      </a:pPr>
                      <a:r>
                        <a:rPr lang="ru-RU" sz="2400">
                          <a:effectLst/>
                        </a:rPr>
                        <a:t>Люблячий</a:t>
                      </a:r>
                      <a:endParaRPr lang="ru-RU" sz="1200">
                        <a:effectLst/>
                        <a:latin typeface="Arial" panose="020B0604020202020204" pitchFamily="34" charset="0"/>
                        <a:ea typeface="Calibri" panose="020F0502020204030204" pitchFamily="34" charset="0"/>
                      </a:endParaRPr>
                    </a:p>
                  </a:txBody>
                  <a:tcPr marL="68580" marR="68580" marT="0" marB="0"/>
                </a:tc>
              </a:tr>
              <a:tr h="474053">
                <a:tc>
                  <a:txBody>
                    <a:bodyPr/>
                    <a:lstStyle/>
                    <a:p>
                      <a:pPr>
                        <a:spcAft>
                          <a:spcPts val="0"/>
                        </a:spcAft>
                      </a:pPr>
                      <a:r>
                        <a:rPr lang="ru-RU" sz="2400">
                          <a:effectLst/>
                        </a:rPr>
                        <a:t> лякає</a:t>
                      </a:r>
                      <a:endParaRPr lang="ru-RU" sz="1200">
                        <a:effectLst/>
                        <a:latin typeface="Arial" panose="020B0604020202020204" pitchFamily="34" charset="0"/>
                        <a:ea typeface="Calibri" panose="020F0502020204030204" pitchFamily="34" charset="0"/>
                      </a:endParaRPr>
                    </a:p>
                  </a:txBody>
                  <a:tcPr marL="68580" marR="68580" marT="0" marB="0"/>
                </a:tc>
                <a:tc>
                  <a:txBody>
                    <a:bodyPr/>
                    <a:lstStyle/>
                    <a:p>
                      <a:pPr>
                        <a:spcAft>
                          <a:spcPts val="0"/>
                        </a:spcAft>
                      </a:pPr>
                      <a:r>
                        <a:rPr lang="ru-RU" sz="2400">
                          <a:effectLst/>
                        </a:rPr>
                        <a:t>Ніжний</a:t>
                      </a:r>
                      <a:endParaRPr lang="ru-RU" sz="1200">
                        <a:effectLst/>
                        <a:latin typeface="Arial" panose="020B0604020202020204" pitchFamily="34" charset="0"/>
                        <a:ea typeface="Calibri" panose="020F0502020204030204" pitchFamily="34" charset="0"/>
                      </a:endParaRPr>
                    </a:p>
                  </a:txBody>
                  <a:tcPr marL="68580" marR="68580" marT="0" marB="0"/>
                </a:tc>
                <a:tc>
                  <a:txBody>
                    <a:bodyPr/>
                    <a:lstStyle/>
                    <a:p>
                      <a:pPr>
                        <a:spcAft>
                          <a:spcPts val="0"/>
                        </a:spcAft>
                      </a:pPr>
                      <a:r>
                        <a:rPr lang="ru-RU" sz="2400" dirty="0" err="1">
                          <a:effectLst/>
                        </a:rPr>
                        <a:t>Поспішає</a:t>
                      </a:r>
                      <a:endParaRPr lang="ru-RU" sz="1200" dirty="0">
                        <a:effectLst/>
                        <a:latin typeface="Arial" panose="020B0604020202020204" pitchFamily="34" charset="0"/>
                        <a:ea typeface="Calibri" panose="020F0502020204030204" pitchFamily="34" charset="0"/>
                      </a:endParaRPr>
                    </a:p>
                  </a:txBody>
                  <a:tcPr marL="68580" marR="68580" marT="0" marB="0"/>
                </a:tc>
              </a:tr>
            </a:tbl>
          </a:graphicData>
        </a:graphic>
      </p:graphicFrame>
    </p:spTree>
    <p:extLst>
      <p:ext uri="{BB962C8B-B14F-4D97-AF65-F5344CB8AC3E}">
        <p14:creationId xmlns:p14="http://schemas.microsoft.com/office/powerpoint/2010/main" val="30573836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32656"/>
            <a:ext cx="8229600" cy="1143000"/>
          </a:xfrm>
        </p:spPr>
        <p:txBody>
          <a:bodyPr/>
          <a:lstStyle/>
          <a:p>
            <a:r>
              <a:rPr lang="uk-UA" dirty="0">
                <a:solidFill>
                  <a:srgbClr val="0000FF"/>
                </a:solidFill>
              </a:rPr>
              <a:t>Образи-символи балади. </a:t>
            </a:r>
            <a:r>
              <a:rPr lang="ru-RU" dirty="0">
                <a:solidFill>
                  <a:srgbClr val="0000FF"/>
                </a:solidFill>
              </a:rPr>
              <a:t/>
            </a:r>
            <a:br>
              <a:rPr lang="ru-RU" dirty="0">
                <a:solidFill>
                  <a:srgbClr val="0000FF"/>
                </a:solidFill>
              </a:rPr>
            </a:br>
            <a:endParaRPr lang="ru-RU" dirty="0">
              <a:solidFill>
                <a:srgbClr val="0000FF"/>
              </a:solidFill>
            </a:endParaRPr>
          </a:p>
        </p:txBody>
      </p:sp>
      <p:sp>
        <p:nvSpPr>
          <p:cNvPr id="3" name="Объект 2"/>
          <p:cNvSpPr>
            <a:spLocks noGrp="1"/>
          </p:cNvSpPr>
          <p:nvPr>
            <p:ph idx="1"/>
          </p:nvPr>
        </p:nvSpPr>
        <p:spPr>
          <a:xfrm>
            <a:off x="1115616" y="904156"/>
            <a:ext cx="6192688" cy="4525963"/>
          </a:xfrm>
        </p:spPr>
        <p:txBody>
          <a:bodyPr/>
          <a:lstStyle/>
          <a:p>
            <a:pPr marL="0" indent="0">
              <a:buNone/>
            </a:pPr>
            <a:r>
              <a:rPr lang="ru-RU" dirty="0"/>
              <a:t> </a:t>
            </a:r>
            <a:r>
              <a:rPr lang="uk-UA" sz="2000" b="1" dirty="0" smtClean="0"/>
              <a:t>вільшаний </a:t>
            </a:r>
            <a:r>
              <a:rPr lang="uk-UA" sz="2000" b="1" dirty="0"/>
              <a:t>король </a:t>
            </a:r>
            <a:r>
              <a:rPr lang="uk-UA" sz="2000" dirty="0"/>
              <a:t>— природа</a:t>
            </a:r>
            <a:endParaRPr lang="ru-RU" sz="2000" dirty="0"/>
          </a:p>
          <a:p>
            <a:pPr marL="0" indent="0">
              <a:buNone/>
            </a:pPr>
            <a:r>
              <a:rPr lang="uk-UA" sz="2000" dirty="0" smtClean="0"/>
              <a:t> </a:t>
            </a:r>
            <a:r>
              <a:rPr lang="uk-UA" sz="2000" b="1" dirty="0"/>
              <a:t>ніч</a:t>
            </a:r>
            <a:r>
              <a:rPr lang="uk-UA" sz="2000" dirty="0"/>
              <a:t> — стихія непізнаного, нерозвинених можливостей; стихія злих сил.</a:t>
            </a:r>
            <a:endParaRPr lang="ru-RU" sz="2000" dirty="0"/>
          </a:p>
          <a:p>
            <a:pPr marL="0" indent="0">
              <a:buNone/>
            </a:pPr>
            <a:r>
              <a:rPr lang="uk-UA" sz="2000" dirty="0" smtClean="0"/>
              <a:t> </a:t>
            </a:r>
            <a:r>
              <a:rPr lang="uk-UA" sz="2000" b="1" dirty="0"/>
              <a:t>вітер</a:t>
            </a:r>
            <a:r>
              <a:rPr lang="uk-UA" sz="2000" dirty="0"/>
              <a:t> — символ руйнації й оновлення; дух (подих) Всесвіту;</a:t>
            </a:r>
            <a:endParaRPr lang="ru-RU" sz="2000" dirty="0"/>
          </a:p>
          <a:p>
            <a:pPr marL="0" indent="0">
              <a:buNone/>
            </a:pPr>
            <a:r>
              <a:rPr lang="uk-UA" sz="2000" dirty="0" smtClean="0"/>
              <a:t> </a:t>
            </a:r>
            <a:r>
              <a:rPr lang="uk-UA" sz="2000" b="1" dirty="0"/>
              <a:t>вітер</a:t>
            </a:r>
            <a:r>
              <a:rPr lang="uk-UA" sz="2000" dirty="0"/>
              <a:t> — символ свободи, швидкості.</a:t>
            </a:r>
            <a:endParaRPr lang="ru-RU" sz="2000" dirty="0"/>
          </a:p>
          <a:p>
            <a:pPr marL="0" indent="0">
              <a:buNone/>
            </a:pPr>
            <a:r>
              <a:rPr lang="uk-UA" sz="2000" b="1" dirty="0" smtClean="0"/>
              <a:t> </a:t>
            </a:r>
            <a:r>
              <a:rPr lang="uk-UA" sz="2000" b="1" dirty="0"/>
              <a:t>туман </a:t>
            </a:r>
            <a:r>
              <a:rPr lang="uk-UA" sz="2000" dirty="0"/>
              <a:t>— символ блукання і невизначеності шляху;</a:t>
            </a:r>
            <a:endParaRPr lang="ru-RU" sz="2000" dirty="0"/>
          </a:p>
          <a:p>
            <a:pPr marL="0" indent="0">
              <a:buNone/>
            </a:pPr>
            <a:r>
              <a:rPr lang="uk-UA" sz="2000" dirty="0" smtClean="0"/>
              <a:t> </a:t>
            </a:r>
            <a:r>
              <a:rPr lang="uk-UA" sz="2000" b="1" dirty="0"/>
              <a:t>верба</a:t>
            </a:r>
            <a:r>
              <a:rPr lang="uk-UA" sz="2000" dirty="0"/>
              <a:t> — символ печалі, туги, долі;</a:t>
            </a:r>
            <a:endParaRPr lang="ru-RU" sz="2000" dirty="0"/>
          </a:p>
          <a:p>
            <a:pPr marL="0" indent="0">
              <a:buNone/>
            </a:pPr>
            <a:r>
              <a:rPr lang="uk-UA" sz="2000" b="1" dirty="0" smtClean="0"/>
              <a:t> </a:t>
            </a:r>
            <a:r>
              <a:rPr lang="uk-UA" sz="2000" b="1" dirty="0"/>
              <a:t>хлопчик </a:t>
            </a:r>
            <a:r>
              <a:rPr lang="uk-UA" sz="2000" dirty="0"/>
              <a:t>— людство</a:t>
            </a:r>
            <a:endParaRPr lang="ru-RU" sz="2000" dirty="0"/>
          </a:p>
          <a:p>
            <a:pPr marL="0" indent="0">
              <a:buNone/>
            </a:pPr>
            <a:r>
              <a:rPr lang="uk-UA" sz="2000" b="1" dirty="0" smtClean="0"/>
              <a:t> </a:t>
            </a:r>
            <a:r>
              <a:rPr lang="uk-UA" sz="2000" b="1" dirty="0"/>
              <a:t>вільха</a:t>
            </a:r>
            <a:r>
              <a:rPr lang="uk-UA" sz="2000" dirty="0"/>
              <a:t>— (низинне дерево) — символ поєднання в одне ціле води і землі. </a:t>
            </a:r>
            <a:endParaRPr lang="ru-RU" sz="2000" dirty="0"/>
          </a:p>
          <a:p>
            <a:pPr marL="0" indent="0">
              <a:buNone/>
            </a:pPr>
            <a:r>
              <a:rPr lang="uk-UA" sz="2000" dirty="0" smtClean="0"/>
              <a:t> </a:t>
            </a:r>
            <a:r>
              <a:rPr lang="uk-UA" sz="2000" b="1" dirty="0"/>
              <a:t>батько й син </a:t>
            </a:r>
            <a:r>
              <a:rPr lang="uk-UA" sz="2000" dirty="0"/>
              <a:t>— втілення різних поглядів на світ, природу</a:t>
            </a:r>
            <a:endParaRPr lang="ru-RU" sz="2000" dirty="0"/>
          </a:p>
          <a:p>
            <a:pPr marL="0" indent="0">
              <a:buNone/>
            </a:pPr>
            <a:r>
              <a:rPr lang="uk-UA" sz="2000" dirty="0" smtClean="0"/>
              <a:t> </a:t>
            </a:r>
            <a:r>
              <a:rPr lang="uk-UA" sz="2000" b="1" dirty="0"/>
              <a:t>тупіт коня </a:t>
            </a:r>
            <a:r>
              <a:rPr lang="uk-UA" sz="2000" dirty="0"/>
              <a:t>— рух природи й людства вперед</a:t>
            </a:r>
            <a:endParaRPr lang="ru-RU" sz="2000" dirty="0"/>
          </a:p>
          <a:p>
            <a:endParaRPr lang="ru-RU" sz="2000" dirty="0"/>
          </a:p>
        </p:txBody>
      </p:sp>
      <p:pic>
        <p:nvPicPr>
          <p:cNvPr id="4" name="Picture 2"/>
          <p:cNvPicPr>
            <a:picLocks noChangeAspect="1" noChangeArrowheads="1"/>
          </p:cNvPicPr>
          <p:nvPr/>
        </p:nvPicPr>
        <p:blipFill>
          <a:blip r:embed="rId2"/>
          <a:srcRect/>
          <a:stretch>
            <a:fillRect/>
          </a:stretch>
        </p:blipFill>
        <p:spPr bwMode="auto">
          <a:xfrm>
            <a:off x="6805932" y="3655845"/>
            <a:ext cx="2321576" cy="316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447019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188640"/>
            <a:ext cx="8229600" cy="1143000"/>
          </a:xfrm>
        </p:spPr>
        <p:txBody>
          <a:bodyPr/>
          <a:lstStyle/>
          <a:p>
            <a:r>
              <a:rPr lang="uk-UA" dirty="0">
                <a:solidFill>
                  <a:srgbClr val="0000FF"/>
                </a:solidFill>
              </a:rPr>
              <a:t>Конфлікти твору</a:t>
            </a:r>
            <a:r>
              <a:rPr lang="ru-RU" dirty="0">
                <a:solidFill>
                  <a:srgbClr val="0000FF"/>
                </a:solidFill>
              </a:rPr>
              <a:t/>
            </a:r>
            <a:br>
              <a:rPr lang="ru-RU" dirty="0">
                <a:solidFill>
                  <a:srgbClr val="0000FF"/>
                </a:solidFill>
              </a:rPr>
            </a:br>
            <a:endParaRPr lang="ru-RU" dirty="0">
              <a:solidFill>
                <a:srgbClr val="0000FF"/>
              </a:solidFill>
            </a:endParaRPr>
          </a:p>
        </p:txBody>
      </p:sp>
      <p:sp>
        <p:nvSpPr>
          <p:cNvPr id="3" name="Объект 2"/>
          <p:cNvSpPr>
            <a:spLocks noGrp="1"/>
          </p:cNvSpPr>
          <p:nvPr>
            <p:ph idx="1"/>
          </p:nvPr>
        </p:nvSpPr>
        <p:spPr>
          <a:xfrm>
            <a:off x="2267744" y="0"/>
            <a:ext cx="8229600" cy="4525963"/>
          </a:xfrm>
        </p:spPr>
        <p:txBody>
          <a:bodyPr/>
          <a:lstStyle/>
          <a:p>
            <a:pPr marL="0" indent="0">
              <a:buNone/>
            </a:pPr>
            <a:endParaRPr lang="ru-RU" dirty="0"/>
          </a:p>
          <a:p>
            <a:r>
              <a:rPr lang="uk-UA" dirty="0" smtClean="0"/>
              <a:t>дорослий - дитина</a:t>
            </a:r>
            <a:endParaRPr lang="ru-RU" dirty="0" smtClean="0"/>
          </a:p>
          <a:p>
            <a:r>
              <a:rPr lang="uk-UA" dirty="0" smtClean="0"/>
              <a:t>батько </a:t>
            </a:r>
            <a:r>
              <a:rPr lang="uk-UA" dirty="0"/>
              <a:t>- син</a:t>
            </a:r>
            <a:endParaRPr lang="ru-RU" dirty="0"/>
          </a:p>
          <a:p>
            <a:r>
              <a:rPr lang="uk-UA" dirty="0"/>
              <a:t>життя - смерть </a:t>
            </a:r>
            <a:endParaRPr lang="ru-RU" dirty="0"/>
          </a:p>
          <a:p>
            <a:r>
              <a:rPr lang="uk-UA" dirty="0" smtClean="0"/>
              <a:t>надія - відчай</a:t>
            </a:r>
            <a:endParaRPr lang="ru-RU" dirty="0" smtClean="0"/>
          </a:p>
          <a:p>
            <a:r>
              <a:rPr lang="uk-UA" dirty="0" smtClean="0"/>
              <a:t>реальне - фантастичне</a:t>
            </a:r>
            <a:endParaRPr lang="ru-RU" dirty="0" smtClean="0"/>
          </a:p>
          <a:p>
            <a:endParaRPr lang="ru-RU" dirty="0"/>
          </a:p>
        </p:txBody>
      </p:sp>
      <p:pic>
        <p:nvPicPr>
          <p:cNvPr id="4" name="Picture 2"/>
          <p:cNvPicPr>
            <a:picLocks noChangeAspect="1" noChangeArrowheads="1"/>
          </p:cNvPicPr>
          <p:nvPr/>
        </p:nvPicPr>
        <p:blipFill>
          <a:blip r:embed="rId2"/>
          <a:srcRect/>
          <a:stretch>
            <a:fillRect/>
          </a:stretch>
        </p:blipFill>
        <p:spPr bwMode="auto">
          <a:xfrm>
            <a:off x="1725451" y="3429000"/>
            <a:ext cx="5970493" cy="3429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23253166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solidFill>
                  <a:srgbClr val="0000FF"/>
                </a:solidFill>
              </a:rPr>
              <a:t>Тема</a:t>
            </a:r>
            <a:r>
              <a:rPr lang="uk-UA" dirty="0">
                <a:solidFill>
                  <a:srgbClr val="0000FF"/>
                </a:solidFill>
              </a:rPr>
              <a:t> </a:t>
            </a:r>
            <a:r>
              <a:rPr lang="uk-UA" dirty="0" smtClean="0">
                <a:solidFill>
                  <a:srgbClr val="0000FF"/>
                </a:solidFill>
              </a:rPr>
              <a:t>балади</a:t>
            </a:r>
            <a:endParaRPr lang="ru-RU" dirty="0">
              <a:solidFill>
                <a:srgbClr val="0000FF"/>
              </a:solidFill>
            </a:endParaRPr>
          </a:p>
        </p:txBody>
      </p:sp>
      <p:sp>
        <p:nvSpPr>
          <p:cNvPr id="5" name="Объект 4"/>
          <p:cNvSpPr>
            <a:spLocks noGrp="1"/>
          </p:cNvSpPr>
          <p:nvPr>
            <p:ph idx="1"/>
          </p:nvPr>
        </p:nvSpPr>
        <p:spPr>
          <a:xfrm>
            <a:off x="4908037" y="2060848"/>
            <a:ext cx="3610744" cy="4525963"/>
          </a:xfrm>
        </p:spPr>
        <p:txBody>
          <a:bodyPr/>
          <a:lstStyle/>
          <a:p>
            <a:pPr marL="0" indent="0">
              <a:buNone/>
            </a:pPr>
            <a:r>
              <a:rPr lang="uk-UA" dirty="0" smtClean="0"/>
              <a:t>   Страх </a:t>
            </a:r>
            <a:r>
              <a:rPr lang="uk-UA" dirty="0"/>
              <a:t>людини перед таємничими силами природи</a:t>
            </a:r>
            <a:endParaRPr lang="ru-RU" dirty="0"/>
          </a:p>
        </p:txBody>
      </p:sp>
      <p:pic>
        <p:nvPicPr>
          <p:cNvPr id="6" name="Picture 2"/>
          <p:cNvPicPr>
            <a:picLocks noChangeAspect="1" noChangeArrowheads="1"/>
          </p:cNvPicPr>
          <p:nvPr/>
        </p:nvPicPr>
        <p:blipFill>
          <a:blip r:embed="rId2"/>
          <a:srcRect/>
          <a:stretch>
            <a:fillRect/>
          </a:stretch>
        </p:blipFill>
        <p:spPr bwMode="auto">
          <a:xfrm>
            <a:off x="179512" y="1417638"/>
            <a:ext cx="4560506" cy="4104456"/>
          </a:xfrm>
          <a:prstGeom prst="rect">
            <a:avLst/>
          </a:prstGeom>
          <a:noFill/>
          <a:ln w="9525">
            <a:noFill/>
            <a:miter lim="800000"/>
            <a:headEnd/>
            <a:tailEnd/>
          </a:ln>
          <a:effectLst/>
        </p:spPr>
      </p:pic>
    </p:spTree>
    <p:extLst>
      <p:ext uri="{BB962C8B-B14F-4D97-AF65-F5344CB8AC3E}">
        <p14:creationId xmlns:p14="http://schemas.microsoft.com/office/powerpoint/2010/main" val="24035002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smtClean="0">
                <a:solidFill>
                  <a:srgbClr val="0000FF"/>
                </a:solidFill>
              </a:rPr>
              <a:t>Ідея твору</a:t>
            </a:r>
            <a:endParaRPr lang="ru-RU" dirty="0">
              <a:solidFill>
                <a:srgbClr val="0000FF"/>
              </a:solidFill>
            </a:endParaRPr>
          </a:p>
        </p:txBody>
      </p:sp>
      <p:sp>
        <p:nvSpPr>
          <p:cNvPr id="3" name="Объект 2"/>
          <p:cNvSpPr>
            <a:spLocks noGrp="1"/>
          </p:cNvSpPr>
          <p:nvPr>
            <p:ph idx="1"/>
          </p:nvPr>
        </p:nvSpPr>
        <p:spPr>
          <a:xfrm>
            <a:off x="1475656" y="1628800"/>
            <a:ext cx="6825952" cy="4525963"/>
          </a:xfrm>
        </p:spPr>
        <p:txBody>
          <a:bodyPr/>
          <a:lstStyle/>
          <a:p>
            <a:pPr marL="0" indent="0">
              <a:buNone/>
            </a:pPr>
            <a:r>
              <a:rPr lang="uk-UA" dirty="0" smtClean="0"/>
              <a:t>  Небезпечно </a:t>
            </a:r>
            <a:r>
              <a:rPr lang="uk-UA" dirty="0"/>
              <a:t>втручатися у світ природи, це загрожує життю. Світ природи — таємничий. Він приваблює і лякає людину одночасно. До кінця пізнати природу неможливо.</a:t>
            </a:r>
            <a:endParaRPr lang="ru-RU" dirty="0"/>
          </a:p>
          <a:p>
            <a:endParaRPr lang="ru-RU" dirty="0"/>
          </a:p>
        </p:txBody>
      </p:sp>
    </p:spTree>
    <p:extLst>
      <p:ext uri="{BB962C8B-B14F-4D97-AF65-F5344CB8AC3E}">
        <p14:creationId xmlns:p14="http://schemas.microsoft.com/office/powerpoint/2010/main" val="19031576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43608" y="1600200"/>
            <a:ext cx="7643192" cy="4525963"/>
          </a:xfrm>
        </p:spPr>
        <p:txBody>
          <a:bodyPr/>
          <a:lstStyle/>
          <a:p>
            <a:pPr marL="0" indent="0">
              <a:buNone/>
            </a:pPr>
            <a:r>
              <a:rPr lang="uk-UA" b="1" i="1" dirty="0" smtClean="0"/>
              <a:t>   Поезію </a:t>
            </a:r>
            <a:r>
              <a:rPr lang="uk-UA" b="1" i="1" dirty="0"/>
              <a:t>«Вільшаний король» слід віднести до жанру балади</a:t>
            </a:r>
            <a:r>
              <a:rPr lang="uk-UA" dirty="0"/>
              <a:t>. Вона має всі ознаки цього жанру. Балада — це ліро-епічний твір середнього обсягу, який має драматичний сюжет та фантастичну тематику, поєднує у собі елементи містичного та реального, має чіткий сюжет, ідею.</a:t>
            </a:r>
            <a:endParaRPr lang="ru-RU" dirty="0"/>
          </a:p>
          <a:p>
            <a:pPr marL="0" indent="0">
              <a:buNone/>
            </a:pPr>
            <a:r>
              <a:rPr lang="uk-UA" dirty="0"/>
              <a:t> </a:t>
            </a:r>
            <a:endParaRPr lang="ru-RU" dirty="0"/>
          </a:p>
          <a:p>
            <a:endParaRPr lang="ru-RU" dirty="0"/>
          </a:p>
        </p:txBody>
      </p:sp>
    </p:spTree>
    <p:extLst>
      <p:ext uri="{BB962C8B-B14F-4D97-AF65-F5344CB8AC3E}">
        <p14:creationId xmlns:p14="http://schemas.microsoft.com/office/powerpoint/2010/main" val="30115861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uk-UA" dirty="0">
                <a:solidFill>
                  <a:srgbClr val="0000FF"/>
                </a:solidFill>
              </a:rPr>
              <a:t>ПІДСУМОК: </a:t>
            </a:r>
            <a:r>
              <a:rPr lang="ru-RU" dirty="0"/>
              <a:t/>
            </a:r>
            <a:br>
              <a:rPr lang="ru-RU" dirty="0"/>
            </a:br>
            <a:endParaRPr lang="ru-RU" dirty="0"/>
          </a:p>
        </p:txBody>
      </p:sp>
      <p:sp>
        <p:nvSpPr>
          <p:cNvPr id="3" name="Объект 2"/>
          <p:cNvSpPr>
            <a:spLocks noGrp="1"/>
          </p:cNvSpPr>
          <p:nvPr>
            <p:ph idx="1"/>
          </p:nvPr>
        </p:nvSpPr>
        <p:spPr>
          <a:xfrm>
            <a:off x="1465653" y="850854"/>
            <a:ext cx="7211144" cy="4525963"/>
          </a:xfrm>
        </p:spPr>
        <p:txBody>
          <a:bodyPr/>
          <a:lstStyle/>
          <a:p>
            <a:pPr marL="0" indent="0">
              <a:buNone/>
            </a:pPr>
            <a:endParaRPr lang="ru-RU" sz="3600" dirty="0"/>
          </a:p>
          <a:p>
            <a:pPr marL="0" indent="0">
              <a:buNone/>
            </a:pPr>
            <a:r>
              <a:rPr lang="uk-UA" sz="2400" b="1" dirty="0" smtClean="0"/>
              <a:t>  </a:t>
            </a:r>
            <a:r>
              <a:rPr lang="uk-UA" sz="2400" dirty="0"/>
              <a:t>В образі Вільшаного короля уособлена могутня природа. Люди порушили її спокій уночі у вільшаному лісі, тому його володар розгнівався. </a:t>
            </a:r>
            <a:r>
              <a:rPr lang="uk-UA" sz="2400" dirty="0" smtClean="0"/>
              <a:t>Оскільки людина </a:t>
            </a:r>
            <a:r>
              <a:rPr lang="uk-UA" sz="2400" dirty="0"/>
              <a:t>підвладна природі, то лісовий цар забирає дитину. У відсутності гармонії людини з природою - причина трагічної кінцівки: дитина помирає від страху і хвилювання.</a:t>
            </a:r>
            <a:endParaRPr lang="ru-RU" sz="2400" dirty="0"/>
          </a:p>
          <a:p>
            <a:pPr marL="0" indent="0">
              <a:buNone/>
            </a:pPr>
            <a:r>
              <a:rPr lang="uk-UA" sz="2400" dirty="0" smtClean="0"/>
              <a:t>   Отже</a:t>
            </a:r>
            <a:r>
              <a:rPr lang="uk-UA" sz="2400" dirty="0"/>
              <a:t>, в цій баладі поет розкриває своє розуміння природи. Він вважає, що вона має дуже багато таємничих сил, вабить людей, намагається їх підкорити. Тільки в гармонії з природою - щастя людини.</a:t>
            </a:r>
            <a:endParaRPr lang="ru-RU" sz="2400" dirty="0"/>
          </a:p>
          <a:p>
            <a:endParaRPr lang="ru-RU" sz="2400" dirty="0"/>
          </a:p>
        </p:txBody>
      </p:sp>
    </p:spTree>
    <p:extLst>
      <p:ext uri="{BB962C8B-B14F-4D97-AF65-F5344CB8AC3E}">
        <p14:creationId xmlns:p14="http://schemas.microsoft.com/office/powerpoint/2010/main" val="22634955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908720"/>
            <a:ext cx="8229600" cy="1143000"/>
          </a:xfrm>
        </p:spPr>
        <p:txBody>
          <a:bodyPr/>
          <a:lstStyle/>
          <a:p>
            <a:r>
              <a:rPr lang="uk-UA" sz="5400" dirty="0" smtClean="0">
                <a:ln w="6600">
                  <a:solidFill>
                    <a:schemeClr val="accent2"/>
                  </a:solidFill>
                  <a:prstDash val="solid"/>
                </a:ln>
                <a:solidFill>
                  <a:srgbClr val="0000FF"/>
                </a:solidFill>
                <a:effectLst>
                  <a:outerShdw dist="38100" dir="2700000" algn="tl" rotWithShape="0">
                    <a:schemeClr val="accent2"/>
                  </a:outerShdw>
                </a:effectLst>
              </a:rPr>
              <a:t>Література:</a:t>
            </a:r>
            <a:r>
              <a:rPr lang="ru-RU" sz="5400" dirty="0">
                <a:ln w="6600">
                  <a:solidFill>
                    <a:schemeClr val="accent2"/>
                  </a:solidFill>
                  <a:prstDash val="solid"/>
                </a:ln>
                <a:solidFill>
                  <a:srgbClr val="0000FF"/>
                </a:solidFill>
                <a:effectLst>
                  <a:outerShdw dist="38100" dir="2700000" algn="tl" rotWithShape="0">
                    <a:schemeClr val="accent2"/>
                  </a:outerShdw>
                </a:effectLst>
              </a:rPr>
              <a:t/>
            </a:r>
            <a:br>
              <a:rPr lang="ru-RU" sz="5400" dirty="0">
                <a:ln w="6600">
                  <a:solidFill>
                    <a:schemeClr val="accent2"/>
                  </a:solidFill>
                  <a:prstDash val="solid"/>
                </a:ln>
                <a:solidFill>
                  <a:srgbClr val="0000FF"/>
                </a:solidFill>
                <a:effectLst>
                  <a:outerShdw dist="38100" dir="2700000" algn="tl" rotWithShape="0">
                    <a:schemeClr val="accent2"/>
                  </a:outerShdw>
                </a:effectLst>
              </a:rPr>
            </a:br>
            <a:endParaRPr lang="ru-RU" sz="5400" dirty="0">
              <a:solidFill>
                <a:srgbClr val="0000FF"/>
              </a:solidFill>
            </a:endParaRPr>
          </a:p>
        </p:txBody>
      </p:sp>
      <p:sp>
        <p:nvSpPr>
          <p:cNvPr id="3" name="Объект 2"/>
          <p:cNvSpPr>
            <a:spLocks noGrp="1"/>
          </p:cNvSpPr>
          <p:nvPr>
            <p:ph idx="1"/>
          </p:nvPr>
        </p:nvSpPr>
        <p:spPr>
          <a:xfrm>
            <a:off x="2195736" y="1772816"/>
            <a:ext cx="5256584" cy="4525963"/>
          </a:xfrm>
        </p:spPr>
        <p:txBody>
          <a:bodyPr/>
          <a:lstStyle/>
          <a:p>
            <a:pPr marL="0" indent="0">
              <a:buNone/>
            </a:pPr>
            <a:r>
              <a:rPr lang="uk-UA" sz="2400" b="1" dirty="0" err="1" smtClean="0">
                <a:solidFill>
                  <a:srgbClr val="FFFF00"/>
                </a:solidFill>
              </a:rPr>
              <a:t>Борківська</a:t>
            </a:r>
            <a:r>
              <a:rPr lang="uk-UA" sz="2400" b="1" dirty="0" smtClean="0">
                <a:solidFill>
                  <a:srgbClr val="FFFF00"/>
                </a:solidFill>
              </a:rPr>
              <a:t> О.П.</a:t>
            </a:r>
          </a:p>
          <a:p>
            <a:pPr marL="0" indent="0">
              <a:buNone/>
            </a:pPr>
            <a:r>
              <a:rPr lang="uk-UA" sz="2400" b="1" dirty="0" err="1" smtClean="0">
                <a:solidFill>
                  <a:srgbClr val="FFFF00"/>
                </a:solidFill>
              </a:rPr>
              <a:t>Васьківська</a:t>
            </a:r>
            <a:r>
              <a:rPr lang="uk-UA" sz="2400" b="1" dirty="0" smtClean="0">
                <a:solidFill>
                  <a:srgbClr val="FFFF00"/>
                </a:solidFill>
              </a:rPr>
              <a:t> Н.В.</a:t>
            </a:r>
          </a:p>
          <a:p>
            <a:pPr marL="0" indent="0">
              <a:buNone/>
            </a:pPr>
            <a:r>
              <a:rPr lang="uk-UA" sz="2400" b="1" dirty="0" smtClean="0">
                <a:solidFill>
                  <a:srgbClr val="FFFF00"/>
                </a:solidFill>
              </a:rPr>
              <a:t>Книжка для вчителя 7 клас.</a:t>
            </a:r>
          </a:p>
          <a:p>
            <a:pPr marL="0" indent="0">
              <a:buNone/>
            </a:pPr>
            <a:r>
              <a:rPr lang="uk-UA" sz="2400" b="1" dirty="0" smtClean="0">
                <a:solidFill>
                  <a:srgbClr val="FFFF00"/>
                </a:solidFill>
              </a:rPr>
              <a:t>Зарубіжна література.-К: « </a:t>
            </a:r>
            <a:r>
              <a:rPr lang="uk-UA" sz="2400" b="1" err="1" smtClean="0">
                <a:solidFill>
                  <a:srgbClr val="FFFF00"/>
                </a:solidFill>
              </a:rPr>
              <a:t>Генеза</a:t>
            </a:r>
            <a:r>
              <a:rPr lang="uk-UA" sz="2400" b="1" smtClean="0">
                <a:solidFill>
                  <a:srgbClr val="FFFF00"/>
                </a:solidFill>
              </a:rPr>
              <a:t>»,2008.</a:t>
            </a:r>
            <a:endParaRPr lang="uk-UA" b="1" dirty="0" smtClean="0">
              <a:solidFill>
                <a:srgbClr val="FFFF00"/>
              </a:solidFill>
            </a:endParaRPr>
          </a:p>
          <a:p>
            <a:r>
              <a:rPr lang="uk-UA" b="1" dirty="0" smtClean="0">
                <a:solidFill>
                  <a:srgbClr val="FFFF00"/>
                </a:solidFill>
              </a:rPr>
              <a:t>Інтернет-сайти</a:t>
            </a:r>
            <a:r>
              <a:rPr lang="uk-UA" b="1" dirty="0">
                <a:solidFill>
                  <a:srgbClr val="FFFF00"/>
                </a:solidFill>
              </a:rPr>
              <a:t>:</a:t>
            </a:r>
            <a:br>
              <a:rPr lang="uk-UA" b="1" dirty="0">
                <a:solidFill>
                  <a:srgbClr val="FFFF00"/>
                </a:solidFill>
              </a:rPr>
            </a:br>
            <a:r>
              <a:rPr lang="en-US" dirty="0">
                <a:hlinkClick r:id="rId2"/>
              </a:rPr>
              <a:t>www.qooqle</a:t>
            </a:r>
            <a:r>
              <a:rPr lang="en-US" dirty="0"/>
              <a:t>. com. </a:t>
            </a:r>
            <a:r>
              <a:rPr lang="en-US" dirty="0" err="1"/>
              <a:t>ua</a:t>
            </a:r>
            <a:r>
              <a:rPr lang="en-US" dirty="0"/>
              <a:t/>
            </a:r>
            <a:br>
              <a:rPr lang="en-US" dirty="0"/>
            </a:br>
            <a:r>
              <a:rPr lang="en-US" dirty="0">
                <a:hlinkClick r:id="rId3"/>
              </a:rPr>
              <a:t>http</a:t>
            </a:r>
            <a:r>
              <a:rPr lang="uk-UA" dirty="0">
                <a:hlinkClick r:id="rId3"/>
              </a:rPr>
              <a:t>:</a:t>
            </a:r>
            <a:r>
              <a:rPr lang="en-US" dirty="0">
                <a:hlinkClick r:id="rId3"/>
              </a:rPr>
              <a:t>//www.bibliotekar.ru</a:t>
            </a:r>
            <a:r>
              <a:rPr lang="ru-RU" dirty="0"/>
              <a:t/>
            </a:r>
            <a:br>
              <a:rPr lang="ru-RU" dirty="0"/>
            </a:br>
            <a:endParaRPr lang="ru-RU" dirty="0"/>
          </a:p>
        </p:txBody>
      </p:sp>
    </p:spTree>
    <p:extLst>
      <p:ext uri="{BB962C8B-B14F-4D97-AF65-F5344CB8AC3E}">
        <p14:creationId xmlns:p14="http://schemas.microsoft.com/office/powerpoint/2010/main" val="5242960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theme/theme1.xml><?xml version="1.0" encoding="utf-8"?>
<a:theme xmlns:a="http://schemas.openxmlformats.org/drawingml/2006/main" name="Гете Вільшаний король">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Гете Вільшаний король</Template>
  <TotalTime>111</TotalTime>
  <Words>801</Words>
  <Application>Microsoft Office PowerPoint</Application>
  <PresentationFormat>Экран (4:3)</PresentationFormat>
  <Paragraphs>79</Paragraphs>
  <Slides>16</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16</vt:i4>
      </vt:variant>
    </vt:vector>
  </HeadingPairs>
  <TitlesOfParts>
    <vt:vector size="21" baseType="lpstr">
      <vt:lpstr>Arial</vt:lpstr>
      <vt:lpstr>Calibri</vt:lpstr>
      <vt:lpstr>Times New Roman</vt:lpstr>
      <vt:lpstr>Wingdings</vt:lpstr>
      <vt:lpstr>Гете Вільшаний король</vt:lpstr>
      <vt:lpstr>Урок за баладою Гете « Вільшаний король»    Презентацію підготувала  вчитель зарубіжної літератури  Дубіївського ЗЗСО І-ІІІ ступенів Іванова Алла Іванівна </vt:lpstr>
      <vt:lpstr>Презентация PowerPoint</vt:lpstr>
      <vt:lpstr>Епіграф до уроку</vt:lpstr>
      <vt:lpstr>Штрихи до портрету Й.В. Гете </vt:lpstr>
      <vt:lpstr>Презентация PowerPoint</vt:lpstr>
      <vt:lpstr>Історія створення балади  «Вільшаний король».  </vt:lpstr>
      <vt:lpstr>Презентация PowerPoint</vt:lpstr>
      <vt:lpstr>Сюжет ліричного твору.</vt:lpstr>
      <vt:lpstr>Характеристика героїв</vt:lpstr>
      <vt:lpstr>Образи-символи балади.  </vt:lpstr>
      <vt:lpstr>Конфлікти твору </vt:lpstr>
      <vt:lpstr>Тема балади</vt:lpstr>
      <vt:lpstr>Ідея твору</vt:lpstr>
      <vt:lpstr>Презентация PowerPoint</vt:lpstr>
      <vt:lpstr>ПІДСУМОК:  </vt:lpstr>
      <vt:lpstr>Література: </vt:lpstr>
    </vt:vector>
  </TitlesOfParts>
  <Company>хаус</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subject>Шаблон для презентаций PowerPoint</dc:subject>
  <dc:creator>сергей</dc:creator>
  <dc:description>Презентации по культуре и искусству, шаблоны PowerPoint http://freeppt.ru/</dc:description>
  <cp:lastModifiedBy>Alla</cp:lastModifiedBy>
  <cp:revision>23</cp:revision>
  <dcterms:created xsi:type="dcterms:W3CDTF">2012-01-15T13:05:02Z</dcterms:created>
  <dcterms:modified xsi:type="dcterms:W3CDTF">2022-10-04T05:34:11Z</dcterms:modified>
</cp:coreProperties>
</file>