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embeddedFontLst>
    <p:embeddedFont>
      <p:font typeface="Century Gothic" panose="020B0502020202020204" pitchFamily="34" charset="0"/>
      <p:regular r:id="rId10"/>
      <p:bold r:id="rId11"/>
      <p:italic r:id="rId12"/>
      <p:bold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h1GhJjKHs0Dc5+96UnmYrLy12B3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1a2a406f65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1a2a406f65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6" name="Google Shape;19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5400"/>
              <a:buFont typeface="Century Gothic"/>
              <a:buNone/>
              <a:defRPr sz="5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595959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12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9"/>
          <p:cNvSpPr/>
          <p:nvPr/>
        </p:nvSpPr>
        <p:spPr>
          <a:xfrm>
            <a:off x="0" y="4323810"/>
            <a:ext cx="1744652" cy="778589"/>
          </a:xfrm>
          <a:custGeom>
            <a:avLst/>
            <a:gdLst/>
            <a:ahLst/>
            <a:cxnLst/>
            <a:rect l="l" t="t" r="r" b="b"/>
            <a:pathLst>
              <a:path w="372" h="166" extrusionOk="0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531812" y="4529540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body" idx="1"/>
          </p:nvPr>
        </p:nvSpPr>
        <p:spPr>
          <a:xfrm>
            <a:off x="2589212" y="2133600"/>
            <a:ext cx="8915400" cy="3777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0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10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12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000"/>
              <a:buFont typeface="Century Gothic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595959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3"/>
          <p:cNvSpPr/>
          <p:nvPr/>
        </p:nvSpPr>
        <p:spPr>
          <a:xfrm rot="10800000" flipH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sldNum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body" idx="1"/>
          </p:nvPr>
        </p:nvSpPr>
        <p:spPr>
          <a:xfrm>
            <a:off x="2589212" y="2133600"/>
            <a:ext cx="4313864" cy="3777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body" idx="2"/>
          </p:nvPr>
        </p:nvSpPr>
        <p:spPr>
          <a:xfrm>
            <a:off x="7190747" y="2126222"/>
            <a:ext cx="4313864" cy="3777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4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5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5"/>
          <p:cNvSpPr txBox="1"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240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body" idx="2"/>
          </p:nvPr>
        </p:nvSpPr>
        <p:spPr>
          <a:xfrm>
            <a:off x="2589212" y="2548966"/>
            <a:ext cx="4342893" cy="3354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82" name="Google Shape;82;p15"/>
          <p:cNvSpPr txBox="1">
            <a:spLocks noGrp="1"/>
          </p:cNvSpPr>
          <p:nvPr>
            <p:ph type="body" idx="3"/>
          </p:nvPr>
        </p:nvSpPr>
        <p:spPr>
          <a:xfrm>
            <a:off x="7506629" y="1969475"/>
            <a:ext cx="3999001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240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3" name="Google Shape;83;p15"/>
          <p:cNvSpPr txBox="1">
            <a:spLocks noGrp="1"/>
          </p:cNvSpPr>
          <p:nvPr>
            <p:ph type="body" idx="4"/>
          </p:nvPr>
        </p:nvSpPr>
        <p:spPr>
          <a:xfrm>
            <a:off x="7166957" y="2545738"/>
            <a:ext cx="4338674" cy="3354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84" name="Google Shape;84;p15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5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5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6"/>
          <p:cNvSpPr txBox="1"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000"/>
              <a:buFont typeface="Century Gothic"/>
              <a:buNone/>
              <a:defRPr sz="20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6"/>
          <p:cNvSpPr txBox="1">
            <a:spLocks noGrp="1"/>
          </p:cNvSpPr>
          <p:nvPr>
            <p:ph type="body" idx="1"/>
          </p:nvPr>
        </p:nvSpPr>
        <p:spPr>
          <a:xfrm>
            <a:off x="6323012" y="446088"/>
            <a:ext cx="5181600" cy="5414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91" name="Google Shape;91;p16"/>
          <p:cNvSpPr txBox="1">
            <a:spLocks noGrp="1"/>
          </p:cNvSpPr>
          <p:nvPr>
            <p:ph type="body" idx="2"/>
          </p:nvPr>
        </p:nvSpPr>
        <p:spPr>
          <a:xfrm>
            <a:off x="2589212" y="1598613"/>
            <a:ext cx="3505199" cy="42624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92" name="Google Shape;92;p16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6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6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16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7"/>
          <p:cNvSpPr txBox="1"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Century Gothic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7"/>
          <p:cNvSpPr>
            <a:spLocks noGrp="1"/>
          </p:cNvSpPr>
          <p:nvPr>
            <p:ph type="pic" idx="2"/>
          </p:nvPr>
        </p:nvSpPr>
        <p:spPr>
          <a:xfrm>
            <a:off x="2589212" y="634965"/>
            <a:ext cx="8915400" cy="3854970"/>
          </a:xfrm>
          <a:prstGeom prst="rect">
            <a:avLst/>
          </a:prstGeom>
          <a:noFill/>
          <a:ln>
            <a:noFill/>
          </a:ln>
        </p:spPr>
      </p:sp>
      <p:sp>
        <p:nvSpPr>
          <p:cNvPr id="99" name="Google Shape;99;p17"/>
          <p:cNvSpPr txBox="1">
            <a:spLocks noGrp="1"/>
          </p:cNvSpPr>
          <p:nvPr>
            <p:ph type="body" idx="1"/>
          </p:nvPr>
        </p:nvSpPr>
        <p:spPr>
          <a:xfrm>
            <a:off x="2589213" y="5367338"/>
            <a:ext cx="8915400" cy="493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00" name="Google Shape;100;p17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7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7"/>
          <p:cNvSpPr/>
          <p:nvPr/>
        </p:nvSpPr>
        <p:spPr>
          <a:xfrm rot="10800000" flipH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17"/>
          <p:cNvSpPr txBox="1">
            <a:spLocks noGrp="1"/>
          </p:cNvSpPr>
          <p:nvPr>
            <p:ph type="sldNum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подпись">
  <p:cSld name="Заголовок и подпись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8"/>
          <p:cNvSpPr txBox="1"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800"/>
              <a:buFont typeface="Century Gothic"/>
              <a:buNone/>
              <a:defRPr sz="48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8"/>
          <p:cNvSpPr txBox="1"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595959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7" name="Google Shape;107;p18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8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8"/>
          <p:cNvSpPr/>
          <p:nvPr/>
        </p:nvSpPr>
        <p:spPr>
          <a:xfrm rot="10800000" flipH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18"/>
          <p:cNvSpPr txBox="1">
            <a:spLocks noGrp="1"/>
          </p:cNvSpPr>
          <p:nvPr>
            <p:ph type="sldNum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Цитата с подписью">
  <p:cSld name="Цитата с подписью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9"/>
          <p:cNvSpPr txBox="1"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800"/>
              <a:buFont typeface="Century Gothic"/>
              <a:buNone/>
              <a:defRPr sz="48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9"/>
          <p:cNvSpPr txBox="1">
            <a:spLocks noGrp="1"/>
          </p:cNvSpPr>
          <p:nvPr>
            <p:ph type="body" idx="1"/>
          </p:nvPr>
        </p:nvSpPr>
        <p:spPr>
          <a:xfrm>
            <a:off x="3275012" y="3505200"/>
            <a:ext cx="753655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00"/>
              <a:buFont typeface="Century Gothic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14" name="Google Shape;114;p19"/>
          <p:cNvSpPr txBox="1">
            <a:spLocks noGrp="1"/>
          </p:cNvSpPr>
          <p:nvPr>
            <p:ph type="body" idx="2"/>
          </p:nvPr>
        </p:nvSpPr>
        <p:spPr>
          <a:xfrm>
            <a:off x="2589212" y="4354046"/>
            <a:ext cx="8915399" cy="1555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595959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19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19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9"/>
          <p:cNvSpPr/>
          <p:nvPr/>
        </p:nvSpPr>
        <p:spPr>
          <a:xfrm rot="10800000" flipH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19"/>
          <p:cNvSpPr txBox="1">
            <a:spLocks noGrp="1"/>
          </p:cNvSpPr>
          <p:nvPr>
            <p:ph type="sldNum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19" name="Google Shape;119;p19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20" name="Google Shape;120;p19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Карточка имени">
  <p:cSld name="Карточка имени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0"/>
          <p:cNvSpPr txBox="1"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800"/>
              <a:buFont typeface="Century Gothic"/>
              <a:buNone/>
              <a:defRPr sz="48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0"/>
          <p:cNvSpPr txBox="1">
            <a:spLocks noGrp="1"/>
          </p:cNvSpPr>
          <p:nvPr>
            <p:ph type="body" idx="1"/>
          </p:nvPr>
        </p:nvSpPr>
        <p:spPr>
          <a:xfrm>
            <a:off x="2589213" y="5181600"/>
            <a:ext cx="8915400" cy="729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595959"/>
                </a:solidFill>
              </a:defRPr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24" name="Google Shape;124;p20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0"/>
          <p:cNvSpPr/>
          <p:nvPr/>
        </p:nvSpPr>
        <p:spPr>
          <a:xfrm rot="10800000" flipH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20"/>
          <p:cNvSpPr txBox="1">
            <a:spLocks noGrp="1"/>
          </p:cNvSpPr>
          <p:nvPr>
            <p:ph type="sldNum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Цитата карточки имени">
  <p:cSld name="Цитата карточки имени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1"/>
          <p:cNvSpPr txBox="1"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800"/>
              <a:buFont typeface="Century Gothic"/>
              <a:buNone/>
              <a:defRPr sz="48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1"/>
          <p:cNvSpPr txBox="1">
            <a:spLocks noGrp="1"/>
          </p:cNvSpPr>
          <p:nvPr>
            <p:ph type="body" idx="1"/>
          </p:nvPr>
        </p:nvSpPr>
        <p:spPr>
          <a:xfrm>
            <a:off x="2589212" y="4343400"/>
            <a:ext cx="89154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2400"/>
              <a:buFont typeface="Century Gothic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00"/>
              <a:buFont typeface="Century Gothic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31" name="Google Shape;131;p21"/>
          <p:cNvSpPr txBox="1">
            <a:spLocks noGrp="1"/>
          </p:cNvSpPr>
          <p:nvPr>
            <p:ph type="body" idx="2"/>
          </p:nvPr>
        </p:nvSpPr>
        <p:spPr>
          <a:xfrm>
            <a:off x="2589213" y="5181600"/>
            <a:ext cx="8915400" cy="729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595959"/>
                </a:solidFill>
              </a:defRPr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32" name="Google Shape;132;p21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1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21"/>
          <p:cNvSpPr/>
          <p:nvPr/>
        </p:nvSpPr>
        <p:spPr>
          <a:xfrm rot="10800000" flipH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21"/>
          <p:cNvSpPr txBox="1">
            <a:spLocks noGrp="1"/>
          </p:cNvSpPr>
          <p:nvPr>
            <p:ph type="sldNum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sp>
        <p:nvSpPr>
          <p:cNvPr id="136" name="Google Shape;136;p21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37" name="Google Shape;137;p21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80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Истина или ложь">
  <p:cSld name="Истина или ложь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2"/>
          <p:cNvSpPr txBox="1"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800"/>
              <a:buFont typeface="Century Gothic"/>
              <a:buNone/>
              <a:defRPr sz="48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22"/>
          <p:cNvSpPr txBox="1">
            <a:spLocks noGrp="1"/>
          </p:cNvSpPr>
          <p:nvPr>
            <p:ph type="body" idx="1"/>
          </p:nvPr>
        </p:nvSpPr>
        <p:spPr>
          <a:xfrm>
            <a:off x="2589212" y="4343400"/>
            <a:ext cx="8915400" cy="8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2400"/>
              <a:buFont typeface="Century Gothic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Font typeface="Century Gothic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00"/>
              <a:buFont typeface="Century Gothic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00"/>
              <a:buFont typeface="Century Gothic"/>
              <a:buNone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41" name="Google Shape;141;p22"/>
          <p:cNvSpPr txBox="1">
            <a:spLocks noGrp="1"/>
          </p:cNvSpPr>
          <p:nvPr>
            <p:ph type="body" idx="2"/>
          </p:nvPr>
        </p:nvSpPr>
        <p:spPr>
          <a:xfrm>
            <a:off x="2589213" y="5181600"/>
            <a:ext cx="8915400" cy="729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800"/>
              <a:buNone/>
              <a:defRPr>
                <a:solidFill>
                  <a:srgbClr val="595959"/>
                </a:solidFill>
              </a:defRPr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42" name="Google Shape;142;p22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22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22"/>
          <p:cNvSpPr/>
          <p:nvPr/>
        </p:nvSpPr>
        <p:spPr>
          <a:xfrm rot="10800000" flipH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22"/>
          <p:cNvSpPr txBox="1">
            <a:spLocks noGrp="1"/>
          </p:cNvSpPr>
          <p:nvPr>
            <p:ph type="sldNum" idx="12"/>
          </p:nvPr>
        </p:nvSpPr>
        <p:spPr>
          <a:xfrm>
            <a:off x="531812" y="4983087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3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23"/>
          <p:cNvSpPr txBox="1">
            <a:spLocks noGrp="1"/>
          </p:cNvSpPr>
          <p:nvPr>
            <p:ph type="body" idx="1"/>
          </p:nvPr>
        </p:nvSpPr>
        <p:spPr>
          <a:xfrm rot="5400000">
            <a:off x="5103812" y="-381000"/>
            <a:ext cx="3886200" cy="89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49" name="Google Shape;149;p23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23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23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23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4"/>
          <p:cNvSpPr txBox="1">
            <a:spLocks noGrp="1"/>
          </p:cNvSpPr>
          <p:nvPr>
            <p:ph type="title"/>
          </p:nvPr>
        </p:nvSpPr>
        <p:spPr>
          <a:xfrm rot="5400000">
            <a:off x="7756704" y="2165513"/>
            <a:ext cx="5283817" cy="2207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24"/>
          <p:cNvSpPr txBox="1">
            <a:spLocks noGrp="1"/>
          </p:cNvSpPr>
          <p:nvPr>
            <p:ph type="body" idx="1"/>
          </p:nvPr>
        </p:nvSpPr>
        <p:spPr>
          <a:xfrm rot="5400000">
            <a:off x="3185803" y="30814"/>
            <a:ext cx="5283817" cy="6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1pPr>
            <a:lvl2pPr marL="914400" lvl="1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2pPr>
            <a:lvl3pPr marL="1371600" lvl="2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3pPr>
            <a:lvl4pPr marL="1828800" lvl="3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4pPr>
            <a:lvl5pPr marL="2286000" lvl="4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5pPr>
            <a:lvl6pPr marL="2743200" lvl="5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6pPr>
            <a:lvl7pPr marL="3200400" lvl="6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7pPr>
            <a:lvl8pPr marL="3657600" lvl="7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8pPr>
            <a:lvl9pPr marL="4114800" lvl="8" indent="-342900" algn="l">
              <a:spcBef>
                <a:spcPts val="1000"/>
              </a:spcBef>
              <a:spcAft>
                <a:spcPts val="0"/>
              </a:spcAft>
              <a:buSzPts val="1800"/>
              <a:buChar char="🠶"/>
              <a:defRPr/>
            </a:lvl9pPr>
          </a:lstStyle>
          <a:p>
            <a:endParaRPr/>
          </a:p>
        </p:txBody>
      </p:sp>
      <p:sp>
        <p:nvSpPr>
          <p:cNvPr id="156" name="Google Shape;156;p24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24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24"/>
          <p:cNvSpPr/>
          <p:nvPr/>
        </p:nvSpPr>
        <p:spPr>
          <a:xfrm rot="10800000" flipH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 extrusionOk="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24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DE6C3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8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7" name="Google Shape;7;p8"/>
            <p:cNvSpPr/>
            <p:nvPr/>
          </p:nvSpPr>
          <p:spPr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l" t="t" r="r" b="b"/>
              <a:pathLst>
                <a:path w="22" h="136" extrusionOk="0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8;p8"/>
            <p:cNvSpPr/>
            <p:nvPr/>
          </p:nvSpPr>
          <p:spPr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l" t="t" r="r" b="b"/>
              <a:pathLst>
                <a:path w="140" h="504" extrusionOk="0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9;p8"/>
            <p:cNvSpPr/>
            <p:nvPr/>
          </p:nvSpPr>
          <p:spPr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l" t="t" r="r" b="b"/>
              <a:pathLst>
                <a:path w="132" h="308" extrusionOk="0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0;p8"/>
            <p:cNvSpPr/>
            <p:nvPr/>
          </p:nvSpPr>
          <p:spPr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l" t="t" r="r" b="b"/>
              <a:pathLst>
                <a:path w="37" h="79" extrusionOk="0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1;p8"/>
            <p:cNvSpPr/>
            <p:nvPr/>
          </p:nvSpPr>
          <p:spPr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l" t="t" r="r" b="b"/>
              <a:pathLst>
                <a:path w="178" h="722" extrusionOk="0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8"/>
            <p:cNvSpPr/>
            <p:nvPr/>
          </p:nvSpPr>
          <p:spPr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l" t="t" r="r" b="b"/>
              <a:pathLst>
                <a:path w="23" h="635" extrusionOk="0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8"/>
            <p:cNvSpPr/>
            <p:nvPr/>
          </p:nvSpPr>
          <p:spPr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l" t="t" r="r" b="b"/>
              <a:pathLst>
                <a:path w="17" h="107" extrusionOk="0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8"/>
            <p:cNvSpPr/>
            <p:nvPr/>
          </p:nvSpPr>
          <p:spPr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l" t="t" r="r" b="b"/>
              <a:pathLst>
                <a:path w="41" h="222" extrusionOk="0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8"/>
            <p:cNvSpPr/>
            <p:nvPr/>
          </p:nvSpPr>
          <p:spPr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l" t="t" r="r" b="b"/>
              <a:pathLst>
                <a:path w="450" h="878" extrusionOk="0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8"/>
            <p:cNvSpPr/>
            <p:nvPr/>
          </p:nvSpPr>
          <p:spPr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l" t="t" r="r" b="b"/>
              <a:pathLst>
                <a:path w="35" h="73" extrusionOk="0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8"/>
            <p:cNvSpPr/>
            <p:nvPr/>
          </p:nvSpPr>
          <p:spPr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l" t="t" r="r" b="b"/>
              <a:pathLst>
                <a:path w="8" h="48" extrusionOk="0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8"/>
            <p:cNvSpPr/>
            <p:nvPr/>
          </p:nvSpPr>
          <p:spPr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l" t="t" r="r" b="b"/>
              <a:pathLst>
                <a:path w="52" h="135" extrusionOk="0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dk2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" name="Google Shape;19;p8"/>
          <p:cNvGrpSpPr/>
          <p:nvPr/>
        </p:nvGrpSpPr>
        <p:grpSpPr>
          <a:xfrm>
            <a:off x="27222" y="-786"/>
            <a:ext cx="2356674" cy="6854039"/>
            <a:chOff x="6627813" y="194833"/>
            <a:chExt cx="1952625" cy="5678918"/>
          </a:xfrm>
        </p:grpSpPr>
        <p:sp>
          <p:nvSpPr>
            <p:cNvPr id="20" name="Google Shape;20;p8"/>
            <p:cNvSpPr/>
            <p:nvPr/>
          </p:nvSpPr>
          <p:spPr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l" t="t" r="r" b="b"/>
              <a:pathLst>
                <a:path w="103" h="920" extrusionOk="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8"/>
            <p:cNvSpPr/>
            <p:nvPr/>
          </p:nvSpPr>
          <p:spPr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l" t="t" r="r" b="b"/>
              <a:pathLst>
                <a:path w="88" h="330" extrusionOk="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8"/>
            <p:cNvSpPr/>
            <p:nvPr/>
          </p:nvSpPr>
          <p:spPr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l" t="t" r="r" b="b"/>
              <a:pathLst>
                <a:path w="90" h="207" extrusionOk="0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8"/>
            <p:cNvSpPr/>
            <p:nvPr/>
          </p:nvSpPr>
          <p:spPr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l" t="t" r="r" b="b"/>
              <a:pathLst>
                <a:path w="115" h="467" extrusionOk="0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8"/>
            <p:cNvSpPr/>
            <p:nvPr/>
          </p:nvSpPr>
          <p:spPr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l" t="t" r="r" b="b"/>
              <a:pathLst>
                <a:path w="36" h="633" extrusionOk="0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8"/>
            <p:cNvSpPr/>
            <p:nvPr/>
          </p:nvSpPr>
          <p:spPr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l" t="t" r="r" b="b"/>
              <a:pathLst>
                <a:path w="28" h="59" extrusionOk="0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8"/>
            <p:cNvSpPr/>
            <p:nvPr/>
          </p:nvSpPr>
          <p:spPr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l" t="t" r="r" b="b"/>
              <a:pathLst>
                <a:path w="17" h="107" extrusionOk="0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8"/>
            <p:cNvSpPr/>
            <p:nvPr/>
          </p:nvSpPr>
          <p:spPr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l" t="t" r="r" b="b"/>
              <a:pathLst>
                <a:path w="294" h="568" extrusionOk="0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8"/>
            <p:cNvSpPr/>
            <p:nvPr/>
          </p:nvSpPr>
          <p:spPr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l" t="t" r="r" b="b"/>
              <a:pathLst>
                <a:path w="25" h="53" extrusionOk="0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8"/>
            <p:cNvSpPr/>
            <p:nvPr/>
          </p:nvSpPr>
          <p:spPr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l" t="t" r="r" b="b"/>
              <a:pathLst>
                <a:path w="29" h="141" extrusionOk="0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8"/>
            <p:cNvSpPr/>
            <p:nvPr/>
          </p:nvSpPr>
          <p:spPr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l" t="t" r="r" b="b"/>
              <a:pathLst>
                <a:path w="8" h="48" extrusionOk="0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8"/>
            <p:cNvSpPr/>
            <p:nvPr/>
          </p:nvSpPr>
          <p:spPr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l" t="t" r="r" b="b"/>
              <a:pathLst>
                <a:path w="44" h="111" extrusionOk="0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2" name="Google Shape;32;p8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  <a:defRPr sz="3600" b="0" i="0" u="none" strike="noStrike" cap="none">
                <a:solidFill>
                  <a:srgbClr val="26262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🠶"/>
              <a:defRPr sz="18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302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🠶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175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🠶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048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🠶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ftr" idx="11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2000" b="0" i="0" u="none" strike="noStrike" cap="none">
                <a:solidFill>
                  <a:srgbClr val="FE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"/>
          <p:cNvSpPr txBox="1">
            <a:spLocks noGrp="1"/>
          </p:cNvSpPr>
          <p:nvPr>
            <p:ph type="ctrTitle"/>
          </p:nvPr>
        </p:nvSpPr>
        <p:spPr>
          <a:xfrm>
            <a:off x="3477491" y="-318654"/>
            <a:ext cx="7716982" cy="2563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E6C49"/>
              </a:buClr>
              <a:buSzPts val="3200"/>
              <a:buFont typeface="Arial"/>
              <a:buNone/>
            </a:pPr>
            <a:r>
              <a:rPr lang="ru-RU" sz="3200" i="1" u="sng">
                <a:solidFill>
                  <a:srgbClr val="EE6C49"/>
                </a:solidFill>
                <a:latin typeface="Arial"/>
                <a:ea typeface="Arial"/>
                <a:cs typeface="Arial"/>
                <a:sym typeface="Arial"/>
              </a:rPr>
              <a:t>Утілення сили природи і мистецтва. Протиставлення «справжнього» і «штучного» у казці Г. К. Андерсена «Соловей»</a:t>
            </a:r>
            <a:endParaRPr sz="3200" i="1" u="sng">
              <a:solidFill>
                <a:srgbClr val="EE6C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1"/>
          <p:cNvSpPr txBox="1">
            <a:spLocks noGrp="1"/>
          </p:cNvSpPr>
          <p:nvPr>
            <p:ph type="subTitle" idx="1"/>
          </p:nvPr>
        </p:nvSpPr>
        <p:spPr>
          <a:xfrm>
            <a:off x="1828801" y="3851420"/>
            <a:ext cx="6289964" cy="2299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ru-RU" dirty="0"/>
              <a:t> </a:t>
            </a:r>
            <a:r>
              <a:rPr lang="ru-RU" sz="2400" b="1" dirty="0"/>
              <a:t>Лише </a:t>
            </a:r>
            <a:r>
              <a:rPr lang="ru-RU" sz="2400" b="1" dirty="0" err="1"/>
              <a:t>справжнє</a:t>
            </a:r>
            <a:r>
              <a:rPr lang="ru-RU" sz="2400" b="1" dirty="0"/>
              <a:t> </a:t>
            </a:r>
            <a:r>
              <a:rPr lang="ru-RU" sz="2400" b="1" dirty="0" err="1"/>
              <a:t>мистецтво</a:t>
            </a:r>
            <a:r>
              <a:rPr lang="ru-RU" sz="2400" b="1" dirty="0"/>
              <a:t> </a:t>
            </a:r>
            <a:r>
              <a:rPr lang="ru-RU" sz="2400" b="1" dirty="0" err="1"/>
              <a:t>здатне</a:t>
            </a:r>
            <a:r>
              <a:rPr lang="ru-RU" sz="2400" b="1" dirty="0"/>
              <a:t> </a:t>
            </a:r>
            <a:r>
              <a:rPr lang="ru-RU" sz="2400" b="1" dirty="0" err="1"/>
              <a:t>перемогти</a:t>
            </a:r>
            <a:r>
              <a:rPr lang="ru-RU" sz="2400" b="1" dirty="0"/>
              <a:t> смерть і </a:t>
            </a:r>
            <a:r>
              <a:rPr lang="ru-RU" sz="2400" b="1" dirty="0" err="1"/>
              <a:t>навіть</a:t>
            </a:r>
            <a:r>
              <a:rPr lang="ru-RU" sz="2400" b="1" dirty="0"/>
              <a:t> </a:t>
            </a:r>
            <a:r>
              <a:rPr lang="ru-RU" sz="2400" b="1" dirty="0" err="1"/>
              <a:t>ті</a:t>
            </a:r>
            <a:r>
              <a:rPr lang="ru-RU" sz="2400" b="1" dirty="0"/>
              <a:t> </a:t>
            </a:r>
            <a:r>
              <a:rPr lang="ru-RU" sz="2400" b="1" dirty="0" err="1"/>
              <a:t>сили</a:t>
            </a:r>
            <a:r>
              <a:rPr lang="ru-RU" sz="2400" b="1" dirty="0"/>
              <a:t> зла, </a:t>
            </a:r>
            <a:r>
              <a:rPr lang="ru-RU" sz="2400" b="1" dirty="0" err="1"/>
              <a:t>які</a:t>
            </a:r>
            <a:r>
              <a:rPr lang="ru-RU" sz="2400" b="1" dirty="0"/>
              <a:t> </a:t>
            </a:r>
            <a:r>
              <a:rPr lang="ru-RU" sz="2400" b="1" dirty="0" err="1"/>
              <a:t>живуть</a:t>
            </a:r>
            <a:r>
              <a:rPr lang="ru-RU" sz="2400" b="1" dirty="0"/>
              <a:t> в </a:t>
            </a:r>
            <a:r>
              <a:rPr lang="ru-RU" sz="2400" b="1" dirty="0" err="1"/>
              <a:t>людській</a:t>
            </a:r>
            <a:r>
              <a:rPr lang="ru-RU" sz="2400" b="1" dirty="0"/>
              <a:t> </a:t>
            </a:r>
            <a:r>
              <a:rPr lang="ru-RU" sz="2400" b="1" dirty="0" err="1"/>
              <a:t>душі</a:t>
            </a:r>
            <a:r>
              <a:rPr lang="ru-RU" sz="2400" b="1" dirty="0"/>
              <a:t>. </a:t>
            </a:r>
            <a:r>
              <a:rPr lang="ru-RU" sz="2400" b="1" dirty="0" err="1"/>
              <a:t>Мистецтво</a:t>
            </a:r>
            <a:r>
              <a:rPr lang="ru-RU" sz="2400" b="1" dirty="0"/>
              <a:t> </a:t>
            </a:r>
            <a:r>
              <a:rPr lang="ru-RU" sz="2400" b="1" dirty="0" err="1"/>
              <a:t>змінює</a:t>
            </a:r>
            <a:r>
              <a:rPr lang="ru-RU" sz="2400" b="1" dirty="0"/>
              <a:t> </a:t>
            </a:r>
            <a:r>
              <a:rPr lang="ru-RU" sz="2400" b="1" dirty="0" err="1"/>
              <a:t>людину</a:t>
            </a:r>
            <a:r>
              <a:rPr lang="ru-RU" sz="2400" b="1" dirty="0"/>
              <a:t>, </a:t>
            </a:r>
            <a:r>
              <a:rPr lang="ru-RU" sz="2400" b="1" dirty="0" err="1"/>
              <a:t>робить</a:t>
            </a:r>
            <a:r>
              <a:rPr lang="ru-RU" sz="2400" b="1" dirty="0"/>
              <a:t> </a:t>
            </a:r>
            <a:r>
              <a:rPr lang="ru-RU" sz="2400" b="1" dirty="0" err="1"/>
              <a:t>її</a:t>
            </a:r>
            <a:r>
              <a:rPr lang="ru-RU" sz="2400" b="1" dirty="0"/>
              <a:t> </a:t>
            </a:r>
            <a:r>
              <a:rPr lang="ru-RU" sz="2400" b="1" dirty="0" err="1"/>
              <a:t>кращою</a:t>
            </a:r>
            <a:r>
              <a:rPr lang="ru-RU" sz="2400" b="1" dirty="0"/>
              <a:t>, </a:t>
            </a:r>
            <a:r>
              <a:rPr lang="ru-RU" sz="2400" b="1" dirty="0" err="1"/>
              <a:t>чистішою</a:t>
            </a:r>
            <a:r>
              <a:rPr lang="ru-RU" sz="2400" b="1" dirty="0"/>
              <a:t>.</a:t>
            </a:r>
            <a:endParaRPr sz="2400" b="1" dirty="0"/>
          </a:p>
        </p:txBody>
      </p:sp>
      <p:pic>
        <p:nvPicPr>
          <p:cNvPr id="166" name="Google Shape;166;p1" descr="Сказка Соловей читать онлайн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0547" y="2092036"/>
            <a:ext cx="3325090" cy="4666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" descr="Соловей - Андерсен Г.Х. » Скачать книги в форматах txt, fb2, pdf  бесплатно|Большая электронная библиотека Kodges.ru|Постоянное обновление  базы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9492" y="-39725"/>
            <a:ext cx="2937162" cy="343408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851564" y="5943600"/>
            <a:ext cx="4668984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Презентація до уроку зарубіжної літератури в 5 класі</a:t>
            </a:r>
          </a:p>
          <a:p>
            <a:pPr algn="ctr"/>
            <a:r>
              <a:rPr lang="uk-UA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Виконала: Науменко Лілія Олексіївна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911687" cy="775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ru-RU"/>
              <a:t>               </a:t>
            </a:r>
            <a:r>
              <a:rPr lang="ru-RU" b="1" i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«Правда чи фейк?»</a:t>
            </a:r>
            <a:endParaRPr b="1" i="1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2"/>
          <p:cNvSpPr txBox="1">
            <a:spLocks noGrp="1"/>
          </p:cNvSpPr>
          <p:nvPr>
            <p:ph type="body" idx="1"/>
          </p:nvPr>
        </p:nvSpPr>
        <p:spPr>
          <a:xfrm>
            <a:off x="2589212" y="1399309"/>
            <a:ext cx="8915400" cy="497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1)З жалю Ганс Крістіан був прийнятий в Королівський театр, де грав другорядні ролі.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2) Він мріяв стати знаменитим. 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3) Учні в школі були на 6 років молодші Андерсена .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4) Андерсен  був одружений і  мав трьох дітей. 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5) Його перший роман, «Імпровізатор» (1835), був негативно прийнятий критиками. 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6) Символом творчості Андерсена вважається Дюймовочка.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7) Найвідоміші казки: "Снігова королева", </a:t>
            </a:r>
            <a:r>
              <a:rPr lang="ru-RU">
                <a:solidFill>
                  <a:srgbClr val="3F3F3F"/>
                </a:solidFill>
              </a:rPr>
              <a:t>" </a:t>
            </a:r>
            <a:r>
              <a:rPr lang="ru-RU"/>
              <a:t>Білосніжка</a:t>
            </a:r>
            <a:r>
              <a:rPr lang="ru-RU">
                <a:solidFill>
                  <a:srgbClr val="3F3F3F"/>
                </a:solidFill>
              </a:rPr>
              <a:t> "</a:t>
            </a:r>
            <a:r>
              <a:rPr lang="ru-RU"/>
              <a:t>,  "Гидке каченя", "Соловей",</a:t>
            </a:r>
            <a:r>
              <a:rPr lang="ru-RU">
                <a:solidFill>
                  <a:srgbClr val="3F3F3F"/>
                </a:solidFill>
              </a:rPr>
              <a:t> </a:t>
            </a:r>
            <a:r>
              <a:rPr lang="ru-RU"/>
              <a:t> "Тінь", </a:t>
            </a:r>
            <a:r>
              <a:rPr lang="ru-RU">
                <a:solidFill>
                  <a:srgbClr val="3F3F3F"/>
                </a:solidFill>
              </a:rPr>
              <a:t> «Кіт у чоботях " 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ru-RU">
                <a:solidFill>
                  <a:srgbClr val="3F3F3F"/>
                </a:solidFill>
              </a:rPr>
              <a:t>8) </a:t>
            </a:r>
            <a:r>
              <a:rPr lang="ru-RU"/>
              <a:t>Його казки написано мовою, наближеною до народної, і цим вони є складними до дитячого розуміння.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🠶"/>
            </a:pPr>
            <a:r>
              <a:rPr lang="ru-RU"/>
              <a:t>9)  Ганс часто бігав до стареньких бабусь, які доживали свій вік у притулку для бідних – “богадільні”, і вони розповідали йому безліч народних казок та різних історій.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62546" y="-38679"/>
            <a:ext cx="9947563" cy="68966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45781" y="42641"/>
            <a:ext cx="9553491" cy="67770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Google Shape;188;g1a2a406f657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22750" y="0"/>
            <a:ext cx="888999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09750" y="0"/>
            <a:ext cx="8572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7"/>
          <p:cNvSpPr txBox="1">
            <a:spLocks noGrp="1"/>
          </p:cNvSpPr>
          <p:nvPr>
            <p:ph type="title"/>
          </p:nvPr>
        </p:nvSpPr>
        <p:spPr>
          <a:xfrm>
            <a:off x="2592925" y="624110"/>
            <a:ext cx="8019657" cy="8589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600"/>
              <a:buFont typeface="Century Gothic"/>
              <a:buNone/>
            </a:pPr>
            <a:r>
              <a:rPr lang="ru-RU" b="1" i="1">
                <a:solidFill>
                  <a:srgbClr val="00B050"/>
                </a:solidFill>
              </a:rPr>
              <a:t>             Сьогодні на уроці я …</a:t>
            </a:r>
            <a:endParaRPr b="1" i="1">
              <a:solidFill>
                <a:srgbClr val="00B050"/>
              </a:solidFill>
            </a:endParaRPr>
          </a:p>
        </p:txBody>
      </p:sp>
      <p:sp>
        <p:nvSpPr>
          <p:cNvPr id="199" name="Google Shape;199;p7"/>
          <p:cNvSpPr txBox="1">
            <a:spLocks noGrp="1"/>
          </p:cNvSpPr>
          <p:nvPr>
            <p:ph type="body" idx="1"/>
          </p:nvPr>
        </p:nvSpPr>
        <p:spPr>
          <a:xfrm>
            <a:off x="955965" y="1704109"/>
            <a:ext cx="10548648" cy="46828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800"/>
              <a:buFont typeface="Noto Sans Symbols"/>
              <a:buChar char="✔"/>
            </a:pPr>
            <a:r>
              <a:rPr lang="ru-RU" sz="2800" b="1" i="1">
                <a:solidFill>
                  <a:srgbClr val="C00000"/>
                </a:solidFill>
              </a:rPr>
              <a:t>Дізнався (-лася)…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2800"/>
              <a:buFont typeface="Noto Sans Symbols"/>
              <a:buChar char="✔"/>
            </a:pPr>
            <a:r>
              <a:rPr lang="ru-RU" sz="2800" b="1" i="1">
                <a:solidFill>
                  <a:srgbClr val="C00000"/>
                </a:solidFill>
              </a:rPr>
              <a:t>Познайомився (-лася)…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2800"/>
              <a:buFont typeface="Noto Sans Symbols"/>
              <a:buChar char="✔"/>
            </a:pPr>
            <a:r>
              <a:rPr lang="ru-RU" sz="2800" b="1" i="1">
                <a:solidFill>
                  <a:srgbClr val="C00000"/>
                </a:solidFill>
              </a:rPr>
              <a:t>Зробив (-ла) висновки…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2800"/>
              <a:buFont typeface="Noto Sans Symbols"/>
              <a:buChar char="✔"/>
            </a:pPr>
            <a:r>
              <a:rPr lang="ru-RU" sz="2800" b="1" i="1">
                <a:solidFill>
                  <a:srgbClr val="C00000"/>
                </a:solidFill>
              </a:rPr>
              <a:t>Здивувався(-лася)…</a:t>
            </a:r>
            <a:endParaRPr/>
          </a:p>
        </p:txBody>
      </p:sp>
      <p:pic>
        <p:nvPicPr>
          <p:cNvPr id="200" name="Google Shape;200;p7" descr="Сказка Соловей. Ганс Христиан Андерсен ~ Я happy МАМА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26727" y="2907241"/>
            <a:ext cx="5805054" cy="37007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rgbClr val="000000"/>
      </a:dk1>
      <a:lt1>
        <a:srgbClr val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</Words>
  <Application>Microsoft Office PowerPoint</Application>
  <PresentationFormat>Широкоэкранный</PresentationFormat>
  <Paragraphs>19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Noto Sans Symbols</vt:lpstr>
      <vt:lpstr>Легкий дым</vt:lpstr>
      <vt:lpstr>Утілення сили природи і мистецтва. Протиставлення «справжнього» і «штучного» у казці Г. К. Андерсена «Соловей»</vt:lpstr>
      <vt:lpstr>               «Правда чи фейк?»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Сьогодні на уроці я 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Утілення сили природи і мистецтва. Протиставлення «справжнього» і «штучного» у казці Г. К. Андерсена «Соловей»</dc:title>
  <dc:creator>Пользователь Windows</dc:creator>
  <cp:lastModifiedBy>Пользователь Windows</cp:lastModifiedBy>
  <cp:revision>1</cp:revision>
  <dcterms:created xsi:type="dcterms:W3CDTF">2021-11-22T14:26:50Z</dcterms:created>
  <dcterms:modified xsi:type="dcterms:W3CDTF">2022-12-02T08:15:35Z</dcterms:modified>
</cp:coreProperties>
</file>