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5"/>
  </p:notesMasterIdLst>
  <p:handoutMasterIdLst>
    <p:handoutMasterId r:id="rId16"/>
  </p:handout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7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073" autoAdjust="0"/>
  </p:normalViewPr>
  <p:slideViewPr>
    <p:cSldViewPr snapToGrid="0">
      <p:cViewPr varScale="1">
        <p:scale>
          <a:sx n="61" d="100"/>
          <a:sy n="61" d="100"/>
        </p:scale>
        <p:origin x="103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08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5FACE-FFB7-4487-A383-9D8CDFE846D4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6953E4-0C45-44B8-BD21-DF960B0C7A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9283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20E66C-CCF6-4C85-A471-EC8BAEFC879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F1870D-D518-4C8E-BED8-BCD132BAED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147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1870D-D518-4C8E-BED8-BCD132BAED8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127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43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97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320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623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709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740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403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5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033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323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0801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3939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09115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8681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088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78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9966C-CEFE-441E-A0E2-A4181C2CA905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560C09-24AD-42F9-A5EE-D5B02C7375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755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/>
            </a:r>
            <a:br>
              <a:rPr lang="uk-UA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33953"/>
            <a:ext cx="8915400" cy="59203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400" dirty="0" smtClean="0">
                <a:solidFill>
                  <a:srgbClr val="C00000"/>
                </a:solidFill>
              </a:rPr>
              <a:t>Гуцул Ірина Анатоліївна</a:t>
            </a:r>
            <a:endParaRPr lang="uk-UA" sz="2400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uk-UA" sz="2400" dirty="0" smtClean="0">
                <a:solidFill>
                  <a:srgbClr val="C00000"/>
                </a:solidFill>
              </a:rPr>
              <a:t>Вчитель </a:t>
            </a:r>
            <a:r>
              <a:rPr lang="uk-UA" sz="2400" dirty="0" smtClean="0">
                <a:solidFill>
                  <a:srgbClr val="C00000"/>
                </a:solidFill>
              </a:rPr>
              <a:t>першої категорії,</a:t>
            </a:r>
          </a:p>
          <a:p>
            <a:pPr marL="0" indent="0" algn="ctr">
              <a:buNone/>
            </a:pPr>
            <a:r>
              <a:rPr lang="uk-UA" sz="2400" dirty="0" smtClean="0">
                <a:solidFill>
                  <a:srgbClr val="C00000"/>
                </a:solidFill>
              </a:rPr>
              <a:t>Білгород-Дністровського навчально-виховного комплексу «загальноосвітня школа ІІ ступеня-ліцей»</a:t>
            </a:r>
          </a:p>
          <a:p>
            <a:pPr marL="0" indent="0" algn="ctr">
              <a:buNone/>
            </a:pPr>
            <a:r>
              <a:rPr lang="uk-UA" sz="2400" dirty="0" smtClean="0">
                <a:solidFill>
                  <a:srgbClr val="C00000"/>
                </a:solidFill>
              </a:rPr>
              <a:t>Одеської області</a:t>
            </a:r>
          </a:p>
          <a:p>
            <a:pPr marL="0" indent="0" algn="ctr">
              <a:buNone/>
            </a:pPr>
            <a:r>
              <a:rPr lang="uk-UA" sz="6000" b="1" dirty="0" err="1" smtClean="0">
                <a:solidFill>
                  <a:srgbClr val="0070C0"/>
                </a:solidFill>
              </a:rPr>
              <a:t>Вебквест</a:t>
            </a:r>
            <a:r>
              <a:rPr lang="uk-UA" sz="6000" b="1" dirty="0" smtClean="0">
                <a:solidFill>
                  <a:srgbClr val="0070C0"/>
                </a:solidFill>
              </a:rPr>
              <a:t> за творчістю </a:t>
            </a:r>
            <a:r>
              <a:rPr lang="uk-UA" sz="6000" b="1" dirty="0" err="1" smtClean="0">
                <a:solidFill>
                  <a:srgbClr val="0070C0"/>
                </a:solidFill>
              </a:rPr>
              <a:t>М.Твена</a:t>
            </a:r>
            <a:r>
              <a:rPr lang="uk-UA" sz="6000" b="1" dirty="0" smtClean="0">
                <a:solidFill>
                  <a:srgbClr val="0070C0"/>
                </a:solidFill>
              </a:rPr>
              <a:t> «Пригоди Тома </a:t>
            </a:r>
            <a:r>
              <a:rPr lang="uk-UA" sz="6000" b="1" dirty="0" err="1" smtClean="0">
                <a:solidFill>
                  <a:srgbClr val="0070C0"/>
                </a:solidFill>
              </a:rPr>
              <a:t>Сойєра</a:t>
            </a:r>
            <a:r>
              <a:rPr lang="uk-UA" sz="6000" b="1" dirty="0" smtClean="0">
                <a:solidFill>
                  <a:srgbClr val="0070C0"/>
                </a:solidFill>
              </a:rPr>
              <a:t>»</a:t>
            </a:r>
            <a:endParaRPr lang="ru-RU" sz="6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90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8880" y="528320"/>
            <a:ext cx="9697718" cy="2028612"/>
          </a:xfrm>
        </p:spPr>
        <p:txBody>
          <a:bodyPr>
            <a:normAutofit/>
          </a:bodyPr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Добрий день, шановні </a:t>
            </a: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’ятикласники!</a:t>
            </a:r>
            <a:b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Вас вітає вчителька української літератури Гуцул Ірина Анатоліївна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Пропоную вам взяти участь у </a:t>
            </a:r>
            <a:r>
              <a:rPr lang="uk-UA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вебквесті</a:t>
            </a: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їз</a:t>
            </a: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зарубіжної літератури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7920" y="3165566"/>
            <a:ext cx="3273552" cy="283995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240" y="3277267"/>
            <a:ext cx="3642360" cy="272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84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Вебквест</a:t>
            </a: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 повістю </a:t>
            </a:r>
            <a:r>
              <a:rPr lang="uk-UA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М.Твенна</a:t>
            </a: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«Пригоди Тома </a:t>
            </a:r>
            <a:r>
              <a:rPr lang="uk-UA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Сойєра</a:t>
            </a:r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0" name="Picture 6" descr="https://bltlib.ru/wp-content/uploads/2020/11/%D0%BA%D0%B0%D1%80%D1%82%D0%B8%D0%BD%D0%BA%D0%B0-796x10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852" y="2515297"/>
            <a:ext cx="257912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ttps://bltlib.ru/wp-content/uploads/2020/11/%D0%BA%D0%B0%D1%80%D1%82%D0%B8%D0%BD%D0%BA%D0%B0-796x102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Марк Твен (Mark Twain) - биография, библиография, экранизации, награды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Марк Твен (Mark Twain) - биография, библиография, экранизации, награды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9543" y="2515297"/>
            <a:ext cx="2560319" cy="342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07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8109" y="228606"/>
            <a:ext cx="8158688" cy="1822514"/>
          </a:xfrm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Інструкція щодо проходження вебквесту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13467" y="2129011"/>
            <a:ext cx="8158690" cy="3341891"/>
          </a:xfrm>
        </p:spPr>
        <p:txBody>
          <a:bodyPr>
            <a:noAutofit/>
          </a:bodyPr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Шановні учасники вебквесту!</a:t>
            </a:r>
            <a:endParaRPr lang="uk-UA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1.Уважно прочитайте мету квесту.</a:t>
            </a:r>
          </a:p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2.Ознайомтеся з групами ,що вам пропонуються .</a:t>
            </a:r>
          </a:p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3.Уважно прочитайте завдання для кожної групи.</a:t>
            </a:r>
          </a:p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Оберіть собі групу.</a:t>
            </a:r>
          </a:p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5.Усі завдання виконуйте за допомогою мережі Інтернет.</a:t>
            </a:r>
          </a:p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6.Результати роботи надсилайте вчителю на електронну адресу.</a:t>
            </a:r>
          </a:p>
        </p:txBody>
      </p:sp>
    </p:spTree>
    <p:extLst>
      <p:ext uri="{BB962C8B-B14F-4D97-AF65-F5344CB8AC3E}">
        <p14:creationId xmlns:p14="http://schemas.microsoft.com/office/powerpoint/2010/main" val="142514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2509" y="660400"/>
            <a:ext cx="8158688" cy="903040"/>
          </a:xfrm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 вебквесту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15067" y="1483360"/>
            <a:ext cx="8158690" cy="4039617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Навчитися користуватися інтернет-ресурсами ,знаходити потрібну інформацію в мережі;</a:t>
            </a:r>
          </a:p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Вчитися самостійно мислити, розв′язувати поставлені проблеми й завдання.</a:t>
            </a:r>
          </a:p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Вчитися критично мислити.</a:t>
            </a:r>
          </a:p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Вміти працювати в команді ,знаходити компроміс </a:t>
            </a:r>
          </a:p>
          <a:p>
            <a:pPr marL="514350" indent="-514350">
              <a:buFont typeface="+mj-lt"/>
              <a:buAutoNum type="romanUcPeriod"/>
            </a:pPr>
            <a:r>
              <a:rPr lang="uk-UA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Вміти розподіляти ролі в команді ,злагоджено й швидко діяти в нестандартних ситуаціях.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567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9497" y="566893"/>
            <a:ext cx="6278880" cy="549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42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6640" y="1513840"/>
            <a:ext cx="10596878" cy="4023360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</a:t>
            </a:r>
            <a: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27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1.Розподілити ролі у вашій групі</a:t>
            </a:r>
            <a:br>
              <a:rPr lang="uk-UA" sz="27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2.Уважно вивчити завдання своєї групи</a:t>
            </a:r>
            <a:br>
              <a:rPr lang="uk-UA" sz="27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3.Після виконання завдання створити «продукт» роботи (схему, таблицю, малюнок)</a:t>
            </a:r>
            <a:br>
              <a:rPr lang="uk-UA" sz="27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4.Відправити матеріали на електронну адресу вчителя</a:t>
            </a:r>
            <a:br>
              <a:rPr lang="uk-UA" sz="27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5.Підготуватися до захисту своєї роботи на уроці</a:t>
            </a:r>
            <a:endParaRPr lang="ru-RU" sz="27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457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863601"/>
            <a:ext cx="3718455" cy="721359"/>
          </a:xfrm>
        </p:spPr>
        <p:txBody>
          <a:bodyPr>
            <a:noAutofit/>
          </a:bodyPr>
          <a:lstStyle/>
          <a:p>
            <a:r>
              <a:rPr lang="uk-UA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«Біографи»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18668" y="982131"/>
            <a:ext cx="5676052" cy="4893735"/>
          </a:xfrm>
        </p:spPr>
        <p:txBody>
          <a:bodyPr>
            <a:normAutofit/>
          </a:bodyPr>
          <a:lstStyle/>
          <a:p>
            <a:r>
              <a:rPr lang="uk-UA" b="1" dirty="0" smtClean="0"/>
              <a:t>Знайдіть в мережі Інтернет відомості про життєвий і творчий шлях Марка Твена</a:t>
            </a:r>
          </a:p>
          <a:p>
            <a:r>
              <a:rPr lang="uk-UA" b="1" dirty="0" smtClean="0"/>
              <a:t>Створіть сторінку письменника у мережі </a:t>
            </a:r>
            <a:r>
              <a:rPr lang="en-US" b="1" dirty="0" smtClean="0"/>
              <a:t>Facebook </a:t>
            </a:r>
            <a:r>
              <a:rPr lang="uk-UA" b="1" dirty="0" smtClean="0"/>
              <a:t>та відправте свою роботу на електронну адресу: </a:t>
            </a:r>
            <a:r>
              <a:rPr lang="en-US" b="1" dirty="0"/>
              <a:t>gutsulira80@gmail.com</a:t>
            </a:r>
            <a:endParaRPr lang="uk-UA" b="1" dirty="0"/>
          </a:p>
          <a:p>
            <a:r>
              <a:rPr lang="uk-UA" b="1" dirty="0" smtClean="0"/>
              <a:t>Корисні посилання </a:t>
            </a:r>
            <a:r>
              <a:rPr lang="en-US" b="1" dirty="0"/>
              <a:t>https://www.ukrlib.com.ua/bio-zl/printit.php?tid=5983</a:t>
            </a:r>
            <a:endParaRPr lang="ru-RU" dirty="0"/>
          </a:p>
        </p:txBody>
      </p:sp>
      <p:pic>
        <p:nvPicPr>
          <p:cNvPr id="2050" name="Picture 2" descr="Марк Твен: Життя у цитатах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70" y="1584960"/>
            <a:ext cx="4599305" cy="495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13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853440"/>
            <a:ext cx="3718455" cy="884344"/>
          </a:xfrm>
        </p:spPr>
        <p:txBody>
          <a:bodyPr>
            <a:noAutofit/>
          </a:bodyPr>
          <a:lstStyle/>
          <a:p>
            <a:r>
              <a:rPr lang="uk-UA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 «Історики»</a:t>
            </a:r>
            <a:endParaRPr lang="ru-RU" sz="2800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b="1" dirty="0" smtClean="0"/>
              <a:t>Які історичні події стали тлом для написання повісті?</a:t>
            </a:r>
          </a:p>
          <a:p>
            <a:r>
              <a:rPr lang="uk-UA" b="1" dirty="0" smtClean="0"/>
              <a:t>Чому твір «Пригоди </a:t>
            </a:r>
            <a:r>
              <a:rPr lang="uk-UA" b="1" dirty="0" err="1" smtClean="0"/>
              <a:t>Гекльберрі</a:t>
            </a:r>
            <a:r>
              <a:rPr lang="uk-UA" b="1" dirty="0" smtClean="0"/>
              <a:t> </a:t>
            </a:r>
            <a:r>
              <a:rPr lang="uk-UA" b="1" dirty="0" err="1" smtClean="0"/>
              <a:t>Фінна</a:t>
            </a:r>
            <a:r>
              <a:rPr lang="uk-UA" b="1" dirty="0" smtClean="0"/>
              <a:t>» як продовження повісті «Пригоди Тома </a:t>
            </a:r>
            <a:r>
              <a:rPr lang="uk-UA" b="1" dirty="0" err="1" smtClean="0"/>
              <a:t>Сойєра</a:t>
            </a:r>
            <a:r>
              <a:rPr lang="uk-UA" b="1" dirty="0" smtClean="0"/>
              <a:t>» було вилучено з бібліотек?</a:t>
            </a:r>
          </a:p>
          <a:p>
            <a:endParaRPr lang="uk-UA" b="1" dirty="0" smtClean="0"/>
          </a:p>
        </p:txBody>
      </p:sp>
      <p:pic>
        <p:nvPicPr>
          <p:cNvPr id="4098" name="Picture 2" descr="Знайомство з рабством В цей час Міссурі був рабовласницькийм штатом, тому вже в цей час Марк Твен зміг ознайомитися із рабством, яке буде згодом оп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662" y="1737784"/>
            <a:ext cx="4547052" cy="547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98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762000"/>
            <a:ext cx="3718455" cy="1026159"/>
          </a:xfrm>
        </p:spPr>
        <p:txBody>
          <a:bodyPr>
            <a:normAutofit/>
          </a:bodyPr>
          <a:lstStyle/>
          <a:p>
            <a:r>
              <a:rPr lang="uk-UA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«Дослідники» 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43639" y="1124478"/>
            <a:ext cx="5469466" cy="5587999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Пригадайте поняття з теорії літератури  портрет, сюжет, повість, герой, персонаж</a:t>
            </a:r>
          </a:p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З′ясуйте ,  який момент твору можна вважати найнапруженішим, тобто кульмінаційним?</a:t>
            </a:r>
          </a:p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Складіть літературний паспорт твору, зазначивши тему, ідею та композицію повісті</a:t>
            </a:r>
          </a:p>
          <a:p>
            <a:pPr marL="0" indent="0">
              <a:buNone/>
            </a:pPr>
            <a:endParaRPr lang="en-US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892" y="1908002"/>
            <a:ext cx="4071542" cy="466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843280"/>
            <a:ext cx="3718455" cy="802640"/>
          </a:xfrm>
        </p:spPr>
        <p:txBody>
          <a:bodyPr>
            <a:normAutofit/>
          </a:bodyPr>
          <a:lstStyle/>
          <a:p>
            <a:r>
              <a:rPr lang="uk-UA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«Психологи»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1708" y="690881"/>
            <a:ext cx="5469466" cy="5306906"/>
          </a:xfrm>
        </p:spPr>
        <p:txBody>
          <a:bodyPr>
            <a:noAutofit/>
          </a:bodyPr>
          <a:lstStyle/>
          <a:p>
            <a:r>
              <a:rPr lang="ru-RU" sz="1600" dirty="0" err="1" smtClean="0">
                <a:solidFill>
                  <a:srgbClr val="002060"/>
                </a:solidFill>
              </a:rPr>
              <a:t>Опишіть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>
                <a:solidFill>
                  <a:srgbClr val="002060"/>
                </a:solidFill>
              </a:rPr>
              <a:t>Тома </a:t>
            </a:r>
            <a:r>
              <a:rPr lang="ru-RU" sz="1600" dirty="0" err="1">
                <a:solidFill>
                  <a:srgbClr val="002060"/>
                </a:solidFill>
              </a:rPr>
              <a:t>очима</a:t>
            </a:r>
            <a:r>
              <a:rPr lang="ru-RU" sz="1600" dirty="0">
                <a:solidFill>
                  <a:srgbClr val="002060"/>
                </a:solidFill>
              </a:rPr>
              <a:t> Гека (</a:t>
            </a:r>
            <a:r>
              <a:rPr lang="ru-RU" sz="1600" dirty="0" err="1">
                <a:solidFill>
                  <a:srgbClr val="002060"/>
                </a:solidFill>
              </a:rPr>
              <a:t>Беккі</a:t>
            </a:r>
            <a:r>
              <a:rPr lang="ru-RU" sz="1600" dirty="0">
                <a:solidFill>
                  <a:srgbClr val="002060"/>
                </a:solidFill>
              </a:rPr>
              <a:t>, </a:t>
            </a:r>
            <a:r>
              <a:rPr lang="ru-RU" sz="1600" dirty="0" err="1">
                <a:solidFill>
                  <a:srgbClr val="002060"/>
                </a:solidFill>
              </a:rPr>
              <a:t>тітоньки</a:t>
            </a:r>
            <a:r>
              <a:rPr lang="ru-RU" sz="1600" dirty="0">
                <a:solidFill>
                  <a:srgbClr val="002060"/>
                </a:solidFill>
              </a:rPr>
              <a:t> </a:t>
            </a:r>
            <a:r>
              <a:rPr lang="ru-RU" sz="1600" dirty="0" err="1">
                <a:solidFill>
                  <a:srgbClr val="002060"/>
                </a:solidFill>
              </a:rPr>
              <a:t>Поллі</a:t>
            </a:r>
            <a:r>
              <a:rPr lang="ru-RU" sz="1600" dirty="0">
                <a:solidFill>
                  <a:srgbClr val="002060"/>
                </a:solidFill>
              </a:rPr>
              <a:t>).</a:t>
            </a:r>
          </a:p>
          <a:p>
            <a:r>
              <a:rPr lang="ru-RU" sz="1600" dirty="0" err="1">
                <a:solidFill>
                  <a:srgbClr val="002060"/>
                </a:solidFill>
              </a:rPr>
              <a:t>Опишіть</a:t>
            </a:r>
            <a:r>
              <a:rPr lang="ru-RU" sz="1600" dirty="0">
                <a:solidFill>
                  <a:srgbClr val="002060"/>
                </a:solidFill>
              </a:rPr>
              <a:t> </a:t>
            </a:r>
            <a:r>
              <a:rPr lang="ru-RU" sz="1600" dirty="0" err="1">
                <a:solidFill>
                  <a:srgbClr val="002060"/>
                </a:solidFill>
              </a:rPr>
              <a:t>зовнішність</a:t>
            </a:r>
            <a:r>
              <a:rPr lang="ru-RU" sz="1600" dirty="0">
                <a:solidFill>
                  <a:srgbClr val="002060"/>
                </a:solidFill>
              </a:rPr>
              <a:t> Гека, </a:t>
            </a:r>
            <a:r>
              <a:rPr lang="ru-RU" sz="1600" dirty="0" err="1">
                <a:solidFill>
                  <a:srgbClr val="002060"/>
                </a:solidFill>
              </a:rPr>
              <a:t>щоб</a:t>
            </a:r>
            <a:r>
              <a:rPr lang="ru-RU" sz="1600" dirty="0">
                <a:solidFill>
                  <a:srgbClr val="002060"/>
                </a:solidFill>
              </a:rPr>
              <a:t> </a:t>
            </a:r>
            <a:r>
              <a:rPr lang="ru-RU" sz="1600" dirty="0" err="1">
                <a:solidFill>
                  <a:srgbClr val="002060"/>
                </a:solidFill>
              </a:rPr>
              <a:t>викликати</a:t>
            </a:r>
            <a:r>
              <a:rPr lang="ru-RU" sz="1600" dirty="0">
                <a:solidFill>
                  <a:srgbClr val="002060"/>
                </a:solidFill>
              </a:rPr>
              <a:t> </a:t>
            </a:r>
            <a:r>
              <a:rPr lang="ru-RU" sz="1600" dirty="0" err="1">
                <a:solidFill>
                  <a:srgbClr val="002060"/>
                </a:solidFill>
              </a:rPr>
              <a:t>співчуття</a:t>
            </a:r>
            <a:r>
              <a:rPr lang="ru-RU" sz="1600" dirty="0">
                <a:solidFill>
                  <a:srgbClr val="002060"/>
                </a:solidFill>
              </a:rPr>
              <a:t> (</a:t>
            </a:r>
            <a:r>
              <a:rPr lang="ru-RU" sz="1600" dirty="0" err="1">
                <a:solidFill>
                  <a:srgbClr val="002060"/>
                </a:solidFill>
              </a:rPr>
              <a:t>зневагу</a:t>
            </a:r>
            <a:r>
              <a:rPr lang="ru-RU" sz="1600" dirty="0">
                <a:solidFill>
                  <a:srgbClr val="002060"/>
                </a:solidFill>
              </a:rPr>
              <a:t>).</a:t>
            </a:r>
          </a:p>
          <a:p>
            <a:r>
              <a:rPr lang="ru-RU" sz="1600" dirty="0" err="1" smtClean="0">
                <a:solidFill>
                  <a:srgbClr val="002060"/>
                </a:solidFill>
              </a:rPr>
              <a:t>Розсадіть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>
                <a:solidFill>
                  <a:srgbClr val="002060"/>
                </a:solidFill>
              </a:rPr>
              <a:t>за столом </a:t>
            </a:r>
            <a:r>
              <a:rPr lang="ru-RU" sz="1600" dirty="0" err="1">
                <a:solidFill>
                  <a:srgbClr val="002060"/>
                </a:solidFill>
              </a:rPr>
              <a:t>персонажів</a:t>
            </a:r>
            <a:r>
              <a:rPr lang="ru-RU" sz="1600" dirty="0">
                <a:solidFill>
                  <a:srgbClr val="002060"/>
                </a:solidFill>
              </a:rPr>
              <a:t> </a:t>
            </a:r>
            <a:r>
              <a:rPr lang="ru-RU" sz="1600" dirty="0" err="1">
                <a:solidFill>
                  <a:srgbClr val="002060"/>
                </a:solidFill>
              </a:rPr>
              <a:t>твору</a:t>
            </a:r>
            <a:r>
              <a:rPr lang="ru-RU" sz="1600" dirty="0">
                <a:solidFill>
                  <a:srgbClr val="002060"/>
                </a:solidFill>
              </a:rPr>
              <a:t> так, </a:t>
            </a:r>
            <a:r>
              <a:rPr lang="ru-RU" sz="1600" dirty="0" err="1">
                <a:solidFill>
                  <a:srgbClr val="002060"/>
                </a:solidFill>
              </a:rPr>
              <a:t>щоб</a:t>
            </a:r>
            <a:r>
              <a:rPr lang="ru-RU" sz="1600" dirty="0">
                <a:solidFill>
                  <a:srgbClr val="002060"/>
                </a:solidFill>
              </a:rPr>
              <a:t> </a:t>
            </a:r>
            <a:r>
              <a:rPr lang="ru-RU" sz="1600" dirty="0" err="1">
                <a:solidFill>
                  <a:srgbClr val="002060"/>
                </a:solidFill>
              </a:rPr>
              <a:t>ви</a:t>
            </a:r>
            <a:r>
              <a:rPr lang="ru-RU" sz="1600" dirty="0">
                <a:solidFill>
                  <a:srgbClr val="002060"/>
                </a:solidFill>
              </a:rPr>
              <a:t> і вони </a:t>
            </a:r>
            <a:r>
              <a:rPr lang="ru-RU" sz="1600" dirty="0" err="1">
                <a:solidFill>
                  <a:srgbClr val="002060"/>
                </a:solidFill>
              </a:rPr>
              <a:t>почувалися</a:t>
            </a:r>
            <a:r>
              <a:rPr lang="ru-RU" sz="1600" dirty="0">
                <a:solidFill>
                  <a:srgbClr val="002060"/>
                </a:solidFill>
              </a:rPr>
              <a:t> комфортно</a:t>
            </a:r>
            <a:r>
              <a:rPr lang="ru-RU" sz="1600" dirty="0" smtClean="0">
                <a:solidFill>
                  <a:srgbClr val="002060"/>
                </a:solidFill>
              </a:rPr>
              <a:t>. (У кружечках </a:t>
            </a:r>
            <a:r>
              <a:rPr lang="ru-RU" sz="1600" dirty="0" err="1" smtClean="0">
                <a:solidFill>
                  <a:srgbClr val="002060"/>
                </a:solidFill>
              </a:rPr>
              <a:t>написати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імена</a:t>
            </a:r>
            <a:r>
              <a:rPr lang="ru-RU" sz="1600" dirty="0" smtClean="0">
                <a:solidFill>
                  <a:srgbClr val="002060"/>
                </a:solidFill>
              </a:rPr>
              <a:t>)</a:t>
            </a:r>
          </a:p>
          <a:p>
            <a:endParaRPr lang="ru-RU" sz="1600" dirty="0" smtClean="0"/>
          </a:p>
          <a:p>
            <a:endParaRPr lang="uk-UA" sz="16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031" y="4020285"/>
            <a:ext cx="4196820" cy="19638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658" y="2042785"/>
            <a:ext cx="3794760" cy="395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32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680720"/>
            <a:ext cx="3718455" cy="1066800"/>
          </a:xfrm>
        </p:spPr>
        <p:txBody>
          <a:bodyPr/>
          <a:lstStyle/>
          <a:p>
            <a:r>
              <a:rPr lang="uk-UA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 для групи  «Математики»</a:t>
            </a:r>
            <a:endParaRPr lang="ru-RU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71068" y="1524001"/>
            <a:ext cx="5469466" cy="4114800"/>
          </a:xfrm>
        </p:spPr>
        <p:txBody>
          <a:bodyPr>
            <a:normAutofit fontScale="70000" lnSpcReduction="20000"/>
          </a:bodyPr>
          <a:lstStyle/>
          <a:p>
            <a:r>
              <a:rPr lang="uk-UA" sz="2400" b="1" dirty="0"/>
              <a:t>Розв’язуємо </a:t>
            </a:r>
            <a:r>
              <a:rPr lang="uk-UA" sz="2400" b="1" i="1" dirty="0"/>
              <a:t>літературно-математичну задачу</a:t>
            </a:r>
            <a:r>
              <a:rPr lang="uk-UA" sz="2400" dirty="0"/>
              <a:t>:</a:t>
            </a:r>
            <a:endParaRPr lang="ru-RU" sz="2400" dirty="0"/>
          </a:p>
          <a:p>
            <a:r>
              <a:rPr lang="uk-UA" sz="2400" i="1" dirty="0"/>
              <a:t> </a:t>
            </a:r>
            <a:r>
              <a:rPr lang="uk-UA" sz="2400" i="1" dirty="0" smtClean="0"/>
              <a:t> </a:t>
            </a:r>
            <a:r>
              <a:rPr lang="uk-UA" sz="2400" i="1" dirty="0"/>
              <a:t>З</a:t>
            </a:r>
            <a:r>
              <a:rPr lang="uk-UA" sz="2400" i="1" dirty="0" smtClean="0"/>
              <a:t>найдіть </a:t>
            </a:r>
            <a:r>
              <a:rPr lang="uk-UA" sz="2400" i="1" dirty="0"/>
              <a:t>у тексті опис паркану.  Яка його довжина й висота? </a:t>
            </a:r>
            <a:endParaRPr lang="ru-RU" sz="2400" dirty="0"/>
          </a:p>
          <a:p>
            <a:pPr marL="0" indent="0">
              <a:buNone/>
            </a:pPr>
            <a:r>
              <a:rPr lang="uk-UA" sz="2400" dirty="0" smtClean="0"/>
              <a:t> </a:t>
            </a:r>
            <a:r>
              <a:rPr lang="uk-UA" sz="2400" dirty="0"/>
              <a:t>( Довжина паркану – тридцять ярдів, а висота – дев’ять футів)</a:t>
            </a:r>
            <a:endParaRPr lang="ru-RU" sz="2400" dirty="0"/>
          </a:p>
          <a:p>
            <a:pPr marL="0" indent="0">
              <a:buNone/>
            </a:pPr>
            <a:r>
              <a:rPr lang="uk-UA" sz="2400" dirty="0" smtClean="0"/>
              <a:t> Американські одиниці довжини незрозумілі. Тож</a:t>
            </a:r>
            <a:r>
              <a:rPr lang="uk-UA" sz="2400" dirty="0"/>
              <a:t>, давайте з’ясуємо, скільки це у метрах та сантиметрах:</a:t>
            </a:r>
            <a:endParaRPr lang="ru-RU" sz="2400" dirty="0"/>
          </a:p>
          <a:p>
            <a:pPr marL="0" indent="0">
              <a:buNone/>
            </a:pPr>
            <a:r>
              <a:rPr lang="uk-UA" sz="2400" b="1" dirty="0"/>
              <a:t>ярд</a:t>
            </a:r>
            <a:r>
              <a:rPr lang="uk-UA" sz="2400" dirty="0"/>
              <a:t> – американська й англійська одиниця довжини, що дорівнює 91, 44 см;</a:t>
            </a:r>
            <a:endParaRPr lang="ru-RU" sz="2400" dirty="0"/>
          </a:p>
          <a:p>
            <a:pPr marL="0" indent="0">
              <a:buNone/>
            </a:pPr>
            <a:r>
              <a:rPr lang="uk-UA" sz="2400" b="1" dirty="0"/>
              <a:t>фут</a:t>
            </a:r>
            <a:r>
              <a:rPr lang="uk-UA" sz="2400" dirty="0"/>
              <a:t> – американська й англійська одиниця довжини, що дорівнює 30, 48 см.</a:t>
            </a:r>
            <a:endParaRPr lang="ru-RU" sz="2400" dirty="0"/>
          </a:p>
          <a:p>
            <a:r>
              <a:rPr lang="ru-RU" sz="2200" b="1" dirty="0" smtClean="0"/>
              <a:t> </a:t>
            </a:r>
            <a:r>
              <a:rPr lang="ru-RU" sz="2200" b="1" dirty="0" err="1" smtClean="0"/>
              <a:t>Виконане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завдання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надішліть</a:t>
            </a:r>
            <a:r>
              <a:rPr lang="ru-RU" sz="2200" b="1" dirty="0" smtClean="0"/>
              <a:t> на </a:t>
            </a:r>
            <a:r>
              <a:rPr lang="ru-RU" sz="2200" b="1" dirty="0" err="1" smtClean="0"/>
              <a:t>електронну</a:t>
            </a:r>
            <a:r>
              <a:rPr lang="ru-RU" sz="2200" b="1" dirty="0" smtClean="0"/>
              <a:t> адресу: </a:t>
            </a:r>
            <a:r>
              <a:rPr lang="en-US" sz="2200" b="1" dirty="0"/>
              <a:t>gutsulira80@gmail.com</a:t>
            </a:r>
            <a:endParaRPr lang="uk-UA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744" y="1868293"/>
            <a:ext cx="4016588" cy="400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16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В океані рідного народу відкриваємо духовні острови! презентация, докла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2169" y="588936"/>
            <a:ext cx="8338089" cy="5594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311</TotalTime>
  <Words>409</Words>
  <Application>Microsoft Office PowerPoint</Application>
  <PresentationFormat>Широкоэкранный</PresentationFormat>
  <Paragraphs>48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Trebuchet MS</vt:lpstr>
      <vt:lpstr>Wingdings 3</vt:lpstr>
      <vt:lpstr>Грань</vt:lpstr>
      <vt:lpstr> </vt:lpstr>
      <vt:lpstr>Добрий день, шановні п’ятикласники! Вас вітає вчителька української літератури Гуцул Ірина Анатоліївна</vt:lpstr>
      <vt:lpstr>Вебквест за повістю М.Твенна «Пригоди Тома Сойєра»</vt:lpstr>
      <vt:lpstr>Інструкція щодо проходження вебквесту</vt:lpstr>
      <vt:lpstr>Мета вебквесту</vt:lpstr>
      <vt:lpstr>Презентация PowerPoint</vt:lpstr>
      <vt:lpstr>Завдання для груп  1.Розподілити ролі у вашій групі 2.Уважно вивчити завдання своєї групи 3.Після виконання завдання створити «продукт» роботи (схему, таблицю, малюнок) 4.Відправити матеріали на електронну адресу вчителя 5.Підготуватися до захисту своєї роботи на уроці</vt:lpstr>
      <vt:lpstr>Завдання для групи «Біографи»</vt:lpstr>
      <vt:lpstr>Завдання для групи  «Історики»</vt:lpstr>
      <vt:lpstr>Завдання для групи «Дослідники» </vt:lpstr>
      <vt:lpstr>Завдання для групи «Психологи»</vt:lpstr>
      <vt:lpstr>Завдання для групи  «Математики»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Добрий день,шановні одинадцятикласники! Вас вітає вчителька української літератури Євсюкова Олена вікторівна</dc:title>
  <dc:creator>admin</dc:creator>
  <cp:lastModifiedBy>serg</cp:lastModifiedBy>
  <cp:revision>32</cp:revision>
  <dcterms:created xsi:type="dcterms:W3CDTF">2020-11-19T07:51:09Z</dcterms:created>
  <dcterms:modified xsi:type="dcterms:W3CDTF">2021-08-14T05:52:45Z</dcterms:modified>
</cp:coreProperties>
</file>