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9" r:id="rId2"/>
    <p:sldId id="256" r:id="rId3"/>
    <p:sldId id="270" r:id="rId4"/>
    <p:sldId id="271" r:id="rId5"/>
    <p:sldId id="272" r:id="rId6"/>
    <p:sldId id="273" r:id="rId7"/>
    <p:sldId id="274" r:id="rId8"/>
    <p:sldId id="275" r:id="rId9"/>
    <p:sldId id="281" r:id="rId10"/>
    <p:sldId id="276" r:id="rId11"/>
    <p:sldId id="277" r:id="rId12"/>
    <p:sldId id="278" r:id="rId13"/>
    <p:sldId id="280" r:id="rId14"/>
    <p:sldId id="284" r:id="rId15"/>
    <p:sldId id="279" r:id="rId16"/>
    <p:sldId id="282" r:id="rId17"/>
    <p:sldId id="283" r:id="rId18"/>
  </p:sldIdLst>
  <p:sldSz cx="12192000" cy="6858000"/>
  <p:notesSz cx="6858000" cy="9945688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F4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B60B71-21E3-4EE8-8315-C2EA9BC27F19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6313"/>
            <a:ext cx="5486400" cy="39163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00A60C-9022-43CB-9137-045F2A31FC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1663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00A60C-9022-43CB-9137-045F2A31FC03}" type="slidenum">
              <a:rPr lang="uk-UA" smtClean="0"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4141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427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3287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6113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0060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9684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478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84546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61091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9643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1098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9786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8EDD8-CDC6-4B37-AB18-BEF7D64B7713}" type="datetimeFigureOut">
              <a:rPr lang="uk-UA" smtClean="0"/>
              <a:t>28.03.2025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8807C-64B1-4E64-8D0F-65BC76CD9D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8621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0478" y="1757271"/>
            <a:ext cx="1165664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9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Вечір</a:t>
            </a:r>
          </a:p>
          <a:p>
            <a:pPr algn="ctr"/>
            <a:r>
              <a:rPr lang="uk-UA" sz="9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японської поезії</a:t>
            </a:r>
            <a:endParaRPr lang="uk-UA" sz="96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50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000" y="508883"/>
            <a:ext cx="6696837" cy="5632311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i="1" dirty="0" smtClean="0"/>
              <a:t>Друзі, кожна мить життя неповторна і швидкоплинна….</a:t>
            </a:r>
          </a:p>
          <a:p>
            <a:endParaRPr lang="uk-UA" dirty="0" smtClean="0"/>
          </a:p>
          <a:p>
            <a:r>
              <a:rPr lang="uk-UA" sz="3600" dirty="0"/>
              <a:t>В</a:t>
            </a:r>
            <a:r>
              <a:rPr lang="uk-UA" sz="3600" dirty="0" smtClean="0"/>
              <a:t>ечір </a:t>
            </a:r>
            <a:r>
              <a:rPr lang="uk-UA" sz="3600" dirty="0" err="1" smtClean="0"/>
              <a:t>японськоїпоезії</a:t>
            </a:r>
            <a:endParaRPr lang="uk-UA" sz="3600" dirty="0" smtClean="0"/>
          </a:p>
          <a:p>
            <a:endParaRPr lang="uk-UA" dirty="0" smtClean="0"/>
          </a:p>
          <a:p>
            <a:r>
              <a:rPr lang="uk-UA" dirty="0" smtClean="0"/>
              <a:t>На заході вас очікують: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Географічні </a:t>
            </a:r>
            <a:r>
              <a:rPr lang="uk-UA" dirty="0" err="1" smtClean="0"/>
              <a:t>цікавинки</a:t>
            </a:r>
            <a:r>
              <a:rPr lang="uk-UA" dirty="0" smtClean="0"/>
              <a:t> країни сонця, що сходить. ( </a:t>
            </a:r>
            <a:r>
              <a:rPr lang="uk-UA" dirty="0" err="1" smtClean="0"/>
              <a:t>Бірбан</a:t>
            </a:r>
            <a:r>
              <a:rPr lang="uk-UA" dirty="0" smtClean="0"/>
              <a:t> Н.І)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Неймовірні історії із життя сміливих Самураїв (Гайовий Т.В)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Особливості незбагненної, творчої глибини слів японської поезії – Хайку (хоку).  ( Юрик Н.В) 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Читання та аналіз поезій  </a:t>
            </a:r>
            <a:r>
              <a:rPr lang="uk-UA" dirty="0" err="1" smtClean="0"/>
              <a:t>Мацуо</a:t>
            </a:r>
            <a:r>
              <a:rPr lang="uk-UA" dirty="0" smtClean="0"/>
              <a:t> </a:t>
            </a:r>
            <a:r>
              <a:rPr lang="uk-UA" dirty="0" err="1" smtClean="0"/>
              <a:t>Басьо</a:t>
            </a:r>
            <a:r>
              <a:rPr lang="uk-UA" dirty="0" smtClean="0"/>
              <a:t>  при свічах, пізнання глибини буття у великому Всесвіті, </a:t>
            </a:r>
            <a:r>
              <a:rPr lang="uk-UA" dirty="0"/>
              <a:t>в</a:t>
            </a:r>
            <a:r>
              <a:rPr lang="uk-UA" dirty="0" smtClean="0"/>
              <a:t>ідчуття внутрішнього душевного спокою, гармонії та краси світу дарованого Творцем.</a:t>
            </a:r>
          </a:p>
          <a:p>
            <a:r>
              <a:rPr lang="uk-UA" dirty="0"/>
              <a:t> </a:t>
            </a:r>
            <a:r>
              <a:rPr lang="uk-UA" dirty="0" smtClean="0"/>
              <a:t>( </a:t>
            </a:r>
            <a:r>
              <a:rPr lang="uk-UA" dirty="0" err="1" smtClean="0"/>
              <a:t>Булик</a:t>
            </a:r>
            <a:r>
              <a:rPr lang="uk-UA" dirty="0" smtClean="0"/>
              <a:t> О.В, Юрик Н.В)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А також ми дізнаємося особливості чаювання японців (</a:t>
            </a:r>
            <a:r>
              <a:rPr lang="uk-UA" dirty="0" err="1" smtClean="0"/>
              <a:t>Лагоцька</a:t>
            </a:r>
            <a:r>
              <a:rPr lang="uk-UA" dirty="0" smtClean="0"/>
              <a:t> А.М) та поринемо у світ прекрасної японської музики</a:t>
            </a:r>
          </a:p>
          <a:p>
            <a:r>
              <a:rPr lang="uk-UA" dirty="0"/>
              <a:t> </a:t>
            </a:r>
            <a:r>
              <a:rPr lang="uk-UA" dirty="0" smtClean="0"/>
              <a:t>                                                                                  Вхід безкоштовний</a:t>
            </a:r>
          </a:p>
          <a:p>
            <a:r>
              <a:rPr lang="uk-UA" dirty="0"/>
              <a:t> </a:t>
            </a:r>
            <a:r>
              <a:rPr lang="uk-UA" dirty="0" smtClean="0"/>
              <a:t>                                                                                  Час незабутній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7197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608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948219" y="-23663"/>
            <a:ext cx="6243781" cy="69425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Японія  - острівна держава, що розташована в Тихому океані, на сході від Японського моря, Південної і Північної Кореї, Китаю і Росії. Вона займає територію на півночі від Охотського моря до Тайвані і Східно-Китайського моря на півдні. В її складі 6852 острова. Найбільші з них – це Хоккайдо, Сікоку, Хонсю і Кюсю. Вони складають близько 97% від всієї площі держави.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5948219" cy="6876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3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92364" y="3821271"/>
            <a:ext cx="12284364" cy="30367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135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Токіо— столиця Японії, а також найбільше місто. Інші великі міста Осака, Наґоя й Саппоро. Токіо так само є найдорожчим містом для життя у світі.</a:t>
            </a:r>
            <a:endParaRPr lang="uk-UA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135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Площа Японії становить 377 972 км². З цього числа 70 % займають гори, і виходить, що на території, що залишилася проживають 127 мільйонів Економіка Японії є третьою за величиною й поступається лише Китаю і США.</a:t>
            </a:r>
            <a:endParaRPr lang="uk-UA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135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Економіка Японії є третьою за величиною й поступається лише Китаю і США</a:t>
            </a:r>
            <a:endParaRPr lang="uk-UA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3943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3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" y="0"/>
            <a:ext cx="5440218" cy="686341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1350"/>
              </a:spcAft>
            </a:pPr>
            <a:r>
              <a:rPr lang="uk-UA" sz="4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Японії розташовано понад 200 вулканів, а найвищим вулканом є гора </a:t>
            </a:r>
            <a:r>
              <a:rPr lang="uk-UA" sz="4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Фудзі</a:t>
            </a:r>
            <a:r>
              <a:rPr lang="uk-UA" sz="4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, також  щороку реєструється понад 1500 землетрусів, хоча велика частина з них дуже незначні.</a:t>
            </a:r>
            <a:endParaRPr lang="uk-UA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6879" y="0"/>
            <a:ext cx="3722256" cy="68395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872" y="0"/>
            <a:ext cx="7208263" cy="683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45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03566" y="517100"/>
            <a:ext cx="6514732" cy="843693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Цікаві факти самураїв</a:t>
            </a:r>
            <a:endParaRPr lang="uk-UA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31273" y="1877893"/>
            <a:ext cx="6082746" cy="46798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Самураї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легендарні безстрашні  японські воїни, які прославлялися своєю відданістю, честю та майстерністю у бойових мистецтвах. Вони стали справжнім символом Японії, уособлюючи шляхетність, дисципліну та військову міць. Їхній кодекс честі відомий як </a:t>
            </a:r>
            <a:r>
              <a:rPr lang="uk-UA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бусідо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і по сьогоднішній день викликає захоплення і повагу.</a:t>
            </a:r>
            <a:endParaRPr lang="uk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1288" y="535710"/>
            <a:ext cx="4014312" cy="616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41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442527" y="952157"/>
            <a:ext cx="6096000" cy="48936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Слово «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самарай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» із японської перекладається , як «слухняні» і походив від дієслова «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сабурау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». Самураї прагнули бути  освіченими воїнами, здатними на глибокі роздуми і мудрі поради. Тому вивчали літературу, каліграфію, поезію та філософію. Протягом багатьох століть самураї були основою військовою і політичною силою в Японії. Вони займали високі посади і впливали на внутрішню і зовнішню політику країни. Кожен самурай мав свій родовий герб (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камон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), який підкреслював їхню приналежність до певного клану. </a:t>
            </a:r>
            <a:endParaRPr lang="uk-UA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55" y="157018"/>
            <a:ext cx="4572000" cy="648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53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58981" y="1247805"/>
            <a:ext cx="10649527" cy="45243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3200" b="1" dirty="0" err="1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Ха́йк</a:t>
            </a:r>
            <a:r>
              <a:rPr lang="uk-UA" sz="3200" dirty="0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 — це жанр 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японської </a:t>
            </a:r>
            <a:r>
              <a:rPr lang="uk-UA" sz="3200" dirty="0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 ліричної 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поезії</a:t>
            </a:r>
            <a:r>
              <a:rPr lang="uk-UA" sz="3200" dirty="0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 Він має три неримовані рядки. Складається з 17 складів (5-7-5) і відрізняється простотою поетичної мови, свободою викладу. У перекладі на різні мови світу кількість складів змінюється. </a:t>
            </a:r>
            <a:r>
              <a:rPr lang="uk-UA" sz="3200" dirty="0" err="1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Хайк</a:t>
            </a:r>
            <a:r>
              <a:rPr lang="uk-UA" sz="3200" dirty="0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має глибокий філософський зміст, який спонукає до роздумів та розвитку асоціативного самостійного мислення. Він спонукає до роздумів . Ідея </a:t>
            </a:r>
            <a:r>
              <a:rPr lang="uk-UA" sz="3200" dirty="0" err="1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хайків</a:t>
            </a:r>
            <a:r>
              <a:rPr lang="uk-UA" sz="3200" dirty="0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– це показати читачеві важливі речі крізь призму дрібниць на які часто ми не звертаємо увагу.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50375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80837" y="657706"/>
            <a:ext cx="9430326" cy="5888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b="1" dirty="0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Ідея </a:t>
            </a:r>
            <a:r>
              <a:rPr lang="uk-UA" sz="3200" b="1" dirty="0" err="1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хайків</a:t>
            </a:r>
            <a:r>
              <a:rPr lang="uk-UA" sz="3200" b="1" dirty="0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rgbClr val="2021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це показати читачеві важливі речі крізь призму дрібниць на які часто ми не звертаємо увагу. Кожна деталь хайку має «прихований під текстом» зміст художнього образу.. Складова кожного хайку – це образ природи який пов’язаний із кожною порою року. ( за кожною з них закріплені «сезонні слова» . Важливим елементом хайку є принцип «сабі» плідної самотності. Який пробуджує у читачеві внутрішні почуття, асоціації, розвиває уяву, розвиває спостереження за навколишнім середовищем.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3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2620" y="2287356"/>
            <a:ext cx="6248727" cy="428512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24363" y="614789"/>
            <a:ext cx="4141327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uk-UA" sz="4800" b="1" dirty="0" smtClean="0"/>
              <a:t>МАЦУО БАСЬО</a:t>
            </a:r>
            <a:endParaRPr lang="uk-UA" sz="4800" b="1" dirty="0"/>
          </a:p>
        </p:txBody>
      </p:sp>
    </p:spTree>
    <p:extLst>
      <p:ext uri="{BB962C8B-B14F-4D97-AF65-F5344CB8AC3E}">
        <p14:creationId xmlns:p14="http://schemas.microsoft.com/office/powerpoint/2010/main" val="65734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 descr="C:\Users\Юрик Надія\Desktop\70552456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728" y="1533237"/>
            <a:ext cx="8672945" cy="511694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251200" y="344464"/>
            <a:ext cx="6742551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uk-UA" sz="6000" dirty="0" smtClean="0"/>
              <a:t>Сезонні слова хайку</a:t>
            </a:r>
            <a:endParaRPr lang="uk-UA" sz="6000" dirty="0"/>
          </a:p>
        </p:txBody>
      </p:sp>
    </p:spTree>
    <p:extLst>
      <p:ext uri="{BB962C8B-B14F-4D97-AF65-F5344CB8AC3E}">
        <p14:creationId xmlns:p14="http://schemas.microsoft.com/office/powerpoint/2010/main" val="410534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49745" y="4160222"/>
            <a:ext cx="6096000" cy="23793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Яка пора оспівується у хайку?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Назви «сезонні» слова хайку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 асоціації, настрій отримуємо від прочитаного настрою?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07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43346" y="4250314"/>
            <a:ext cx="8340436" cy="206825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Намалюй картину отриманого хайку.  Які відчуття?  Причини вибору кольорів, настрою   </a:t>
            </a:r>
            <a:endParaRPr lang="uk-UA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60291" y="382012"/>
            <a:ext cx="6096000" cy="30469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ru-RU" sz="4800" b="1" dirty="0" err="1">
                <a:solidFill>
                  <a:srgbClr val="000000"/>
                </a:solidFill>
                <a:latin typeface="Georgia" panose="02040502050405020303" pitchFamily="18" charset="0"/>
              </a:rPr>
              <a:t>Метелик</a:t>
            </a:r>
            <a:r>
              <a:rPr lang="ru-RU" sz="4800" b="1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sz="4800" b="1" dirty="0" err="1">
                <a:solidFill>
                  <a:srgbClr val="000000"/>
                </a:solidFill>
                <a:latin typeface="Georgia" panose="02040502050405020303" pitchFamily="18" charset="0"/>
              </a:rPr>
              <a:t>також</a:t>
            </a:r>
            <a:r>
              <a:rPr lang="ru-RU" sz="4800" b="1" dirty="0"/>
              <a:t/>
            </a:r>
            <a:br>
              <a:rPr lang="ru-RU" sz="4800" b="1" dirty="0"/>
            </a:br>
            <a:r>
              <a:rPr lang="ru-RU" sz="4800" b="1" dirty="0" err="1">
                <a:solidFill>
                  <a:srgbClr val="000000"/>
                </a:solidFill>
                <a:latin typeface="Georgia" panose="02040502050405020303" pitchFamily="18" charset="0"/>
              </a:rPr>
              <a:t>Прилетів</a:t>
            </a:r>
            <a:r>
              <a:rPr lang="ru-RU" sz="4800" b="1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sz="4800" b="1" dirty="0" err="1">
                <a:solidFill>
                  <a:srgbClr val="000000"/>
                </a:solidFill>
                <a:latin typeface="Georgia" panose="02040502050405020303" pitchFamily="18" charset="0"/>
              </a:rPr>
              <a:t>поїсти</a:t>
            </a:r>
            <a:r>
              <a:rPr lang="ru-RU" sz="4800" b="1" dirty="0"/>
              <a:t/>
            </a:r>
            <a:br>
              <a:rPr lang="ru-RU" sz="4800" b="1" dirty="0"/>
            </a:br>
            <a:r>
              <a:rPr lang="ru-RU" sz="4800" b="1" dirty="0">
                <a:solidFill>
                  <a:srgbClr val="000000"/>
                </a:solidFill>
                <a:latin typeface="Georgia" panose="02040502050405020303" pitchFamily="18" charset="0"/>
              </a:rPr>
              <a:t>Салату з </a:t>
            </a:r>
            <a:r>
              <a:rPr lang="ru-RU" sz="4800" b="1" dirty="0" err="1">
                <a:solidFill>
                  <a:srgbClr val="000000"/>
                </a:solidFill>
                <a:latin typeface="Georgia" panose="02040502050405020303" pitchFamily="18" charset="0"/>
              </a:rPr>
              <a:t>квітів</a:t>
            </a:r>
            <a:r>
              <a:rPr lang="ru-RU" sz="4800" b="1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sz="4800" b="1" dirty="0" err="1">
                <a:solidFill>
                  <a:srgbClr val="000000"/>
                </a:solidFill>
                <a:latin typeface="Georgia" panose="02040502050405020303" pitchFamily="18" charset="0"/>
              </a:rPr>
              <a:t>білих</a:t>
            </a:r>
            <a:r>
              <a:rPr lang="ru-RU" sz="4800" b="1" dirty="0">
                <a:solidFill>
                  <a:srgbClr val="000000"/>
                </a:solidFill>
                <a:latin typeface="Georgia" panose="02040502050405020303" pitchFamily="18" charset="0"/>
              </a:rPr>
              <a:t> хризантем.</a:t>
            </a:r>
            <a:endParaRPr lang="uk-UA" sz="4800" b="1" dirty="0"/>
          </a:p>
        </p:txBody>
      </p:sp>
    </p:spTree>
    <p:extLst>
      <p:ext uri="{BB962C8B-B14F-4D97-AF65-F5344CB8AC3E}">
        <p14:creationId xmlns:p14="http://schemas.microsoft.com/office/powerpoint/2010/main" val="85692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983" y="4029075"/>
            <a:ext cx="4501143" cy="26416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24874" y="600508"/>
            <a:ext cx="6096000" cy="42818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Японці влаштовують чайні церемонії, на яких п’ють порошкоподібний густий зелений чай – </a:t>
            </a:r>
            <a:r>
              <a:rPr lang="uk-UA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маття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Церемонії бувають: нічні, під час сходу сонця, ранкові, післяобідні, вечірні та спеціальні( перед якоюсь важливою подією).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97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52291" y="0"/>
            <a:ext cx="7250544" cy="69425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 церемонії відбуваються у чайному будиночку, який має вузький та низький вхід. Це зроблено спеціально для того, щоби при вході низько вклонитися, а самураю зайти без його довгого меча.  В колишніх українських хатах теж робили високі пороги для того, щоби люди заходячи в домівку низько кланялись її. У будиночку дуже просто, є багато вікон, вся </a:t>
            </a:r>
            <a:r>
              <a:rPr lang="uk-UA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утвар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дуже чиста, але японці хочуть, щоби ці предмети зберігали пам’ять про своє минуле і тому вони темні від часу.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052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89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63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46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679</Words>
  <Application>Microsoft Office PowerPoint</Application>
  <PresentationFormat>Широкоэкранный</PresentationFormat>
  <Paragraphs>35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Georgia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Юрик Надія</dc:creator>
  <cp:lastModifiedBy>Юрик Надія</cp:lastModifiedBy>
  <cp:revision>36</cp:revision>
  <cp:lastPrinted>2025-03-03T15:49:49Z</cp:lastPrinted>
  <dcterms:created xsi:type="dcterms:W3CDTF">2025-03-03T15:07:13Z</dcterms:created>
  <dcterms:modified xsi:type="dcterms:W3CDTF">2025-03-28T13:07:27Z</dcterms:modified>
</cp:coreProperties>
</file>