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0" r:id="rId4"/>
    <p:sldId id="259" r:id="rId5"/>
    <p:sldId id="261" r:id="rId6"/>
    <p:sldId id="258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3FA28-F2F2-4759-9211-257B36B9C5D9}" type="datetimeFigureOut">
              <a:rPr lang="ru-RU" smtClean="0"/>
              <a:pPr/>
              <a:t>12.06.2023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3A427-BC03-41EE-AEC4-02811BCB99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 descr="Помер відомий норвезький письменник Клаус Гаґеру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2898063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7462"/>
            <a:ext cx="9144000" cy="49233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214290"/>
            <a:ext cx="8501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ЗАВДАННЯ ДО ТВОРУ КЛАУСА ГАҐЕРУПА “МАРКУС І ДІАНА”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лаус_Гаґеруп_-_письменник___1_-removebg-previe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1428736"/>
            <a:ext cx="9649891" cy="53578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38" y="-71462"/>
            <a:ext cx="8929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Розгляньте хмаринку слів. </a:t>
            </a:r>
          </a:p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Складіть розповідь про життєвий шлях Клауса </a:t>
            </a:r>
            <a:r>
              <a:rPr lang="uk-UA" sz="3600" b="1" dirty="0" err="1" smtClean="0">
                <a:solidFill>
                  <a:schemeClr val="accent1">
                    <a:lumMod val="50000"/>
                  </a:schemeClr>
                </a:solidFill>
              </a:rPr>
              <a:t>Гаґерупа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вори Гагерупа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505428"/>
            <a:ext cx="6257951" cy="62097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-7146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Розгляньте зображення. Назвіть твори                       письменника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вори гагерупа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142852"/>
            <a:ext cx="6572296" cy="65467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857364"/>
            <a:ext cx="26431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</a:rPr>
              <a:t>Розгляньте зображення. Назвіть твори                       письменни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ка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Характеристика героя кластер шаблон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334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44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Назвіть героїв твору </a:t>
            </a:r>
            <a:r>
              <a:rPr lang="uk-UA" sz="3600" b="1" dirty="0" err="1" smtClean="0">
                <a:solidFill>
                  <a:schemeClr val="accent1">
                    <a:lumMod val="50000"/>
                  </a:schemeClr>
                </a:solidFill>
              </a:rPr>
              <a:t>“Маркус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uk-UA" sz="3600" b="1" dirty="0" err="1" smtClean="0">
                <a:solidFill>
                  <a:schemeClr val="accent1">
                    <a:lumMod val="50000"/>
                  </a:schemeClr>
                </a:solidFill>
              </a:rPr>
              <a:t>Діана”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. Заповніть карту розуму </a:t>
            </a:r>
            <a:r>
              <a:rPr lang="uk-UA" sz="3600" b="1" dirty="0" err="1" smtClean="0">
                <a:solidFill>
                  <a:schemeClr val="accent1">
                    <a:lumMod val="50000"/>
                  </a:schemeClr>
                </a:solidFill>
              </a:rPr>
              <a:t>Маркуса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 і Діани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ола_Венна_Монс_Маркус-removebg-previe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615652" cy="57150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-7146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Прокоментуйте інформацію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2357422" y="0"/>
            <a:ext cx="6643734" cy="3571900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b="1" dirty="0" smtClean="0"/>
          </a:p>
          <a:p>
            <a:pPr algn="ctr"/>
            <a:endParaRPr lang="uk-UA" b="1" dirty="0"/>
          </a:p>
          <a:p>
            <a:pPr algn="ctr"/>
            <a:endParaRPr lang="uk-UA" b="1" dirty="0" smtClean="0"/>
          </a:p>
          <a:p>
            <a:pPr algn="ctr"/>
            <a:r>
              <a:rPr lang="uk-UA" b="1" dirty="0" smtClean="0"/>
              <a:t> </a:t>
            </a:r>
            <a:r>
              <a:rPr lang="uk-UA" sz="2400" b="1" dirty="0" smtClean="0"/>
              <a:t>МАРКУС В УЯВНОМУ СВІТІ</a:t>
            </a:r>
            <a:endParaRPr lang="uk-UA" b="1" dirty="0" smtClean="0"/>
          </a:p>
          <a:p>
            <a:pPr algn="ctr"/>
            <a:r>
              <a:rPr lang="uk-UA" b="1" dirty="0" smtClean="0"/>
              <a:t>Безстрашний</a:t>
            </a:r>
          </a:p>
          <a:p>
            <a:pPr algn="ctr"/>
            <a:r>
              <a:rPr lang="uk-UA" b="1" dirty="0" smtClean="0"/>
              <a:t>Несамовитий стрибун із </a:t>
            </a:r>
            <a:r>
              <a:rPr lang="uk-UA" b="1" dirty="0" err="1" smtClean="0"/>
              <a:t>Рюду</a:t>
            </a:r>
            <a:endParaRPr lang="uk-UA" b="1" dirty="0" smtClean="0"/>
          </a:p>
          <a:p>
            <a:pPr algn="ctr"/>
            <a:r>
              <a:rPr lang="uk-UA" b="1" dirty="0" smtClean="0"/>
              <a:t>Дикий кіт </a:t>
            </a:r>
            <a:r>
              <a:rPr lang="uk-UA" b="1" dirty="0" err="1" smtClean="0"/>
              <a:t>Маркус</a:t>
            </a:r>
            <a:endParaRPr lang="uk-UA" b="1" dirty="0" smtClean="0"/>
          </a:p>
          <a:p>
            <a:pPr algn="ctr"/>
            <a:r>
              <a:rPr lang="ru-RU" b="1" dirty="0" smtClean="0"/>
              <a:t>Старший </a:t>
            </a:r>
            <a:r>
              <a:rPr lang="ru-RU" b="1" dirty="0"/>
              <a:t>брат </a:t>
            </a:r>
            <a:r>
              <a:rPr lang="ru-RU" b="1" dirty="0" err="1"/>
              <a:t>і</a:t>
            </a:r>
            <a:r>
              <a:rPr lang="ru-RU" b="1" dirty="0"/>
              <a:t> </a:t>
            </a:r>
            <a:r>
              <a:rPr lang="ru-RU" b="1" dirty="0" err="1" smtClean="0"/>
              <a:t>особистий</a:t>
            </a:r>
            <a:r>
              <a:rPr lang="ru-RU" b="1" dirty="0" smtClean="0"/>
              <a:t> </a:t>
            </a:r>
            <a:r>
              <a:rPr lang="ru-RU" b="1" dirty="0" err="1"/>
              <a:t>охоронець</a:t>
            </a:r>
            <a:r>
              <a:rPr lang="ru-RU" b="1" dirty="0"/>
              <a:t> </a:t>
            </a:r>
            <a:r>
              <a:rPr lang="uk-UA" b="1" dirty="0" smtClean="0"/>
              <a:t> Діани </a:t>
            </a:r>
            <a:r>
              <a:rPr lang="uk-UA" b="1" dirty="0" err="1" smtClean="0"/>
              <a:t>Мортенсен</a:t>
            </a:r>
            <a:r>
              <a:rPr lang="ru-RU" b="1" dirty="0"/>
              <a:t> </a:t>
            </a:r>
            <a:endParaRPr lang="ru-RU" b="1" dirty="0" smtClean="0"/>
          </a:p>
          <a:p>
            <a:pPr algn="ctr"/>
            <a:r>
              <a:rPr lang="ru-RU" b="1" dirty="0" err="1"/>
              <a:t>В</a:t>
            </a:r>
            <a:r>
              <a:rPr lang="ru-RU" b="1" dirty="0" err="1" smtClean="0"/>
              <a:t>ідомий</a:t>
            </a:r>
            <a:r>
              <a:rPr lang="ru-RU" b="1" dirty="0" smtClean="0"/>
              <a:t> </a:t>
            </a:r>
            <a:r>
              <a:rPr lang="ru-RU" b="1" dirty="0" err="1" smtClean="0"/>
              <a:t>мільйонер</a:t>
            </a:r>
            <a:r>
              <a:rPr lang="ru-RU" b="1" dirty="0" smtClean="0"/>
              <a:t> </a:t>
            </a:r>
            <a:r>
              <a:rPr lang="ru-RU" b="1" dirty="0" err="1"/>
              <a:t>і</a:t>
            </a:r>
            <a:r>
              <a:rPr lang="ru-RU" b="1" dirty="0"/>
              <a:t> </a:t>
            </a:r>
            <a:r>
              <a:rPr lang="ru-RU" b="1" dirty="0" err="1" smtClean="0"/>
              <a:t>альпініст</a:t>
            </a:r>
            <a:r>
              <a:rPr lang="ru-RU" b="1" dirty="0" smtClean="0"/>
              <a:t> </a:t>
            </a:r>
            <a:r>
              <a:rPr lang="ru-RU" b="1" dirty="0"/>
              <a:t>на </a:t>
            </a:r>
            <a:r>
              <a:rPr lang="ru-RU" b="1" dirty="0" err="1"/>
              <a:t>прізвисько</a:t>
            </a:r>
            <a:r>
              <a:rPr lang="ru-RU" b="1" dirty="0"/>
              <a:t> </a:t>
            </a:r>
            <a:r>
              <a:rPr lang="ru-RU" b="1" dirty="0" smtClean="0"/>
              <a:t>Горностай</a:t>
            </a:r>
          </a:p>
          <a:p>
            <a:pPr algn="ctr"/>
            <a:r>
              <a:rPr lang="uk-UA" b="1" dirty="0" smtClean="0"/>
              <a:t>Син мільйонера</a:t>
            </a:r>
            <a:endParaRPr lang="ru-RU" b="1" dirty="0" smtClean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endParaRPr lang="ru-RU" b="1" dirty="0"/>
          </a:p>
        </p:txBody>
      </p:sp>
      <p:sp>
        <p:nvSpPr>
          <p:cNvPr id="3" name="Овал 2"/>
          <p:cNvSpPr/>
          <p:nvPr/>
        </p:nvSpPr>
        <p:spPr>
          <a:xfrm>
            <a:off x="285720" y="3643314"/>
            <a:ext cx="8572560" cy="3000396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400" b="1" dirty="0" smtClean="0"/>
          </a:p>
          <a:p>
            <a:pPr algn="ctr"/>
            <a:endParaRPr lang="uk-UA" sz="2400" b="1" dirty="0"/>
          </a:p>
          <a:p>
            <a:pPr algn="ctr"/>
            <a:r>
              <a:rPr lang="uk-UA" sz="2400" b="1" dirty="0" smtClean="0"/>
              <a:t>МАРКУС В РЕАЛЬНОМУ СВІТІ</a:t>
            </a:r>
          </a:p>
          <a:p>
            <a:pPr algn="ctr"/>
            <a:r>
              <a:rPr lang="uk-UA" b="1" dirty="0" smtClean="0"/>
              <a:t>13 років</a:t>
            </a:r>
          </a:p>
          <a:p>
            <a:pPr algn="ctr"/>
            <a:r>
              <a:rPr lang="uk-UA" b="1" dirty="0" smtClean="0"/>
              <a:t>Учень 6-Б класу</a:t>
            </a:r>
          </a:p>
          <a:p>
            <a:pPr algn="ctr"/>
            <a:r>
              <a:rPr lang="uk-UA" b="1" dirty="0" smtClean="0"/>
              <a:t>Учень загальноосвітньої школи для підлітків</a:t>
            </a:r>
          </a:p>
          <a:p>
            <a:pPr algn="ctr"/>
            <a:r>
              <a:rPr lang="uk-UA" b="1" dirty="0" smtClean="0"/>
              <a:t>Колекціонує автографи відомих людей та пише їм листи</a:t>
            </a:r>
          </a:p>
          <a:p>
            <a:pPr algn="ctr"/>
            <a:r>
              <a:rPr lang="uk-UA" b="1" dirty="0" smtClean="0"/>
              <a:t>Товаришує з </a:t>
            </a:r>
            <a:r>
              <a:rPr lang="uk-UA" b="1" dirty="0" err="1" smtClean="0"/>
              <a:t>Сіґмундом</a:t>
            </a:r>
            <a:endParaRPr lang="uk-UA" b="1" dirty="0" smtClean="0"/>
          </a:p>
          <a:p>
            <a:pPr algn="ctr"/>
            <a:r>
              <a:rPr lang="uk-UA" b="1" dirty="0" smtClean="0"/>
              <a:t>Люблячий син</a:t>
            </a:r>
          </a:p>
          <a:p>
            <a:pPr algn="ctr"/>
            <a:r>
              <a:rPr lang="uk-UA" b="1" dirty="0" smtClean="0"/>
              <a:t>Напівсирота</a:t>
            </a:r>
          </a:p>
          <a:p>
            <a:pPr algn="ctr"/>
            <a:r>
              <a:rPr lang="uk-UA" b="1" dirty="0" smtClean="0"/>
              <a:t>Вигадник і фантазер</a:t>
            </a:r>
          </a:p>
          <a:p>
            <a:pPr algn="ctr"/>
            <a:endParaRPr lang="uk-UA" b="1" dirty="0" smtClean="0"/>
          </a:p>
          <a:p>
            <a:pPr algn="ctr"/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1438" y="428604"/>
            <a:ext cx="26431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Прочитайте інформацію і зробіть висновки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285860"/>
          <a:ext cx="8786874" cy="5308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03558"/>
                <a:gridCol w="50833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latin typeface="+mn-lt"/>
                          <a:cs typeface="Times New Roman" pitchFamily="18" charset="0"/>
                        </a:rPr>
                        <a:t>Поведінка</a:t>
                      </a:r>
                      <a:r>
                        <a:rPr lang="uk-UA" sz="1600" b="1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uk-UA" sz="1600" b="1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uk-UA" sz="1600" b="1" dirty="0" err="1" smtClean="0">
                          <a:latin typeface="+mn-lt"/>
                          <a:cs typeface="Times New Roman" pitchFamily="18" charset="0"/>
                        </a:rPr>
                        <a:t>Маркуса</a:t>
                      </a:r>
                      <a:endParaRPr lang="ru-RU" sz="16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latin typeface="+mn-lt"/>
                          <a:cs typeface="Times New Roman" pitchFamily="18" charset="0"/>
                        </a:rPr>
                        <a:t>Реакція оточуючих</a:t>
                      </a:r>
                      <a:endParaRPr lang="ru-RU" sz="16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latin typeface="+mn-lt"/>
                          <a:cs typeface="Times New Roman" pitchFamily="18" charset="0"/>
                        </a:rPr>
                        <a:t>Запинається і червоніє, коли щось розповідає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latin typeface="+mn-lt"/>
                          <a:cs typeface="Times New Roman" pitchFamily="18" charset="0"/>
                        </a:rPr>
                        <a:t>Всі,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 крім </a:t>
                      </a:r>
                      <a:r>
                        <a:rPr lang="uk-UA" sz="1600" b="0" baseline="0" dirty="0" err="1" smtClean="0">
                          <a:latin typeface="+mn-lt"/>
                          <a:cs typeface="Times New Roman" pitchFamily="18" charset="0"/>
                        </a:rPr>
                        <a:t>Сіґмунда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,  сміються, називають </a:t>
                      </a:r>
                      <a:r>
                        <a:rPr lang="uk-UA" sz="1600" b="0" baseline="0" dirty="0" err="1" smtClean="0">
                          <a:latin typeface="+mn-lt"/>
                          <a:cs typeface="Times New Roman" pitchFamily="18" charset="0"/>
                        </a:rPr>
                        <a:t>“Мавпусом”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8518"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latin typeface="+mn-lt"/>
                          <a:cs typeface="Times New Roman" pitchFamily="18" charset="0"/>
                        </a:rPr>
                        <a:t>Для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 мандрівки в гори набрав багато речей у рюкзак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Хтось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неподалік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тихенько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мовив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:</a:t>
                      </a:r>
                    </a:p>
                    <a:p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– Зараз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він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спробує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встановити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світовий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рекорд у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ваговій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категорії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серед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мавпусів</a:t>
                      </a:r>
                      <a:endParaRPr lang="ru-RU" sz="1600" b="0" kern="1200" dirty="0" smtClean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Переходячи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через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бурхливий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потік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по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вузькій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дошці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він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перелетів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Стрибнув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, як тигр.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Ніхто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не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сміявся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,</a:t>
                      </a:r>
                      <a:r>
                        <a:rPr lang="ru-RU" sz="1600" b="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однокласники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дивилися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на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нього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якось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вражено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Мовби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новими</a:t>
                      </a:r>
                      <a:r>
                        <a:rPr lang="ru-RU" sz="1600" b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latin typeface="+mn-lt"/>
                          <a:cs typeface="Times New Roman" pitchFamily="18" charset="0"/>
                        </a:rPr>
                        <a:t>очима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latin typeface="+mn-lt"/>
                          <a:cs typeface="Times New Roman" pitchFamily="18" charset="0"/>
                        </a:rPr>
                        <a:t>Розповідає вигадану історію про те, як із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 татом був  у горах і ходив льодовиком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Хтось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хихикнув. Пер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Еспен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пирснув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од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сміху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. У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кімнаті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запала мертва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тиша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Ніхто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не брав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baseline="0" dirty="0" err="1" smtClean="0">
                          <a:latin typeface="+mn-lt"/>
                          <a:cs typeface="Times New Roman" pitchFamily="18" charset="0"/>
                        </a:rPr>
                        <a:t>його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на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кпини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Розповідає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офіціанту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в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ресторані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про те,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baseline="0" dirty="0" err="1" smtClean="0">
                          <a:latin typeface="+mn-lt"/>
                          <a:cs typeface="Times New Roman" pitchFamily="18" charset="0"/>
                        </a:rPr>
                        <a:t>які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baseline="0" dirty="0" err="1" smtClean="0">
                          <a:latin typeface="+mn-lt"/>
                          <a:cs typeface="Times New Roman" pitchFamily="18" charset="0"/>
                        </a:rPr>
                        <a:t>обов</a:t>
                      </a:r>
                      <a:r>
                        <a:rPr lang="en-US" sz="1600" b="0" kern="1200" baseline="0" dirty="0" smtClean="0">
                          <a:latin typeface="+mn-lt"/>
                          <a:cs typeface="Times New Roman" pitchFamily="18" charset="0"/>
                        </a:rPr>
                        <a:t>’</a:t>
                      </a:r>
                      <a:r>
                        <a:rPr lang="uk-UA" sz="1600" b="0" kern="1200" baseline="0" dirty="0" err="1" smtClean="0">
                          <a:latin typeface="+mn-lt"/>
                          <a:cs typeface="Times New Roman" pitchFamily="18" charset="0"/>
                        </a:rPr>
                        <a:t>язки</a:t>
                      </a:r>
                      <a:r>
                        <a:rPr lang="uk-UA" sz="1600" b="0" kern="1200" baseline="0" dirty="0" smtClean="0">
                          <a:latin typeface="+mn-lt"/>
                          <a:cs typeface="Times New Roman" pitchFamily="18" charset="0"/>
                        </a:rPr>
                        <a:t> у 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метрдотеля та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офіціанта</a:t>
                      </a:r>
                      <a:endParaRPr lang="ru-RU" sz="1600" b="0" kern="1200" dirty="0" smtClean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Дівчата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нетямилися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від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німого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захвату,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офіціант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весь час хапав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ротом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повітря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мов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викинута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на берег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рибина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b="0" dirty="0" smtClean="0">
                          <a:latin typeface="+mn-lt"/>
                          <a:cs typeface="Times New Roman" pitchFamily="18" charset="0"/>
                        </a:rPr>
                        <a:t>Проголошує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 промову на захист Діани перед фотографами (</a:t>
                      </a:r>
                      <a:r>
                        <a:rPr lang="uk-UA" sz="1600" b="0" baseline="0" dirty="0" err="1" smtClean="0">
                          <a:latin typeface="+mn-lt"/>
                          <a:cs typeface="Times New Roman" pitchFamily="18" charset="0"/>
                        </a:rPr>
                        <a:t>“Вона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 людина, а не </a:t>
                      </a:r>
                      <a:r>
                        <a:rPr lang="uk-UA" sz="1600" b="0" baseline="0" dirty="0" err="1" smtClean="0">
                          <a:latin typeface="+mn-lt"/>
                          <a:cs typeface="Times New Roman" pitchFamily="18" charset="0"/>
                        </a:rPr>
                        <a:t>лялька”</a:t>
                      </a:r>
                      <a:r>
                        <a:rPr lang="uk-UA" sz="1600" b="0" baseline="0" dirty="0" smtClean="0">
                          <a:latin typeface="+mn-lt"/>
                          <a:cs typeface="Times New Roman" pitchFamily="18" charset="0"/>
                        </a:rPr>
                        <a:t>)</a:t>
                      </a:r>
                      <a:endParaRPr lang="ru-RU" sz="1600" b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Хтось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із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фотографів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хихикнув.</a:t>
                      </a:r>
                    </a:p>
                    <a:p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Запала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мертвецька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тиша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Діана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поцілувала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його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в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щоку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,  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взяла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його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за руку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baseline="0" dirty="0" err="1" smtClean="0">
                          <a:latin typeface="+mn-lt"/>
                          <a:cs typeface="Times New Roman" pitchFamily="18" charset="0"/>
                        </a:rPr>
                        <a:t>і</a:t>
                      </a:r>
                      <a:r>
                        <a:rPr lang="ru-RU" sz="1600" b="0" kern="12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променисто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всміхнулася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Всі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вибухнули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сміхом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.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Проте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сміх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той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був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не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зловтішний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, а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приємний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і</a:t>
                      </a:r>
                      <a:r>
                        <a:rPr lang="ru-RU" sz="1600" b="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kern="1200" dirty="0" err="1" smtClean="0">
                          <a:latin typeface="+mn-lt"/>
                          <a:cs typeface="Times New Roman" pitchFamily="18" charset="0"/>
                        </a:rPr>
                        <a:t>доброзичливий</a:t>
                      </a:r>
                      <a:endParaRPr lang="ru-RU" sz="1600" b="0" dirty="0" smtClean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14282" y="0"/>
            <a:ext cx="8715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Прочитайте цитати з твору. Прокоментуйте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5720" y="1285860"/>
          <a:ext cx="8572560" cy="18945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6280"/>
                <a:gridCol w="4286280"/>
              </a:tblGrid>
              <a:tr h="1071570">
                <a:tc>
                  <a:txBody>
                    <a:bodyPr/>
                    <a:lstStyle/>
                    <a:p>
                      <a:r>
                        <a:rPr lang="uk-UA" sz="1600" dirty="0" smtClean="0">
                          <a:latin typeface="+mn-lt"/>
                          <a:cs typeface="Times New Roman" pitchFamily="18" charset="0"/>
                        </a:rPr>
                        <a:t>Під</a:t>
                      </a:r>
                      <a:r>
                        <a:rPr lang="uk-UA" sz="1600" baseline="0" dirty="0" smtClean="0">
                          <a:latin typeface="+mn-lt"/>
                          <a:cs typeface="Times New Roman" pitchFamily="18" charset="0"/>
                        </a:rPr>
                        <a:t> час знайомства з  вчителем та учнями в школі для підлітків говорить своє </a:t>
                      </a:r>
                      <a:r>
                        <a:rPr lang="uk-UA" sz="1600" baseline="0" dirty="0" err="1" smtClean="0">
                          <a:latin typeface="+mn-lt"/>
                          <a:cs typeface="Times New Roman" pitchFamily="18" charset="0"/>
                        </a:rPr>
                        <a:t>ім</a:t>
                      </a:r>
                      <a:r>
                        <a:rPr lang="en-US" sz="1600" baseline="0" dirty="0" smtClean="0">
                          <a:latin typeface="+mn-lt"/>
                          <a:cs typeface="Times New Roman" pitchFamily="18" charset="0"/>
                        </a:rPr>
                        <a:t>’</a:t>
                      </a:r>
                      <a:r>
                        <a:rPr lang="uk-UA" sz="1600" baseline="0" dirty="0" smtClean="0">
                          <a:latin typeface="+mn-lt"/>
                          <a:cs typeface="Times New Roman" pitchFamily="18" charset="0"/>
                        </a:rPr>
                        <a:t>та прізвище  та називає свою кличку </a:t>
                      </a:r>
                      <a:r>
                        <a:rPr lang="uk-UA" sz="1600" baseline="0" dirty="0" err="1" smtClean="0">
                          <a:latin typeface="+mn-lt"/>
                          <a:cs typeface="Times New Roman" pitchFamily="18" charset="0"/>
                        </a:rPr>
                        <a:t>“Мавпус”</a:t>
                      </a:r>
                      <a:r>
                        <a:rPr lang="uk-UA" sz="1600" baseline="0" dirty="0" smtClean="0">
                          <a:latin typeface="+mn-lt"/>
                          <a:cs typeface="Times New Roman" pitchFamily="18" charset="0"/>
                        </a:rPr>
                        <a:t>, розповідає, що дуже часто червоніє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 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Клас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засміявся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але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так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собі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–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немов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знічев’я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. Нелегко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було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дражнити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того,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хто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не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приховує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свого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прізвиська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.</a:t>
                      </a:r>
                      <a:r>
                        <a:rPr lang="ru-RU" sz="1600" baseline="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Класом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знов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гойднувся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сміх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але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тільки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де‑не‑де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, а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тоді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й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зовсім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latin typeface="+mn-lt"/>
                          <a:cs typeface="Times New Roman" pitchFamily="18" charset="0"/>
                        </a:rPr>
                        <a:t>ущух</a:t>
                      </a:r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1600" dirty="0" smtClean="0">
                          <a:latin typeface="+mn-lt"/>
                          <a:cs typeface="Times New Roman" pitchFamily="18" charset="0"/>
                        </a:rPr>
                        <a:t>Зізнається </a:t>
                      </a:r>
                      <a:r>
                        <a:rPr lang="uk-UA" sz="1600" dirty="0" err="1" smtClean="0">
                          <a:latin typeface="+mn-lt"/>
                          <a:cs typeface="Times New Roman" pitchFamily="18" charset="0"/>
                        </a:rPr>
                        <a:t>Муні</a:t>
                      </a:r>
                      <a:r>
                        <a:rPr lang="uk-UA" sz="1600" dirty="0" smtClean="0">
                          <a:latin typeface="+mn-lt"/>
                          <a:cs typeface="Times New Roman" pitchFamily="18" charset="0"/>
                        </a:rPr>
                        <a:t>, що не вміє танцювати</a:t>
                      </a:r>
                      <a:endParaRPr lang="ru-RU" sz="16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Їй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страшенно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сподобалася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його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відповідь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і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вона сказала,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що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добре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було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б,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якби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всі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хлопці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були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 такими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скромними</a:t>
                      </a:r>
                      <a:r>
                        <a:rPr lang="ru-RU" sz="1600" kern="1200" dirty="0" smtClean="0">
                          <a:latin typeface="+mn-lt"/>
                          <a:cs typeface="Times New Roman" pitchFamily="18" charset="0"/>
                        </a:rPr>
                        <a:t>, як </a:t>
                      </a:r>
                      <a:r>
                        <a:rPr lang="ru-RU" sz="1600" kern="1200" dirty="0" err="1" smtClean="0">
                          <a:latin typeface="+mn-lt"/>
                          <a:cs typeface="Times New Roman" pitchFamily="18" charset="0"/>
                        </a:rPr>
                        <a:t>він</a:t>
                      </a:r>
                      <a:endParaRPr lang="ru-RU" sz="16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42844" y="214290"/>
            <a:ext cx="88562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Прочитайте цитати з твору. Прокоментуйте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929058" y="142852"/>
            <a:ext cx="4071966" cy="6572296"/>
            <a:chOff x="2285984" y="142852"/>
            <a:chExt cx="4071966" cy="6572296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2285984" y="142852"/>
              <a:ext cx="4071966" cy="6572296"/>
            </a:xfrm>
            <a:prstGeom prst="roundRect">
              <a:avLst/>
            </a:prstGeom>
            <a:ln w="762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Скругленная прямоугольная выноска 3"/>
            <p:cNvSpPr/>
            <p:nvPr/>
          </p:nvSpPr>
          <p:spPr>
            <a:xfrm>
              <a:off x="2428860" y="500042"/>
              <a:ext cx="1785950" cy="785818"/>
            </a:xfrm>
            <a:prstGeom prst="wedgeRoundRectCallout">
              <a:avLst>
                <a:gd name="adj1" fmla="val -49404"/>
                <a:gd name="adj2" fmla="val 73167"/>
                <a:gd name="adj3" fmla="val 16667"/>
              </a:avLst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Скругленная прямоугольная выноска 4"/>
            <p:cNvSpPr/>
            <p:nvPr/>
          </p:nvSpPr>
          <p:spPr>
            <a:xfrm>
              <a:off x="4286248" y="1285860"/>
              <a:ext cx="1785950" cy="785818"/>
            </a:xfrm>
            <a:prstGeom prst="wedgeRoundRectCallout">
              <a:avLst>
                <a:gd name="adj1" fmla="val 48729"/>
                <a:gd name="adj2" fmla="val 78708"/>
                <a:gd name="adj3" fmla="val 16667"/>
              </a:avLst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ая прямоугольная выноска 5"/>
            <p:cNvSpPr/>
            <p:nvPr/>
          </p:nvSpPr>
          <p:spPr>
            <a:xfrm>
              <a:off x="2428860" y="2143116"/>
              <a:ext cx="1785950" cy="785818"/>
            </a:xfrm>
            <a:prstGeom prst="wedgeRoundRectCallout">
              <a:avLst>
                <a:gd name="adj1" fmla="val -49404"/>
                <a:gd name="adj2" fmla="val 73167"/>
                <a:gd name="adj3" fmla="val 16667"/>
              </a:avLst>
            </a:prstGeom>
            <a:ln w="3810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Скругленная прямоугольная выноска 6"/>
            <p:cNvSpPr/>
            <p:nvPr/>
          </p:nvSpPr>
          <p:spPr>
            <a:xfrm>
              <a:off x="2428860" y="3714752"/>
              <a:ext cx="1785950" cy="785818"/>
            </a:xfrm>
            <a:prstGeom prst="wedgeRoundRectCallout">
              <a:avLst>
                <a:gd name="adj1" fmla="val -49404"/>
                <a:gd name="adj2" fmla="val 73167"/>
                <a:gd name="adj3" fmla="val 16667"/>
              </a:avLst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ая прямоугольная выноска 7"/>
            <p:cNvSpPr/>
            <p:nvPr/>
          </p:nvSpPr>
          <p:spPr>
            <a:xfrm>
              <a:off x="4357686" y="3000348"/>
              <a:ext cx="1785950" cy="785818"/>
            </a:xfrm>
            <a:prstGeom prst="wedgeRoundRectCallout">
              <a:avLst>
                <a:gd name="adj1" fmla="val 48729"/>
                <a:gd name="adj2" fmla="val 78708"/>
                <a:gd name="adj3" fmla="val 16667"/>
              </a:avLst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Скругленная прямоугольная выноска 8"/>
            <p:cNvSpPr/>
            <p:nvPr/>
          </p:nvSpPr>
          <p:spPr>
            <a:xfrm>
              <a:off x="2500298" y="5357826"/>
              <a:ext cx="1785950" cy="785818"/>
            </a:xfrm>
            <a:prstGeom prst="wedgeRoundRectCallout">
              <a:avLst>
                <a:gd name="adj1" fmla="val -49404"/>
                <a:gd name="adj2" fmla="val 73167"/>
                <a:gd name="adj3" fmla="val 16667"/>
              </a:avLst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ая прямоугольная выноска 9"/>
            <p:cNvSpPr/>
            <p:nvPr/>
          </p:nvSpPr>
          <p:spPr>
            <a:xfrm>
              <a:off x="4286248" y="4500570"/>
              <a:ext cx="1785950" cy="785818"/>
            </a:xfrm>
            <a:prstGeom prst="wedgeRoundRectCallout">
              <a:avLst>
                <a:gd name="adj1" fmla="val 48729"/>
                <a:gd name="adj2" fmla="val 78708"/>
                <a:gd name="adj3" fmla="val 16667"/>
              </a:avLst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3000364" y="6286520"/>
              <a:ext cx="2857520" cy="28575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uk-UA" dirty="0" smtClean="0"/>
                <a:t>І</a:t>
              </a:r>
              <a:endParaRPr lang="ru-RU" dirty="0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0" y="1142984"/>
            <a:ext cx="37861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Заповніть чат повідомленнями </a:t>
            </a:r>
            <a:r>
              <a:rPr lang="uk-UA" sz="3600" b="1" dirty="0" err="1" smtClean="0">
                <a:solidFill>
                  <a:schemeClr val="accent1">
                    <a:lumMod val="50000"/>
                  </a:schemeClr>
                </a:solidFill>
              </a:rPr>
              <a:t>Маркуса</a:t>
            </a:r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 і Діани</a:t>
            </a:r>
            <a:endParaRPr lang="uk-UA" sz="36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2285992"/>
            <a:ext cx="75865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ЗОБРАЖЕННЯ ВЗЯТО З ІНТЕРНЕТУ</a:t>
            </a:r>
            <a:endParaRPr lang="uk-UA" sz="4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388</Words>
  <Application>Microsoft Office PowerPoint</Application>
  <PresentationFormat>Экран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SV-777</dc:creator>
  <cp:lastModifiedBy>SV-777</cp:lastModifiedBy>
  <cp:revision>3</cp:revision>
  <dcterms:created xsi:type="dcterms:W3CDTF">2023-06-12T10:16:30Z</dcterms:created>
  <dcterms:modified xsi:type="dcterms:W3CDTF">2023-06-12T10:53:58Z</dcterms:modified>
</cp:coreProperties>
</file>