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" ContentType="application/vnd.ms-powerpoint"/>
  <Default Extension="wav" ContentType="audio/wav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media/image35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56" r:id="rId2"/>
    <p:sldId id="258" r:id="rId3"/>
    <p:sldId id="260" r:id="rId4"/>
    <p:sldId id="262" r:id="rId5"/>
    <p:sldId id="264" r:id="rId6"/>
    <p:sldId id="318" r:id="rId7"/>
    <p:sldId id="319" r:id="rId8"/>
    <p:sldId id="320" r:id="rId9"/>
    <p:sldId id="321" r:id="rId10"/>
    <p:sldId id="322" r:id="rId11"/>
    <p:sldId id="323" r:id="rId12"/>
    <p:sldId id="267" r:id="rId13"/>
    <p:sldId id="292" r:id="rId14"/>
    <p:sldId id="266" r:id="rId15"/>
    <p:sldId id="268" r:id="rId16"/>
    <p:sldId id="303" r:id="rId17"/>
    <p:sldId id="304" r:id="rId18"/>
    <p:sldId id="336" r:id="rId19"/>
    <p:sldId id="337" r:id="rId20"/>
    <p:sldId id="338" r:id="rId21"/>
    <p:sldId id="305" r:id="rId22"/>
    <p:sldId id="339" r:id="rId23"/>
    <p:sldId id="306" r:id="rId24"/>
    <p:sldId id="257" r:id="rId25"/>
    <p:sldId id="269" r:id="rId26"/>
    <p:sldId id="270" r:id="rId27"/>
    <p:sldId id="271" r:id="rId28"/>
    <p:sldId id="272" r:id="rId29"/>
    <p:sldId id="324" r:id="rId30"/>
    <p:sldId id="274" r:id="rId31"/>
    <p:sldId id="275" r:id="rId32"/>
    <p:sldId id="276" r:id="rId33"/>
    <p:sldId id="277" r:id="rId34"/>
    <p:sldId id="325" r:id="rId35"/>
    <p:sldId id="279" r:id="rId36"/>
    <p:sldId id="326" r:id="rId37"/>
    <p:sldId id="327" r:id="rId38"/>
    <p:sldId id="328" r:id="rId39"/>
    <p:sldId id="283" r:id="rId40"/>
    <p:sldId id="285" r:id="rId41"/>
    <p:sldId id="332" r:id="rId42"/>
    <p:sldId id="287" r:id="rId43"/>
    <p:sldId id="329" r:id="rId44"/>
    <p:sldId id="289" r:id="rId45"/>
    <p:sldId id="330" r:id="rId46"/>
    <p:sldId id="331" r:id="rId47"/>
    <p:sldId id="290" r:id="rId48"/>
    <p:sldId id="291" r:id="rId49"/>
    <p:sldId id="315" r:id="rId50"/>
    <p:sldId id="316" r:id="rId51"/>
    <p:sldId id="333" r:id="rId52"/>
    <p:sldId id="293" r:id="rId53"/>
    <p:sldId id="302" r:id="rId54"/>
    <p:sldId id="259" r:id="rId55"/>
    <p:sldId id="294" r:id="rId56"/>
    <p:sldId id="265" r:id="rId57"/>
    <p:sldId id="284" r:id="rId58"/>
    <p:sldId id="295" r:id="rId59"/>
    <p:sldId id="296" r:id="rId60"/>
    <p:sldId id="317" r:id="rId61"/>
    <p:sldId id="298" r:id="rId62"/>
    <p:sldId id="263" r:id="rId63"/>
    <p:sldId id="300" r:id="rId64"/>
    <p:sldId id="301" r:id="rId65"/>
    <p:sldId id="334" r:id="rId66"/>
    <p:sldId id="335" r:id="rId67"/>
    <p:sldId id="299" r:id="rId68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72" autoAdjust="0"/>
    <p:restoredTop sz="94660"/>
  </p:normalViewPr>
  <p:slideViewPr>
    <p:cSldViewPr>
      <p:cViewPr>
        <p:scale>
          <a:sx n="62" d="100"/>
          <a:sy n="62" d="100"/>
        </p:scale>
        <p:origin x="-1374" y="-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4" d="100"/>
        <a:sy n="104" d="100"/>
      </p:scale>
      <p:origin x="0" y="141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D3D0-5338-47F8-9366-19EEDD6F7DCC}" type="datetimeFigureOut">
              <a:rPr lang="uk-UA" smtClean="0"/>
              <a:t>06.12.2017</a:t>
            </a:fld>
            <a:endParaRPr lang="uk-UA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8FF14-9169-4239-8AFC-9F540B1996A8}" type="slidenum">
              <a:rPr lang="uk-UA" smtClean="0"/>
              <a:t>‹#›</a:t>
            </a:fld>
            <a:endParaRPr lang="uk-UA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D3D0-5338-47F8-9366-19EEDD6F7DCC}" type="datetimeFigureOut">
              <a:rPr lang="uk-UA" smtClean="0"/>
              <a:t>06.12.2017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8FF14-9169-4239-8AFC-9F540B1996A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D3D0-5338-47F8-9366-19EEDD6F7DCC}" type="datetimeFigureOut">
              <a:rPr lang="uk-UA" smtClean="0"/>
              <a:t>06.12.2017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4AA8FF14-9169-4239-8AFC-9F540B1996A8}" type="slidenum">
              <a:rPr lang="uk-UA" smtClean="0"/>
              <a:t>‹#›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D3D0-5338-47F8-9366-19EEDD6F7DCC}" type="datetimeFigureOut">
              <a:rPr lang="uk-UA" smtClean="0"/>
              <a:t>06.12.2017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8FF14-9169-4239-8AFC-9F540B1996A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D3D0-5338-47F8-9366-19EEDD6F7DCC}" type="datetimeFigureOut">
              <a:rPr lang="uk-UA" smtClean="0"/>
              <a:t>06.12.2017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8FF14-9169-4239-8AFC-9F540B1996A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D3D0-5338-47F8-9366-19EEDD6F7DCC}" type="datetimeFigureOut">
              <a:rPr lang="uk-UA" smtClean="0"/>
              <a:t>06.12.2017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8FF14-9169-4239-8AFC-9F540B1996A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D3D0-5338-47F8-9366-19EEDD6F7DCC}" type="datetimeFigureOut">
              <a:rPr lang="uk-UA" smtClean="0"/>
              <a:t>06.12.2017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8FF14-9169-4239-8AFC-9F540B1996A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D3D0-5338-47F8-9366-19EEDD6F7DCC}" type="datetimeFigureOut">
              <a:rPr lang="uk-UA" smtClean="0"/>
              <a:t>06.12.2017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8FF14-9169-4239-8AFC-9F540B1996A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D3D0-5338-47F8-9366-19EEDD6F7DCC}" type="datetimeFigureOut">
              <a:rPr lang="uk-UA" smtClean="0"/>
              <a:t>06.12.2017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8FF14-9169-4239-8AFC-9F540B1996A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D3D0-5338-47F8-9366-19EEDD6F7DCC}" type="datetimeFigureOut">
              <a:rPr lang="uk-UA" smtClean="0"/>
              <a:t>06.12.2017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8FF14-9169-4239-8AFC-9F540B1996A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D3D0-5338-47F8-9366-19EEDD6F7DCC}" type="datetimeFigureOut">
              <a:rPr lang="uk-UA" smtClean="0"/>
              <a:t>06.12.2017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8FF14-9169-4239-8AFC-9F540B1996A8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29547F-C64E-4FE5-AAD5-9BA6E79BAC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958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3B4D3D0-5338-47F8-9366-19EEDD6F7DCC}" type="datetimeFigureOut">
              <a:rPr lang="uk-UA" smtClean="0"/>
              <a:t>06.12.2017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AA8FF14-9169-4239-8AFC-9F540B1996A8}" type="slidenum">
              <a:rPr lang="uk-UA" smtClean="0"/>
              <a:t>‹#›</a:t>
            </a:fld>
            <a:endParaRPr lang="uk-U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PowerPoint_97-20031.ppt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8%D0%B7%D0%BE%D0%B1%D1%80%D0%B0%D0%B6%D0%B5%D0%BD%D0%B8%D0%B5:Mosque02.svg" TargetMode="External"/><Relationship Id="rId7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uk.wikipedia.org/wiki/%D0%9A%D0%B8%D1%82%D0%B0%D0%B9%D1%86%D1%96" TargetMode="External"/><Relationship Id="rId7" Type="http://schemas.openxmlformats.org/officeDocument/2006/relationships/image" Target="../media/image18.jpeg"/><Relationship Id="rId2" Type="http://schemas.openxmlformats.org/officeDocument/2006/relationships/hyperlink" Target="http://uk.wikipedia.org/wiki/%D0%9A%D0%B8%D1%82%D0%B0%D0%B9%D1%81%D1%8C%D0%BA%D0%B0_%D0%BB%D1%96%D1%82%D0%B5%D1%80%D0%B0%D1%82%D1%83%D1%80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k.wikipedia.org/wiki/%D0%94%D1%83_%D0%A4%D1%83" TargetMode="External"/><Relationship Id="rId5" Type="http://schemas.openxmlformats.org/officeDocument/2006/relationships/hyperlink" Target="http://uk.wikipedia.org/wiki/%D0%94%D0%B8%D0%BD%D0%B0%D1%81%D1%82%D1%96%D1%8F_%D0%A2%D0%B0%D0%BD" TargetMode="External"/><Relationship Id="rId4" Type="http://schemas.openxmlformats.org/officeDocument/2006/relationships/hyperlink" Target="http://uk.wikipedia.org/wiki/%D0%9F%D0%BE%D0%B5%D1%82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uk.wikipedia.org/wiki/770" TargetMode="External"/><Relationship Id="rId2" Type="http://schemas.openxmlformats.org/officeDocument/2006/relationships/hyperlink" Target="http://uk.wikipedia.org/wiki/712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hyperlink" Target="http://uk.wikipedia.org/w/index.php?title=%D0%9A%D0%B8%D1%82%D0%B0%D0%B9%D1%81%D1%8C%D0%BA%D0%B0_%D0%BF%D0%BE%D0%B5%D0%B7%D1%96%D1%8F_%D0%B4%D0%B8%D0%BD%D0%B0%D1%81%D1%82%D1%96%D1%97_%D0%A2%D0%B0%D0%BD&amp;action=edit&amp;redlink=1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0.jpeg"/><Relationship Id="rId2" Type="http://schemas.openxmlformats.org/officeDocument/2006/relationships/hyperlink" Target="http://images.google.com.ua/imgres?imgurl=http://claw.ru/book8/2860-1.jpg&amp;imgrefurl=http://claw.ru/book8/2860.htm&amp;usg=__FEnSdh6qnj7pDorwOZRStZjiTMY=&amp;h=350&amp;w=249&amp;sz=30&amp;hl=ru&amp;start=1&amp;itbs=1&amp;tbnid=6EXOCEtHoDfMPM:&amp;tbnh=120&amp;tbnw=85&amp;prev=/images?q=%D0%A0%D1%83%D0%B4%D0%B0%D0%BA%D1%96&amp;gbv=2&amp;hl=ru&amp;safe=off&amp;sa=G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images.google.com.ua/imgres?imgurl=http://www.man-world.info/images/stories/omar%20hayam.jpg&amp;imgrefurl=http://www.man-world.info/content/view/184/106/&amp;usg=__c9JB_FzLbzjzsMnLXNny8jIoE5Q=&amp;h=400&amp;w=300&amp;sz=29&amp;hl=ru&amp;start=1&amp;itbs=1&amp;tbnid=FQh4XmjnqMuseM:&amp;tbnh=124&amp;tbnw=93&amp;prev=/images?q=%D0%BE%D0%BC%D0%B0%D1%80+%D1%85%D0%B0%D0%B9%D1%8F%D0%BC&amp;gbv=2&amp;hl=ru&amp;safe=off&amp;sa=G" TargetMode="External"/><Relationship Id="rId5" Type="http://schemas.openxmlformats.org/officeDocument/2006/relationships/image" Target="../media/image29.jpeg"/><Relationship Id="rId4" Type="http://schemas.openxmlformats.org/officeDocument/2006/relationships/hyperlink" Target="http://images.google.com.ua/imgres?imgurl=http://upload.wikimedia.org/wikipedia/commons/thumb/c/c6/Hofizi_Sherozi.jpg/210px-Hofizi_Sherozi.jpg&amp;imgrefurl=http://uk.wikipedia.org/wiki/%D0%93%D0%B0%D1%84%D1%96%D0%B7&amp;usg=__4oaTKkt4vEErdpUja15PV5FemEU=&amp;h=291&amp;w=210&amp;sz=13&amp;hl=ru&amp;start=1&amp;itbs=1&amp;tbnid=_Qay7rPgXKehrM:&amp;tbnh=115&amp;tbnw=83&amp;prev=/images?q=%D0%93%D0%B0%D1%84%D1%96%D0%B7&amp;gbv=2&amp;hl=ru&amp;safe=off&amp;sa=G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569814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7" name="Презентация" r:id="rId3" imgW="4105828" imgH="3078582" progId="PowerPoint.Show.8">
                  <p:embed/>
                </p:oleObj>
              </mc:Choice>
              <mc:Fallback>
                <p:oleObj name="Презентация" r:id="rId3" imgW="4105828" imgH="3078582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8241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uk-UA" b="1" smtClean="0">
                <a:solidFill>
                  <a:srgbClr val="FF0000"/>
                </a:solidFill>
                <a:latin typeface="Monotype Corsiva" pitchFamily="66" charset="0"/>
              </a:rPr>
              <a:t>Ознаки епохи Середньовіччя</a:t>
            </a:r>
            <a:endParaRPr lang="ru-RU" b="1" smtClean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uk-UA" dirty="0" smtClean="0"/>
              <a:t>велике переселення народів</a:t>
            </a:r>
          </a:p>
          <a:p>
            <a:pPr eaLnBrk="1" hangingPunct="1"/>
            <a:r>
              <a:rPr lang="uk-UA" dirty="0"/>
              <a:t>д</a:t>
            </a:r>
            <a:r>
              <a:rPr lang="uk-UA" dirty="0" smtClean="0"/>
              <a:t>окорінна зміна ставлення багатьох народів до релігійних вірувань</a:t>
            </a:r>
          </a:p>
          <a:p>
            <a:pPr eaLnBrk="1" hangingPunct="1"/>
            <a:r>
              <a:rPr lang="uk-UA" dirty="0"/>
              <a:t>п</a:t>
            </a:r>
            <a:r>
              <a:rPr lang="uk-UA" dirty="0" smtClean="0"/>
              <a:t>оширення релігій на великі території</a:t>
            </a:r>
          </a:p>
          <a:p>
            <a:pPr eaLnBrk="1" hangingPunct="1"/>
            <a:r>
              <a:rPr lang="uk-UA" dirty="0"/>
              <a:t>в</a:t>
            </a:r>
            <a:r>
              <a:rPr lang="uk-UA" dirty="0" smtClean="0"/>
              <a:t>еличезні території та маси людей об</a:t>
            </a:r>
            <a:r>
              <a:rPr lang="en-US" dirty="0" smtClean="0"/>
              <a:t>’</a:t>
            </a:r>
            <a:r>
              <a:rPr lang="uk-UA" dirty="0" err="1" smtClean="0"/>
              <a:t>єднувалися</a:t>
            </a:r>
            <a:r>
              <a:rPr lang="uk-UA" dirty="0" smtClean="0"/>
              <a:t> спільними мовами</a:t>
            </a:r>
          </a:p>
          <a:p>
            <a:pPr eaLnBrk="1" hangingPunct="1"/>
            <a:r>
              <a:rPr lang="uk-UA" dirty="0"/>
              <a:t>в</a:t>
            </a:r>
            <a:r>
              <a:rPr lang="uk-UA" dirty="0" smtClean="0"/>
              <a:t>ідбувалися державотворчі й </a:t>
            </a:r>
            <a:r>
              <a:rPr lang="uk-UA" dirty="0" err="1" smtClean="0"/>
              <a:t>культуротворчі</a:t>
            </a:r>
            <a:r>
              <a:rPr lang="uk-UA" dirty="0" smtClean="0"/>
              <a:t> інтеграційні процеси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20307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85_templ_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925" y="0"/>
            <a:ext cx="4410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WordArt 3"/>
          <p:cNvSpPr>
            <a:spLocks noChangeArrowheads="1" noChangeShapeType="1" noTextEdit="1"/>
          </p:cNvSpPr>
          <p:nvPr/>
        </p:nvSpPr>
        <p:spPr bwMode="auto">
          <a:xfrm>
            <a:off x="1763713" y="228600"/>
            <a:ext cx="5256212" cy="3921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uk-UA" sz="3600" b="1" kern="10">
                <a:solidFill>
                  <a:srgbClr val="FF0000"/>
                </a:solidFill>
                <a:effectLst>
                  <a:outerShdw dist="35921" dir="2700000" algn="ctr" rotWithShape="0">
                    <a:srgbClr val="660033"/>
                  </a:outerShdw>
                </a:effectLst>
                <a:latin typeface="Arial"/>
                <a:cs typeface="Arial"/>
              </a:rPr>
              <a:t>ХРИСТИЯНСТВО</a:t>
            </a:r>
          </a:p>
        </p:txBody>
      </p:sp>
      <p:pic>
        <p:nvPicPr>
          <p:cNvPr id="5124" name="Picture 4" descr="Крест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100"/>
            <a:ext cx="1008063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5" name="Group 5"/>
          <p:cNvGrpSpPr>
            <a:grpSpLocks/>
          </p:cNvGrpSpPr>
          <p:nvPr/>
        </p:nvGrpSpPr>
        <p:grpSpPr bwMode="auto">
          <a:xfrm>
            <a:off x="323850" y="50800"/>
            <a:ext cx="1008063" cy="1290638"/>
            <a:chOff x="204" y="32"/>
            <a:chExt cx="635" cy="813"/>
          </a:xfrm>
        </p:grpSpPr>
        <p:sp>
          <p:nvSpPr>
            <p:cNvPr id="5130" name="Line 6"/>
            <p:cNvSpPr>
              <a:spLocks noChangeShapeType="1"/>
            </p:cNvSpPr>
            <p:nvPr/>
          </p:nvSpPr>
          <p:spPr bwMode="auto">
            <a:xfrm>
              <a:off x="513" y="32"/>
              <a:ext cx="0" cy="813"/>
            </a:xfrm>
            <a:prstGeom prst="line">
              <a:avLst/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/>
            </a:p>
          </p:txBody>
        </p:sp>
        <p:sp>
          <p:nvSpPr>
            <p:cNvPr id="5131" name="Line 7"/>
            <p:cNvSpPr>
              <a:spLocks noChangeShapeType="1"/>
            </p:cNvSpPr>
            <p:nvPr/>
          </p:nvSpPr>
          <p:spPr bwMode="auto">
            <a:xfrm>
              <a:off x="204" y="279"/>
              <a:ext cx="635" cy="0"/>
            </a:xfrm>
            <a:prstGeom prst="line">
              <a:avLst/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79388" y="1700213"/>
            <a:ext cx="3816350" cy="423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>
                    <a:alpha val="10196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k-UA" sz="3200" b="1" i="1">
                <a:solidFill>
                  <a:schemeClr val="bg1"/>
                </a:solidFill>
                <a:latin typeface="Times New Roman" pitchFamily="18" charset="0"/>
              </a:rPr>
              <a:t>Основними догматами Християнства є віра у: </a:t>
            </a:r>
          </a:p>
          <a:p>
            <a:pPr eaLnBrk="1" hangingPunct="1">
              <a:spcBef>
                <a:spcPct val="50000"/>
              </a:spcBef>
              <a:buFont typeface="Wingdings" pitchFamily="2" charset="2"/>
              <a:buChar char="§"/>
            </a:pPr>
            <a:r>
              <a:rPr lang="uk-UA" sz="3200" b="1" i="1">
                <a:solidFill>
                  <a:srgbClr val="FFFF00"/>
                </a:solidFill>
                <a:latin typeface="Times New Roman" pitchFamily="18" charset="0"/>
              </a:rPr>
              <a:t> безсмертя душі;</a:t>
            </a:r>
          </a:p>
          <a:p>
            <a:pPr eaLnBrk="1" hangingPunct="1">
              <a:spcBef>
                <a:spcPct val="50000"/>
              </a:spcBef>
              <a:buFont typeface="Wingdings" pitchFamily="2" charset="2"/>
              <a:buChar char="§"/>
            </a:pPr>
            <a:r>
              <a:rPr lang="uk-UA" sz="3200" b="1" i="1">
                <a:solidFill>
                  <a:srgbClr val="FFFF00"/>
                </a:solidFill>
                <a:latin typeface="Times New Roman" pitchFamily="18" charset="0"/>
              </a:rPr>
              <a:t> загробне життя;</a:t>
            </a:r>
          </a:p>
          <a:p>
            <a:pPr eaLnBrk="1" hangingPunct="1">
              <a:spcBef>
                <a:spcPct val="50000"/>
              </a:spcBef>
              <a:buFont typeface="Wingdings" pitchFamily="2" charset="2"/>
              <a:buChar char="§"/>
            </a:pPr>
            <a:r>
              <a:rPr lang="uk-UA" sz="3200" b="1" i="1">
                <a:solidFill>
                  <a:srgbClr val="FFFF00"/>
                </a:solidFill>
                <a:latin typeface="Times New Roman" pitchFamily="18" charset="0"/>
              </a:rPr>
              <a:t> пекло і рай.</a:t>
            </a:r>
          </a:p>
        </p:txBody>
      </p:sp>
      <p:sp>
        <p:nvSpPr>
          <p:cNvPr id="5127" name="AutoShape 9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8078788" y="6553200"/>
            <a:ext cx="381000" cy="304800"/>
          </a:xfrm>
          <a:prstGeom prst="actionButtonBackPrevious">
            <a:avLst/>
          </a:prstGeom>
          <a:solidFill>
            <a:srgbClr val="663300"/>
          </a:solidFill>
          <a:ln w="9525">
            <a:solidFill>
              <a:srgbClr val="66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2" name="AutoShape 10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763000" y="6550025"/>
            <a:ext cx="381000" cy="304800"/>
          </a:xfrm>
          <a:prstGeom prst="actionButtonForwardNext">
            <a:avLst/>
          </a:prstGeom>
          <a:solidFill>
            <a:srgbClr val="663300"/>
          </a:solidFill>
          <a:ln w="9525">
            <a:solidFill>
              <a:srgbClr val="66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5129" name="AutoShape 11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6553200"/>
            <a:ext cx="311150" cy="304800"/>
          </a:xfrm>
          <a:prstGeom prst="actionButtonBlank">
            <a:avLst/>
          </a:prstGeom>
          <a:solidFill>
            <a:srgbClr val="663300"/>
          </a:solidFill>
          <a:ln w="9525">
            <a:solidFill>
              <a:srgbClr val="66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>
                <a:solidFill>
                  <a:schemeClr val="bg1"/>
                </a:solidFill>
                <a:latin typeface="Times New Roman" pitchFamily="18" charset="0"/>
              </a:rPr>
              <a:t>Р</a:t>
            </a:r>
            <a:endParaRPr lang="ru-RU">
              <a:solidFill>
                <a:schemeClr val="bg1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782919"/>
      </p:ext>
    </p:extLst>
  </p:cSld>
  <p:clrMapOvr>
    <a:masterClrMapping/>
  </p:clrMapOvr>
  <p:transition spd="slow">
    <p:plus/>
    <p:sndAc>
      <p:stSnd>
        <p:snd r:embed="rId2" name="Арфа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WordArt 2"/>
          <p:cNvSpPr>
            <a:spLocks noChangeArrowheads="1" noChangeShapeType="1" noTextEdit="1"/>
          </p:cNvSpPr>
          <p:nvPr/>
        </p:nvSpPr>
        <p:spPr bwMode="auto">
          <a:xfrm>
            <a:off x="1763713" y="228600"/>
            <a:ext cx="5256212" cy="3921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uk-UA" sz="3600" b="1" kern="10">
                <a:solidFill>
                  <a:srgbClr val="FF0000"/>
                </a:solidFill>
                <a:effectLst>
                  <a:outerShdw dist="35921" dir="2700000" algn="ctr" rotWithShape="0">
                    <a:srgbClr val="660033"/>
                  </a:outerShdw>
                </a:effectLst>
                <a:latin typeface="Arial"/>
                <a:cs typeface="Arial"/>
              </a:rPr>
              <a:t>МУСУЛЬМАНСТВО</a:t>
            </a:r>
          </a:p>
        </p:txBody>
      </p:sp>
      <p:pic>
        <p:nvPicPr>
          <p:cNvPr id="6147" name="Picture 3" descr="Islam">
            <a:hlinkClick r:id="rId3" tooltip="Islam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150813"/>
            <a:ext cx="1223962" cy="550862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Мухаммед"/>
          <p:cNvPicPr>
            <a:picLocks noChangeAspect="1" noChangeArrowheads="1"/>
          </p:cNvPicPr>
          <p:nvPr/>
        </p:nvPicPr>
        <p:blipFill>
          <a:blip r:embed="rId6">
            <a:lum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0" y="981075"/>
            <a:ext cx="3440113" cy="56880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2916238" y="5589588"/>
            <a:ext cx="26638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uk-UA" sz="3200" b="1" i="1">
                <a:latin typeface="Times New Roman" pitchFamily="18" charset="0"/>
              </a:rPr>
              <a:t>Мухаммед</a:t>
            </a:r>
            <a:endParaRPr lang="ru-RU" sz="3200" b="1" i="1">
              <a:latin typeface="Times New Roman" pitchFamily="18" charset="0"/>
            </a:endParaRPr>
          </a:p>
        </p:txBody>
      </p:sp>
      <p:pic>
        <p:nvPicPr>
          <p:cNvPr id="6150" name="Picture 6" descr="Символы религий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7" r="75444" b="50861"/>
          <a:stretch>
            <a:fillRect/>
          </a:stretch>
        </p:blipFill>
        <p:spPr bwMode="auto">
          <a:xfrm>
            <a:off x="7978775" y="-111125"/>
            <a:ext cx="1165225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179388" y="981075"/>
            <a:ext cx="5040312" cy="445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66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uk-UA" sz="2300" b="1" i="1">
                <a:latin typeface="Times New Roman" pitchFamily="18" charset="0"/>
              </a:rPr>
              <a:t>Засновник мусульманства </a:t>
            </a:r>
            <a:r>
              <a:rPr lang="uk-UA" sz="2300" b="1" i="1">
                <a:solidFill>
                  <a:srgbClr val="FF3300"/>
                </a:solidFill>
                <a:latin typeface="Times New Roman" pitchFamily="18" charset="0"/>
              </a:rPr>
              <a:t>Мухаммед </a:t>
            </a:r>
            <a:r>
              <a:rPr lang="uk-UA" sz="2400" i="1">
                <a:latin typeface="Times New Roman" pitchFamily="18" charset="0"/>
              </a:rPr>
              <a:t>(арабською</a:t>
            </a:r>
            <a:r>
              <a:rPr lang="ru-RU" sz="2400">
                <a:latin typeface="Times New Roman" pitchFamily="18" charset="0"/>
              </a:rPr>
              <a:t> </a:t>
            </a:r>
            <a:r>
              <a:rPr lang="ar-SA" sz="2400">
                <a:latin typeface="Times New Roman" pitchFamily="18" charset="0"/>
              </a:rPr>
              <a:t>محمد</a:t>
            </a:r>
            <a:r>
              <a:rPr lang="ru-RU" sz="2400">
                <a:latin typeface="Times New Roman" pitchFamily="18" charset="0"/>
              </a:rPr>
              <a:t>‎</a:t>
            </a:r>
            <a:r>
              <a:rPr lang="ru-RU" sz="2400" i="1">
                <a:latin typeface="Times New Roman" pitchFamily="18" charset="0"/>
              </a:rPr>
              <a:t>)</a:t>
            </a:r>
            <a:r>
              <a:rPr lang="ru-RU" sz="2400" b="1" i="1">
                <a:latin typeface="Times New Roman" pitchFamily="18" charset="0"/>
              </a:rPr>
              <a:t>,</a:t>
            </a:r>
            <a:r>
              <a:rPr lang="ru-RU" sz="2400">
                <a:latin typeface="Times New Roman" pitchFamily="18" charset="0"/>
              </a:rPr>
              <a:t> </a:t>
            </a:r>
            <a:r>
              <a:rPr lang="uk-UA" sz="2300" b="1" i="1">
                <a:latin typeface="Times New Roman" pitchFamily="18" charset="0"/>
              </a:rPr>
              <a:t>шанується як пророк, посланець Божий.</a:t>
            </a:r>
            <a:r>
              <a:rPr lang="uk-UA" sz="2400" b="1" i="1">
                <a:latin typeface="Times New Roman" pitchFamily="18" charset="0"/>
              </a:rPr>
              <a:t> Він жив у Мецці 570-632 рр.). Відповідно до мусульманської традиції, після проголошення або написання імені пророка, завжди говориться “Благословить його Аллах та вітає”. Мусульмани вважають окрім Мухаммеда божими пророками </a:t>
            </a:r>
            <a:r>
              <a:rPr lang="uk-UA" sz="2400" b="1" i="1">
                <a:solidFill>
                  <a:srgbClr val="FF3300"/>
                </a:solidFill>
                <a:latin typeface="Times New Roman" pitchFamily="18" charset="0"/>
              </a:rPr>
              <a:t>Мойсея (Мусу)</a:t>
            </a:r>
            <a:r>
              <a:rPr lang="uk-UA" sz="2400" b="1" i="1">
                <a:latin typeface="Times New Roman" pitchFamily="18" charset="0"/>
              </a:rPr>
              <a:t> та </a:t>
            </a:r>
            <a:r>
              <a:rPr lang="uk-UA" sz="2400" b="1" i="1">
                <a:solidFill>
                  <a:srgbClr val="FF3300"/>
                </a:solidFill>
                <a:latin typeface="Times New Roman" pitchFamily="18" charset="0"/>
              </a:rPr>
              <a:t>Ісуса (Ісу).</a:t>
            </a:r>
            <a:r>
              <a:rPr lang="uk-UA" sz="2400" b="1" i="1">
                <a:latin typeface="Times New Roman" pitchFamily="18" charset="0"/>
              </a:rPr>
              <a:t> </a:t>
            </a:r>
            <a:endParaRPr lang="ru-RU" sz="240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107706"/>
      </p:ext>
    </p:extLst>
  </p:cSld>
  <p:clrMapOvr>
    <a:masterClrMapping/>
  </p:clrMapOvr>
  <p:transition spd="slow">
    <p:circle/>
    <p:sndAc>
      <p:stSnd>
        <p:snd r:embed="rId2" name="Арфа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Бронзовая статуя Будды_Лаос"/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363350" y="743502"/>
            <a:ext cx="63358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WordArt 3"/>
          <p:cNvSpPr>
            <a:spLocks noChangeArrowheads="1" noChangeShapeType="1" noTextEdit="1"/>
          </p:cNvSpPr>
          <p:nvPr/>
        </p:nvSpPr>
        <p:spPr bwMode="auto">
          <a:xfrm>
            <a:off x="2484438" y="228600"/>
            <a:ext cx="3816350" cy="4635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uk-UA" sz="3600" b="1" kern="10">
                <a:ln w="31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bg1"/>
                  </a:outerShdw>
                </a:effectLst>
                <a:latin typeface="Arial"/>
                <a:cs typeface="Arial"/>
              </a:rPr>
              <a:t>БУДДИЗМ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0" y="6484938"/>
            <a:ext cx="4211638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>
                    <a:alpha val="30196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uk-UA" sz="2200" i="1">
                <a:latin typeface="Times New Roman" pitchFamily="18" charset="0"/>
              </a:rPr>
              <a:t>Бронзова статуя Будди (Лаос)</a:t>
            </a:r>
            <a:endParaRPr lang="ru-RU" sz="2200" i="1">
              <a:latin typeface="Times New Roman" pitchFamily="18" charset="0"/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07950" y="765175"/>
            <a:ext cx="3816350" cy="430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66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uk-UA" sz="2300" b="1" i="1" dirty="0">
                <a:latin typeface="Times New Roman" pitchFamily="18" charset="0"/>
              </a:rPr>
              <a:t>В основі вчення буддизму лежить вчення про </a:t>
            </a:r>
            <a:r>
              <a:rPr lang="uk-UA" sz="2300" b="1" i="1" dirty="0">
                <a:solidFill>
                  <a:srgbClr val="FF0000"/>
                </a:solidFill>
                <a:latin typeface="Times New Roman" pitchFamily="18" charset="0"/>
              </a:rPr>
              <a:t>Чотири Благородні Істини:</a:t>
            </a:r>
            <a:r>
              <a:rPr lang="uk-UA" sz="2300" b="1" i="1" dirty="0">
                <a:latin typeface="Times New Roman" pitchFamily="18" charset="0"/>
              </a:rPr>
              <a:t> про </a:t>
            </a:r>
            <a:r>
              <a:rPr lang="uk-UA" sz="2300" b="1" i="1" dirty="0">
                <a:solidFill>
                  <a:schemeClr val="bg1"/>
                </a:solidFill>
                <a:latin typeface="Times New Roman" pitchFamily="18" charset="0"/>
              </a:rPr>
              <a:t>страждання</a:t>
            </a:r>
            <a:r>
              <a:rPr lang="uk-UA" sz="2300" b="1" i="1" dirty="0">
                <a:solidFill>
                  <a:schemeClr val="accent2"/>
                </a:solidFill>
                <a:latin typeface="Times New Roman" pitchFamily="18" charset="0"/>
              </a:rPr>
              <a:t>,</a:t>
            </a:r>
            <a:r>
              <a:rPr lang="uk-UA" sz="2300" b="1" i="1" dirty="0">
                <a:latin typeface="Times New Roman" pitchFamily="18" charset="0"/>
              </a:rPr>
              <a:t> їх причини, стан звільнення та про шлях до нього. Останній пов'язані з вирощуванням трьох чеснот: моральності, зосередження та мудрості. Це веде до </a:t>
            </a:r>
            <a:r>
              <a:rPr lang="uk-UA" sz="2300" b="1" i="1" dirty="0">
                <a:solidFill>
                  <a:srgbClr val="FF0000"/>
                </a:solidFill>
                <a:latin typeface="Times New Roman" pitchFamily="18" charset="0"/>
              </a:rPr>
              <a:t>нірвани</a:t>
            </a:r>
            <a:r>
              <a:rPr lang="uk-UA" sz="2300" b="1" i="1" dirty="0">
                <a:latin typeface="Times New Roman" pitchFamily="18" charset="0"/>
              </a:rPr>
              <a:t> – стану визволення від страждань.</a:t>
            </a:r>
            <a:endParaRPr lang="ru-RU" sz="2300" b="1" i="1" dirty="0">
              <a:latin typeface="Times New Roman" pitchFamily="18" charset="0"/>
            </a:endParaRPr>
          </a:p>
        </p:txBody>
      </p:sp>
      <p:sp>
        <p:nvSpPr>
          <p:cNvPr id="7175" name="AutoShape 7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8078788" y="6553200"/>
            <a:ext cx="381000" cy="304800"/>
          </a:xfrm>
          <a:prstGeom prst="actionButtonBackPrevious">
            <a:avLst/>
          </a:prstGeom>
          <a:solidFill>
            <a:srgbClr val="B2B2B2"/>
          </a:solidFill>
          <a:ln w="9525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7176" name="AutoShape 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763000" y="6550025"/>
            <a:ext cx="381000" cy="304800"/>
          </a:xfrm>
          <a:prstGeom prst="actionButtonForwardNext">
            <a:avLst/>
          </a:prstGeom>
          <a:solidFill>
            <a:srgbClr val="B2B2B2"/>
          </a:solidFill>
          <a:ln w="9525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sp>
        <p:nvSpPr>
          <p:cNvPr id="7177" name="AutoShape 9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6553200"/>
            <a:ext cx="311150" cy="304800"/>
          </a:xfrm>
          <a:prstGeom prst="actionButtonBlank">
            <a:avLst/>
          </a:prstGeom>
          <a:solidFill>
            <a:srgbClr val="B2B2B2"/>
          </a:solidFill>
          <a:ln w="9525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dirty="0">
                <a:solidFill>
                  <a:srgbClr val="4D4D4D"/>
                </a:solidFill>
                <a:latin typeface="Times New Roman" pitchFamily="18" charset="0"/>
              </a:rPr>
              <a:t>Р</a:t>
            </a:r>
            <a:endParaRPr lang="ru-RU" dirty="0">
              <a:solidFill>
                <a:srgbClr val="4D4D4D"/>
              </a:solidFill>
              <a:latin typeface="Times New Roman" pitchFamily="18" charset="0"/>
            </a:endParaRPr>
          </a:p>
        </p:txBody>
      </p:sp>
      <p:sp>
        <p:nvSpPr>
          <p:cNvPr id="2" name="AutoShape 2" descr="Результат пошуку зображень за запитом &quot;статуя будды картинка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Результат пошуку зображень за запитом &quot;статуя будды картинка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" name="AutoShape 2" descr="Результат пошуку зображень за запитом &quot;бронзова статуя будди лаос картинка&quot;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AutoShape 4" descr="Результат пошуку зображень за запитом &quot;бронзова статуя будди лаос картинка&quot;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6" descr="Результат пошуку зображень за запитом &quot;бронзова статуя будди лаос картинка&quot;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" name="AutoShape 8" descr="Результат пошуку зображень за запитом &quot;бронзова статуя будди лаос картинка&quot;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" name="AutoShape 10" descr="Результат пошуку зображень за запитом &quot;бронзова статуя будди лаос картинка&quot;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9" name="AutoShape 12" descr="Результат пошуку зображень за запитом &quot;бронзова статуя будди лаос картинка&quot;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" name="AutoShape 14" descr="Результат пошуку зображень за запитом &quot;бронзова статуя будди лаос картинка&quot;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1" name="AutoShape 16" descr="Результат пошуку зображень за запитом &quot;бронзова статуя будди лаос картинка&quot;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2" name="AutoShape 18" descr="Результат пошуку зображень за запитом &quot;бронзова статуя будди лаос картинка&quot;"/>
          <p:cNvSpPr>
            <a:spLocks noChangeAspect="1" noChangeArrowheads="1"/>
          </p:cNvSpPr>
          <p:nvPr/>
        </p:nvSpPr>
        <p:spPr bwMode="auto">
          <a:xfrm>
            <a:off x="1679575" y="1379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139" name="Picture 1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743502"/>
            <a:ext cx="5029200" cy="5809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2462029"/>
      </p:ext>
    </p:extLst>
  </p:cSld>
  <p:clrMapOvr>
    <a:masterClrMapping/>
  </p:clrMapOvr>
  <p:transition spd="slow">
    <p:diamond/>
    <p:sndAc>
      <p:stSnd>
        <p:snd r:embed="rId2" name="Арфа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Результат пошуку зображень за запитом &quot;давній китай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07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Результат пошуку зображень за запитом &quot;давній китай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775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Результат пошуку зображень за запитом &quot;давній китай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347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Результат пошуку зображень за запитом &quot;давній китай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289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Результат пошуку зображень за запитом &quot;давній китай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8889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Результат пошуку зображень за запитом &quot;давній китай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519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2050" name="Picture 2" descr="Результат пошуку зображень за запитом &quot;конфуцій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25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/>
              <a:t>Словникова робота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sz="2800" b="0" i="1" dirty="0" err="1"/>
              <a:t>Конфуціанство</a:t>
            </a:r>
            <a:r>
              <a:rPr lang="ru-RU" sz="2800" b="0" i="1" dirty="0"/>
              <a:t> </a:t>
            </a:r>
            <a:r>
              <a:rPr lang="ru-RU" sz="2800" b="0" dirty="0"/>
              <a:t>— </a:t>
            </a:r>
            <a:r>
              <a:rPr lang="ru-RU" sz="2800" b="0" dirty="0" err="1"/>
              <a:t>етико-політичне</a:t>
            </a:r>
            <a:r>
              <a:rPr lang="ru-RU" sz="2800" b="0" dirty="0"/>
              <a:t> </a:t>
            </a:r>
            <a:r>
              <a:rPr lang="ru-RU" sz="2800" b="0" dirty="0" err="1"/>
              <a:t>вчення</a:t>
            </a:r>
            <a:r>
              <a:rPr lang="ru-RU" sz="2800" b="0" dirty="0"/>
              <a:t> </a:t>
            </a:r>
            <a:r>
              <a:rPr lang="ru-RU" sz="2800" b="0" dirty="0" err="1"/>
              <a:t>давньокитайського</a:t>
            </a:r>
            <a:r>
              <a:rPr lang="ru-RU" sz="2800" b="0" dirty="0"/>
              <a:t> </a:t>
            </a:r>
            <a:r>
              <a:rPr lang="ru-RU" sz="2800" b="0" dirty="0" err="1"/>
              <a:t>мислителя</a:t>
            </a:r>
            <a:r>
              <a:rPr lang="ru-RU" sz="2800" b="0" dirty="0"/>
              <a:t> </a:t>
            </a:r>
            <a:r>
              <a:rPr lang="ru-RU" sz="2800" b="0" dirty="0" err="1"/>
              <a:t>Конфуція</a:t>
            </a:r>
            <a:r>
              <a:rPr lang="ru-RU" sz="2800" b="0" dirty="0"/>
              <a:t> (VI ст. до н. е.) </a:t>
            </a:r>
            <a:r>
              <a:rPr lang="ru-RU" sz="2800" b="0" dirty="0" err="1"/>
              <a:t>Головним</a:t>
            </a:r>
            <a:r>
              <a:rPr lang="ru-RU" sz="2800" b="0" dirty="0"/>
              <a:t> у </a:t>
            </a:r>
            <a:r>
              <a:rPr lang="ru-RU" sz="2800" b="0" dirty="0" err="1"/>
              <a:t>вченні</a:t>
            </a:r>
            <a:r>
              <a:rPr lang="ru-RU" sz="2800" b="0" dirty="0"/>
              <a:t> </a:t>
            </a:r>
            <a:r>
              <a:rPr lang="ru-RU" sz="2800" b="0" dirty="0" err="1"/>
              <a:t>Конфуція</a:t>
            </a:r>
            <a:r>
              <a:rPr lang="ru-RU" sz="2800" b="0" dirty="0"/>
              <a:t> є </a:t>
            </a:r>
            <a:r>
              <a:rPr lang="ru-RU" sz="2800" b="0" dirty="0" err="1"/>
              <a:t>поняття</a:t>
            </a:r>
            <a:r>
              <a:rPr lang="ru-RU" sz="2800" b="0" dirty="0"/>
              <a:t> «</a:t>
            </a:r>
            <a:r>
              <a:rPr lang="ru-RU" sz="2800" b="0" dirty="0" err="1"/>
              <a:t>жень</a:t>
            </a:r>
            <a:r>
              <a:rPr lang="ru-RU" sz="2800" b="0" dirty="0"/>
              <a:t>» — </a:t>
            </a:r>
            <a:r>
              <a:rPr lang="ru-RU" sz="2800" b="0" dirty="0" err="1"/>
              <a:t>гуманність</a:t>
            </a:r>
            <a:r>
              <a:rPr lang="ru-RU" sz="2800" b="0" dirty="0"/>
              <a:t>.</a:t>
            </a:r>
          </a:p>
          <a:p>
            <a:pPr>
              <a:lnSpc>
                <a:spcPct val="90000"/>
              </a:lnSpc>
            </a:pPr>
            <a:r>
              <a:rPr lang="ru-RU" sz="2800" b="0" i="1" dirty="0"/>
              <a:t>Даосизм </a:t>
            </a:r>
            <a:r>
              <a:rPr lang="ru-RU" sz="2800" b="0" dirty="0"/>
              <a:t>(</a:t>
            </a:r>
            <a:r>
              <a:rPr lang="ru-RU" sz="2800" b="0" i="1" dirty="0" err="1"/>
              <a:t>дао</a:t>
            </a:r>
            <a:r>
              <a:rPr lang="ru-RU" sz="2800" b="0" i="1" dirty="0"/>
              <a:t> </a:t>
            </a:r>
            <a:r>
              <a:rPr lang="ru-RU" sz="2800" b="0" dirty="0"/>
              <a:t>— шлях) — </a:t>
            </a:r>
            <a:r>
              <a:rPr lang="ru-RU" sz="2800" b="0" dirty="0" err="1"/>
              <a:t>одне</a:t>
            </a:r>
            <a:r>
              <a:rPr lang="ru-RU" sz="2800" b="0" dirty="0"/>
              <a:t> з </a:t>
            </a:r>
            <a:r>
              <a:rPr lang="ru-RU" sz="2800" b="0" dirty="0" err="1" smtClean="0"/>
              <a:t>філософських</a:t>
            </a:r>
            <a:r>
              <a:rPr lang="ru-RU" dirty="0"/>
              <a:t> </a:t>
            </a:r>
            <a:r>
              <a:rPr lang="ru-RU" dirty="0" err="1" smtClean="0"/>
              <a:t>вчень</a:t>
            </a:r>
            <a:r>
              <a:rPr lang="ru-RU" sz="2800" b="0" dirty="0" smtClean="0"/>
              <a:t> </a:t>
            </a:r>
            <a:r>
              <a:rPr lang="ru-RU" sz="2800" b="0" dirty="0"/>
              <a:t>Китаю. </a:t>
            </a:r>
            <a:r>
              <a:rPr lang="ru-RU" sz="2800" b="0" dirty="0" err="1"/>
              <a:t>Воно</a:t>
            </a:r>
            <a:r>
              <a:rPr lang="ru-RU" sz="2800" b="0" dirty="0"/>
              <a:t> </a:t>
            </a:r>
            <a:r>
              <a:rPr lang="ru-RU" sz="2800" b="0" dirty="0" err="1"/>
              <a:t>стверджує</a:t>
            </a:r>
            <a:r>
              <a:rPr lang="ru-RU" sz="2800" b="0" dirty="0"/>
              <a:t>, </a:t>
            </a:r>
            <a:r>
              <a:rPr lang="ru-RU" sz="2800" b="0" dirty="0" err="1"/>
              <a:t>що</a:t>
            </a:r>
            <a:r>
              <a:rPr lang="ru-RU" sz="2800" b="0" dirty="0"/>
              <a:t> </a:t>
            </a:r>
            <a:r>
              <a:rPr lang="ru-RU" sz="2800" b="0" dirty="0" err="1"/>
              <a:t>людина</a:t>
            </a:r>
            <a:r>
              <a:rPr lang="ru-RU" sz="2800" b="0" dirty="0"/>
              <a:t> — </a:t>
            </a:r>
            <a:r>
              <a:rPr lang="ru-RU" sz="2800" b="0" dirty="0" err="1"/>
              <a:t>частинка</a:t>
            </a:r>
            <a:r>
              <a:rPr lang="ru-RU" sz="2800" b="0" dirty="0"/>
              <a:t> </a:t>
            </a:r>
            <a:r>
              <a:rPr lang="ru-RU" sz="2800" b="0" dirty="0" err="1"/>
              <a:t>Всесвіту</a:t>
            </a:r>
            <a:r>
              <a:rPr lang="ru-RU" sz="2800" b="0" dirty="0"/>
              <a:t>, </a:t>
            </a:r>
            <a:r>
              <a:rPr lang="ru-RU" sz="2800" b="0" dirty="0" err="1"/>
              <a:t>що</a:t>
            </a:r>
            <a:r>
              <a:rPr lang="ru-RU" sz="2800" b="0" dirty="0"/>
              <a:t> </a:t>
            </a:r>
            <a:r>
              <a:rPr lang="ru-RU" sz="2800" b="0" dirty="0" err="1"/>
              <a:t>людина</a:t>
            </a:r>
            <a:r>
              <a:rPr lang="ru-RU" sz="2800" b="0" dirty="0"/>
              <a:t> і природа — </a:t>
            </a:r>
            <a:r>
              <a:rPr lang="ru-RU" sz="2800" b="0" dirty="0" err="1"/>
              <a:t>єдине</a:t>
            </a:r>
            <a:r>
              <a:rPr lang="ru-RU" sz="2800" b="0" dirty="0"/>
              <a:t> </a:t>
            </a:r>
            <a:r>
              <a:rPr lang="ru-RU" sz="2800" b="0" dirty="0" err="1"/>
              <a:t>ціле</a:t>
            </a:r>
            <a:r>
              <a:rPr lang="ru-RU" sz="2800" b="0" dirty="0"/>
              <a:t>, тому </a:t>
            </a:r>
            <a:r>
              <a:rPr lang="ru-RU" sz="2800" b="0" dirty="0" err="1"/>
              <a:t>пізнати</a:t>
            </a:r>
            <a:r>
              <a:rPr lang="ru-RU" sz="2800" b="0" dirty="0"/>
              <a:t> природу </a:t>
            </a:r>
            <a:r>
              <a:rPr lang="ru-RU" sz="2800" b="0" dirty="0" err="1"/>
              <a:t>означає</a:t>
            </a:r>
            <a:r>
              <a:rPr lang="ru-RU" sz="2800" b="0" dirty="0"/>
              <a:t> </a:t>
            </a:r>
            <a:r>
              <a:rPr lang="ru-RU" sz="2800" b="0" dirty="0" err="1"/>
              <a:t>пізнати</a:t>
            </a:r>
            <a:r>
              <a:rPr lang="ru-RU" sz="2800" b="0" dirty="0"/>
              <a:t> </a:t>
            </a:r>
            <a:r>
              <a:rPr lang="ru-RU" sz="2800" b="0" dirty="0" err="1"/>
              <a:t>людину</a:t>
            </a:r>
            <a:r>
              <a:rPr lang="ru-RU" sz="2800" b="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3421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uk-UA" b="1" i="1"/>
              <a:t>Китай</a:t>
            </a:r>
            <a:endParaRPr lang="ru-RU" b="1" i="1"/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412874"/>
            <a:ext cx="4321175" cy="4752429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 i="1" dirty="0"/>
              <a:t>ЛІ БО (705-762) </a:t>
            </a:r>
            <a:br>
              <a:rPr lang="ru-RU" sz="2800" i="1" dirty="0"/>
            </a:br>
            <a:r>
              <a:rPr lang="ru-RU" i="1" dirty="0" err="1" smtClean="0"/>
              <a:t>важається</a:t>
            </a:r>
            <a:r>
              <a:rPr lang="ru-RU" i="1" dirty="0" smtClean="0"/>
              <a:t> </a:t>
            </a:r>
            <a:r>
              <a:rPr lang="ru-RU" i="1" dirty="0"/>
              <a:t>одним з </a:t>
            </a:r>
            <a:r>
              <a:rPr lang="ru-RU" i="1" dirty="0" err="1"/>
              <a:t>найвидатніших</a:t>
            </a:r>
            <a:r>
              <a:rPr lang="ru-RU" i="1" dirty="0"/>
              <a:t> </a:t>
            </a:r>
            <a:r>
              <a:rPr lang="ru-RU" i="1" dirty="0" err="1"/>
              <a:t>поетів</a:t>
            </a:r>
            <a:r>
              <a:rPr lang="ru-RU" i="1" dirty="0"/>
              <a:t> в </a:t>
            </a:r>
            <a:r>
              <a:rPr lang="ru-RU" i="1" dirty="0" err="1"/>
              <a:t>історії</a:t>
            </a:r>
            <a:r>
              <a:rPr lang="ru-RU" i="1" dirty="0"/>
              <a:t> </a:t>
            </a:r>
            <a:r>
              <a:rPr lang="ru-RU" i="1" dirty="0" err="1">
                <a:hlinkClick r:id="rId2" tooltip="Китайська література"/>
              </a:rPr>
              <a:t>китайської</a:t>
            </a:r>
            <a:r>
              <a:rPr lang="ru-RU" i="1" dirty="0">
                <a:hlinkClick r:id="rId2" tooltip="Китайська література"/>
              </a:rPr>
              <a:t> </a:t>
            </a:r>
            <a:r>
              <a:rPr lang="ru-RU" i="1" dirty="0" err="1">
                <a:hlinkClick r:id="rId2" tooltip="Китайська література"/>
              </a:rPr>
              <a:t>літератури</a:t>
            </a:r>
            <a:r>
              <a:rPr lang="ru-RU" i="1" dirty="0"/>
              <a:t>. </a:t>
            </a:r>
            <a:r>
              <a:rPr lang="ru-RU" i="1" dirty="0" err="1"/>
              <a:t>Отримав</a:t>
            </a:r>
            <a:r>
              <a:rPr lang="ru-RU" i="1" dirty="0"/>
              <a:t> </a:t>
            </a:r>
            <a:r>
              <a:rPr lang="ru-RU" i="1" dirty="0" err="1"/>
              <a:t>прізвисько</a:t>
            </a:r>
            <a:r>
              <a:rPr lang="ru-RU" i="1" dirty="0"/>
              <a:t> «</a:t>
            </a:r>
            <a:r>
              <a:rPr lang="ru-RU" i="1" dirty="0" err="1"/>
              <a:t>безсмертний</a:t>
            </a:r>
            <a:r>
              <a:rPr lang="ru-RU" i="1" dirty="0"/>
              <a:t> поет» </a:t>
            </a:r>
            <a:r>
              <a:rPr lang="ru-RU" i="1" dirty="0" err="1">
                <a:hlinkClick r:id="rId3" tooltip="Китайці"/>
              </a:rPr>
              <a:t>китайський</a:t>
            </a:r>
            <a:r>
              <a:rPr lang="ru-RU" i="1" dirty="0"/>
              <a:t> </a:t>
            </a:r>
            <a:r>
              <a:rPr lang="ru-RU" i="1" dirty="0">
                <a:hlinkClick r:id="rId4" tooltip="Поет"/>
              </a:rPr>
              <a:t>поет</a:t>
            </a:r>
            <a:r>
              <a:rPr lang="ru-RU" i="1" dirty="0"/>
              <a:t> </a:t>
            </a:r>
            <a:r>
              <a:rPr lang="ru-RU" i="1" dirty="0" err="1"/>
              <a:t>періоду</a:t>
            </a:r>
            <a:r>
              <a:rPr lang="ru-RU" i="1" dirty="0"/>
              <a:t> </a:t>
            </a:r>
            <a:r>
              <a:rPr lang="ru-RU" i="1" dirty="0" err="1">
                <a:hlinkClick r:id="rId5" tooltip="Династія Тан"/>
              </a:rPr>
              <a:t>династії</a:t>
            </a:r>
            <a:r>
              <a:rPr lang="ru-RU" i="1" dirty="0">
                <a:hlinkClick r:id="rId5" tooltip="Династія Тан"/>
              </a:rPr>
              <a:t> </a:t>
            </a:r>
            <a:r>
              <a:rPr lang="ru-RU" i="1" dirty="0" err="1">
                <a:hlinkClick r:id="rId5" tooltip="Династія Тан"/>
              </a:rPr>
              <a:t>Тан</a:t>
            </a:r>
            <a:r>
              <a:rPr lang="ru-RU" i="1" dirty="0"/>
              <a:t>. Разом </a:t>
            </a:r>
            <a:r>
              <a:rPr lang="ru-RU" i="1" dirty="0" err="1"/>
              <a:t>із</a:t>
            </a:r>
            <a:r>
              <a:rPr lang="ru-RU" i="1" dirty="0"/>
              <a:t> </a:t>
            </a:r>
            <a:r>
              <a:rPr lang="ru-RU" i="1" dirty="0" err="1">
                <a:hlinkClick r:id="rId6" tooltip="Ду Фу"/>
              </a:rPr>
              <a:t>Ду</a:t>
            </a:r>
            <a:r>
              <a:rPr lang="ru-RU" i="1" dirty="0">
                <a:hlinkClick r:id="rId6" tooltip="Ду Фу"/>
              </a:rPr>
              <a:t> Фу</a:t>
            </a:r>
            <a:r>
              <a:rPr lang="ru-RU" i="1" dirty="0"/>
              <a:t> в</a:t>
            </a:r>
          </a:p>
        </p:txBody>
      </p:sp>
      <p:pic>
        <p:nvPicPr>
          <p:cNvPr id="63493" name="Picture 5" descr="Libai_touxia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412875"/>
            <a:ext cx="3570288" cy="51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72986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/>
              <a:t>Китай</a:t>
            </a:r>
            <a:endParaRPr lang="ru-RU" b="1" i="1"/>
          </a:p>
        </p:txBody>
      </p:sp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4402138" cy="66245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 b="1" i="1" dirty="0" err="1"/>
              <a:t>Ду</a:t>
            </a:r>
            <a:r>
              <a:rPr lang="ru-RU" sz="2800" b="1" i="1" dirty="0"/>
              <a:t> Фу</a:t>
            </a:r>
            <a:r>
              <a:rPr lang="ru-RU" sz="2800" i="1" dirty="0"/>
              <a:t> (</a:t>
            </a:r>
            <a:r>
              <a:rPr lang="ru-RU" sz="2800" i="1" dirty="0">
                <a:hlinkClick r:id="rId2" tooltip="712"/>
              </a:rPr>
              <a:t>712</a:t>
            </a:r>
            <a:r>
              <a:rPr lang="ru-RU" sz="2800" i="1" dirty="0"/>
              <a:t>–</a:t>
            </a:r>
            <a:r>
              <a:rPr lang="ru-RU" sz="2800" i="1" dirty="0">
                <a:hlinkClick r:id="rId3" tooltip="770"/>
              </a:rPr>
              <a:t>770</a:t>
            </a:r>
            <a:r>
              <a:rPr lang="ru-RU" sz="2800" i="1" dirty="0"/>
              <a:t>) — </a:t>
            </a:r>
            <a:r>
              <a:rPr lang="ru-RU" i="1" dirty="0" err="1" smtClean="0">
                <a:hlinkClick r:id="rId4" tooltip="Китайська поезія династії Тан (ще не написана)"/>
              </a:rPr>
              <a:t>китайський</a:t>
            </a:r>
            <a:r>
              <a:rPr lang="ru-RU" i="1" dirty="0" smtClean="0">
                <a:hlinkClick r:id="rId4" tooltip="Китайська поезія династії Тан (ще не написана)"/>
              </a:rPr>
              <a:t> поет </a:t>
            </a:r>
            <a:r>
              <a:rPr lang="ru-RU" i="1" dirty="0" err="1" smtClean="0">
                <a:hlinkClick r:id="rId4" tooltip="Китайська поезія династії Тан (ще не написана)"/>
              </a:rPr>
              <a:t>епохи</a:t>
            </a:r>
            <a:r>
              <a:rPr lang="ru-RU" i="1" dirty="0" smtClean="0">
                <a:hlinkClick r:id="rId4" tooltip="Китайська поезія династії Тан (ще не написана)"/>
              </a:rPr>
              <a:t> </a:t>
            </a:r>
            <a:r>
              <a:rPr lang="ru-RU" i="1" dirty="0" err="1" smtClean="0">
                <a:hlinkClick r:id="rId4" tooltip="Китайська поезія династії Тан (ще не написана)"/>
              </a:rPr>
              <a:t>Тан</a:t>
            </a:r>
            <a:r>
              <a:rPr lang="ru-RU" i="1" dirty="0" smtClean="0"/>
              <a:t>. </a:t>
            </a:r>
            <a:r>
              <a:rPr lang="ru-RU" i="1" dirty="0" err="1" smtClean="0"/>
              <a:t>Використовував</a:t>
            </a:r>
            <a:r>
              <a:rPr lang="ru-RU" i="1" dirty="0" smtClean="0"/>
              <a:t> </a:t>
            </a:r>
            <a:r>
              <a:rPr lang="ru-RU" i="1" dirty="0" err="1" smtClean="0"/>
              <a:t>традиційні</a:t>
            </a:r>
            <a:r>
              <a:rPr lang="ru-RU" i="1" dirty="0" smtClean="0"/>
              <a:t> </a:t>
            </a:r>
            <a:r>
              <a:rPr lang="ru-RU" i="1" dirty="0" err="1" smtClean="0"/>
              <a:t>літературні</a:t>
            </a:r>
            <a:r>
              <a:rPr lang="ru-RU" i="1" dirty="0" smtClean="0"/>
              <a:t> </a:t>
            </a:r>
            <a:r>
              <a:rPr lang="ru-RU" i="1" dirty="0" err="1" smtClean="0"/>
              <a:t>форми</a:t>
            </a:r>
            <a:r>
              <a:rPr lang="ru-RU" i="1" dirty="0" smtClean="0"/>
              <a:t>. </a:t>
            </a:r>
            <a:r>
              <a:rPr lang="ru-RU" i="1" dirty="0" err="1" smtClean="0"/>
              <a:t>Хоча</a:t>
            </a:r>
            <a:r>
              <a:rPr lang="ru-RU" i="1" dirty="0" smtClean="0"/>
              <a:t> </a:t>
            </a:r>
            <a:r>
              <a:rPr lang="ru-RU" i="1" dirty="0" err="1" smtClean="0"/>
              <a:t>він</a:t>
            </a:r>
            <a:r>
              <a:rPr lang="ru-RU" i="1" dirty="0" smtClean="0"/>
              <a:t> писав в основному на </a:t>
            </a:r>
            <a:r>
              <a:rPr lang="ru-RU" i="1" dirty="0" err="1" smtClean="0"/>
              <a:t>піднесені</a:t>
            </a:r>
            <a:r>
              <a:rPr lang="ru-RU" i="1" dirty="0" smtClean="0"/>
              <a:t> теми, </a:t>
            </a:r>
            <a:r>
              <a:rPr lang="ru-RU" i="1" dirty="0" err="1" smtClean="0"/>
              <a:t>також</a:t>
            </a:r>
            <a:r>
              <a:rPr lang="ru-RU" i="1" dirty="0" smtClean="0"/>
              <a:t> не </a:t>
            </a:r>
            <a:r>
              <a:rPr lang="ru-RU" i="1" dirty="0" err="1" smtClean="0"/>
              <a:t>залишав</a:t>
            </a:r>
            <a:r>
              <a:rPr lang="ru-RU" i="1" dirty="0" smtClean="0"/>
              <a:t> без </a:t>
            </a:r>
            <a:r>
              <a:rPr lang="ru-RU" i="1" dirty="0" err="1" smtClean="0"/>
              <a:t>уваги</a:t>
            </a:r>
            <a:r>
              <a:rPr lang="ru-RU" i="1" dirty="0" smtClean="0"/>
              <a:t> </a:t>
            </a:r>
            <a:r>
              <a:rPr lang="ru-RU" i="1" dirty="0" err="1" smtClean="0"/>
              <a:t>хвалебні</a:t>
            </a:r>
            <a:r>
              <a:rPr lang="ru-RU" i="1" dirty="0" smtClean="0"/>
              <a:t> </a:t>
            </a:r>
            <a:r>
              <a:rPr lang="ru-RU" i="1" dirty="0" err="1" smtClean="0"/>
              <a:t>вірші</a:t>
            </a:r>
            <a:r>
              <a:rPr lang="ru-RU" i="1" dirty="0" smtClean="0"/>
              <a:t> і </a:t>
            </a:r>
            <a:r>
              <a:rPr lang="ru-RU" i="1" dirty="0" err="1" smtClean="0"/>
              <a:t>тости</a:t>
            </a:r>
            <a:r>
              <a:rPr lang="ru-RU" i="1" dirty="0" smtClean="0"/>
              <a:t>. </a:t>
            </a:r>
            <a:endParaRPr lang="ru-RU" i="1" dirty="0"/>
          </a:p>
        </p:txBody>
      </p:sp>
      <p:pic>
        <p:nvPicPr>
          <p:cNvPr id="70661" name="Picture 5" descr="Duf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268413"/>
            <a:ext cx="3852862" cy="509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65068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/>
      <p:bldP spid="7065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AutoShape 2" descr="Результат пошуку зображень за запитом &quot;східна чайна церемонія картинк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4" name="Picture 6" descr="Результат пошуку зображень за запитом &quot;східна чайна церемонія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7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9506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Результат пошуку зображень за запитом &quot;східна чайна церемонія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043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Результат пошуку зображень за запитом &quot;СХІДНІ ТРАДИЦІЇ ЧАЮВАННЯ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9958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Результат пошуку зображень за запитом &quot;СХІДНІ ТРАДИЦІЇ ЧАЮВАННЯ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983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 descr="Результат пошуку зображень за запитом &quot;СХІДНІ ТРАДИЦІЇ ЧАЮВАННЯ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4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1978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 descr="Результат пошуку зображень за запитом &quot;східні танці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418" y="0"/>
            <a:ext cx="93079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844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AutoShape 2" descr="Результат пошуку зображень за запитом &quot;СХІДНИЙ ТАНЕЦЬ КАРТИНК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AutoShape 4" descr="Результат пошуку зображень за запитом &quot;СХІДНИЙ ТАНЕЦЬ КАРТИНКИ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6" descr="Результат пошуку зображень за запитом &quot;СХІДНИЙ ТАНЕЦЬ КАРТИНКИ&quot;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" name="AutoShape 8" descr="Результат пошуку зображень за запитом &quot;СХІДНИЙ ТАНЕЦЬ КАРТИНКИ&quot;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" name="AutoShape 10" descr="Результат пошуку зображень за запитом &quot;СХІДНИЙ ТАНЕЦЬ КАРТИНКИ&quot;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132" name="Picture 12" descr="Результат пошуку зображень за запитом &quot;СХІДНИЙ ТАНЕЦЬ КАРТИНКИ&quot;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937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12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122" name="Picture 2" descr="Результат пошуку зображень за запитом &quot;східні танці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1440"/>
            <a:ext cx="9144000" cy="7389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715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2226576"/>
          </a:xfrm>
        </p:spPr>
        <p:txBody>
          <a:bodyPr>
            <a:normAutofit/>
          </a:bodyPr>
          <a:lstStyle/>
          <a:p>
            <a:r>
              <a:rPr lang="uk-UA" sz="2800" dirty="0" smtClean="0"/>
              <a:t>Золота доба персько-таджицької лірики. Видатні представники. Омар Хайям. </a:t>
            </a:r>
            <a:r>
              <a:rPr lang="uk-UA" sz="2800" dirty="0" err="1" smtClean="0"/>
              <a:t>Рубаї</a:t>
            </a:r>
            <a:r>
              <a:rPr lang="uk-UA" sz="2800" dirty="0" smtClean="0"/>
              <a:t>. Лаконізм і місткість жанру </a:t>
            </a:r>
            <a:r>
              <a:rPr lang="uk-UA" sz="2800" dirty="0" err="1" smtClean="0"/>
              <a:t>рубаї</a:t>
            </a:r>
            <a:r>
              <a:rPr lang="uk-UA" sz="2800" dirty="0" smtClean="0"/>
              <a:t>. Основні теми й мотиви творчості Хайяма.</a:t>
            </a:r>
            <a:endParaRPr lang="uk-UA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8192"/>
            <a:ext cx="8229600" cy="4709160"/>
          </a:xfrm>
        </p:spPr>
        <p:txBody>
          <a:bodyPr/>
          <a:lstStyle/>
          <a:p>
            <a:r>
              <a:rPr lang="uk-UA" b="1" i="1" dirty="0"/>
              <a:t>Мета</a:t>
            </a:r>
            <a:r>
              <a:rPr lang="uk-UA" dirty="0"/>
              <a:t>:         продовжити ознайомлення з культурою та традиціями     Давнього Сходу, познайомити з особистістю поета-мудреця, з особливостями його лірики, дослідити філософські погляди поета на життя, людину, світ, місце людини в ньому; розвивати вміння виразно читати та аналізувати поетичні твори, образне мислення; виховувати почуття любові до життя, високі моральні якості, людяність, порядність, почуття власної гідності.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57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 eaLnBrk="1" hangingPunct="1"/>
            <a:r>
              <a:rPr lang="uk-UA" b="1" smtClean="0">
                <a:solidFill>
                  <a:srgbClr val="9900CC"/>
                </a:solidFill>
                <a:latin typeface="Comic Sans MS" pitchFamily="66" charset="0"/>
              </a:rPr>
              <a:t>Персько-таджикська поезія</a:t>
            </a:r>
            <a:endParaRPr lang="ru-RU" b="1" smtClean="0">
              <a:solidFill>
                <a:srgbClr val="9900CC"/>
              </a:solidFill>
              <a:latin typeface="Comic Sans MS" pitchFamily="66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067175" y="1268413"/>
            <a:ext cx="5076825" cy="5589587"/>
          </a:xfrm>
        </p:spPr>
        <p:txBody>
          <a:bodyPr/>
          <a:lstStyle/>
          <a:p>
            <a:pPr eaLnBrk="1" hangingPunct="1"/>
            <a:r>
              <a:rPr lang="uk-UA" sz="2800" b="1" smtClean="0">
                <a:latin typeface="Comic Sans MS" pitchFamily="66" charset="0"/>
              </a:rPr>
              <a:t>Східна поезія – джерело мудрості</a:t>
            </a:r>
          </a:p>
          <a:p>
            <a:pPr eaLnBrk="1" hangingPunct="1"/>
            <a:r>
              <a:rPr lang="uk-UA" sz="2800" b="1" smtClean="0">
                <a:latin typeface="Comic Sans MS" pitchFamily="66" charset="0"/>
              </a:rPr>
              <a:t>Особливістю лірики є проповідь права кожної людини на щастя, свободу, гідність, насолоду, пізнання істини</a:t>
            </a:r>
          </a:p>
          <a:p>
            <a:pPr eaLnBrk="1" hangingPunct="1"/>
            <a:r>
              <a:rPr lang="uk-UA" sz="2800" b="1" smtClean="0">
                <a:latin typeface="Comic Sans MS" pitchFamily="66" charset="0"/>
              </a:rPr>
              <a:t>Філософський зміст. </a:t>
            </a:r>
          </a:p>
          <a:p>
            <a:pPr eaLnBrk="1" hangingPunct="1"/>
            <a:r>
              <a:rPr lang="uk-UA" sz="2800" b="1" smtClean="0">
                <a:latin typeface="Comic Sans MS" pitchFamily="66" charset="0"/>
              </a:rPr>
              <a:t>Увага до внутрішнього світу людини</a:t>
            </a:r>
            <a:endParaRPr lang="ru-RU" sz="2800" b="1" smtClean="0">
              <a:latin typeface="Comic Sans MS" pitchFamily="66" charset="0"/>
            </a:endParaRPr>
          </a:p>
        </p:txBody>
      </p:sp>
      <p:pic>
        <p:nvPicPr>
          <p:cNvPr id="22532" name="Picture 5" descr="2860-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113"/>
            <a:ext cx="1547813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8" descr="210px-Hofizi_Sherozi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484313"/>
            <a:ext cx="1800225" cy="223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10" descr="omar%2520hayam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221163"/>
            <a:ext cx="1655762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5" name="Text Box 11"/>
          <p:cNvSpPr txBox="1">
            <a:spLocks noChangeArrowheads="1"/>
          </p:cNvSpPr>
          <p:nvPr/>
        </p:nvSpPr>
        <p:spPr bwMode="auto">
          <a:xfrm>
            <a:off x="468313" y="3500438"/>
            <a:ext cx="1028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uk-UA"/>
          </a:p>
        </p:txBody>
      </p:sp>
      <p:sp>
        <p:nvSpPr>
          <p:cNvPr id="22536" name="Text Box 12"/>
          <p:cNvSpPr txBox="1">
            <a:spLocks noChangeArrowheads="1"/>
          </p:cNvSpPr>
          <p:nvPr/>
        </p:nvSpPr>
        <p:spPr bwMode="auto">
          <a:xfrm>
            <a:off x="179388" y="3644900"/>
            <a:ext cx="11890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uk-UA" b="1">
                <a:solidFill>
                  <a:srgbClr val="0000CC"/>
                </a:solidFill>
              </a:rPr>
              <a:t>Рудакі</a:t>
            </a:r>
            <a:endParaRPr lang="ru-RU" b="1">
              <a:solidFill>
                <a:srgbClr val="0000CC"/>
              </a:solidFill>
            </a:endParaRPr>
          </a:p>
        </p:txBody>
      </p:sp>
      <p:sp>
        <p:nvSpPr>
          <p:cNvPr id="22537" name="Text Box 13"/>
          <p:cNvSpPr txBox="1">
            <a:spLocks noChangeArrowheads="1"/>
          </p:cNvSpPr>
          <p:nvPr/>
        </p:nvSpPr>
        <p:spPr bwMode="auto">
          <a:xfrm>
            <a:off x="1600200" y="6400800"/>
            <a:ext cx="1676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uk-UA"/>
          </a:p>
        </p:txBody>
      </p:sp>
      <p:sp>
        <p:nvSpPr>
          <p:cNvPr id="22538" name="Text Box 14"/>
          <p:cNvSpPr txBox="1">
            <a:spLocks noChangeArrowheads="1"/>
          </p:cNvSpPr>
          <p:nvPr/>
        </p:nvSpPr>
        <p:spPr bwMode="auto">
          <a:xfrm>
            <a:off x="0" y="6400800"/>
            <a:ext cx="2000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uk-UA"/>
          </a:p>
        </p:txBody>
      </p:sp>
      <p:sp>
        <p:nvSpPr>
          <p:cNvPr id="22539" name="Text Box 15"/>
          <p:cNvSpPr txBox="1">
            <a:spLocks noChangeArrowheads="1"/>
          </p:cNvSpPr>
          <p:nvPr/>
        </p:nvSpPr>
        <p:spPr bwMode="auto">
          <a:xfrm>
            <a:off x="1042988" y="6329363"/>
            <a:ext cx="23050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uk-UA" b="1">
                <a:solidFill>
                  <a:srgbClr val="FF0000"/>
                </a:solidFill>
              </a:rPr>
              <a:t>Омар Хайям</a:t>
            </a:r>
            <a:endParaRPr lang="ru-RU" b="1">
              <a:solidFill>
                <a:srgbClr val="FF0000"/>
              </a:solidFill>
            </a:endParaRPr>
          </a:p>
        </p:txBody>
      </p:sp>
      <p:sp>
        <p:nvSpPr>
          <p:cNvPr id="22540" name="Text Box 16"/>
          <p:cNvSpPr txBox="1">
            <a:spLocks noChangeArrowheads="1"/>
          </p:cNvSpPr>
          <p:nvPr/>
        </p:nvSpPr>
        <p:spPr bwMode="auto">
          <a:xfrm>
            <a:off x="2700338" y="3521075"/>
            <a:ext cx="9350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uk-UA" b="1">
                <a:solidFill>
                  <a:srgbClr val="006600"/>
                </a:solidFill>
              </a:rPr>
              <a:t>Гафіз</a:t>
            </a:r>
            <a:endParaRPr lang="ru-RU" b="1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09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4499992" y="1196752"/>
            <a:ext cx="4464496" cy="508518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err="1" smtClean="0">
                <a:solidFill>
                  <a:schemeClr val="bg1"/>
                </a:solidFill>
                <a:latin typeface="Monotype Corsiva" pitchFamily="66" charset="0"/>
              </a:rPr>
              <a:t>Гиясаддин</a:t>
            </a: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 Абу-ль-</a:t>
            </a:r>
            <a:r>
              <a:rPr lang="ru-RU" sz="4000" dirty="0" err="1" smtClean="0">
                <a:solidFill>
                  <a:schemeClr val="bg1"/>
                </a:solidFill>
                <a:latin typeface="Monotype Corsiva" pitchFamily="66" charset="0"/>
              </a:rPr>
              <a:t>Фатх</a:t>
            </a: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 Омар ибн </a:t>
            </a:r>
            <a:r>
              <a:rPr lang="ru-RU" sz="4000" dirty="0" err="1" smtClean="0">
                <a:solidFill>
                  <a:schemeClr val="bg1"/>
                </a:solidFill>
                <a:latin typeface="Monotype Corsiva" pitchFamily="66" charset="0"/>
              </a:rPr>
              <a:t>Ибрахим</a:t>
            </a: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 аль-Хайям </a:t>
            </a:r>
            <a:r>
              <a:rPr lang="ru-RU" sz="4000" dirty="0" err="1" smtClean="0">
                <a:solidFill>
                  <a:schemeClr val="bg1"/>
                </a:solidFill>
                <a:latin typeface="Monotype Corsiva" pitchFamily="66" charset="0"/>
              </a:rPr>
              <a:t>Нишапури</a:t>
            </a: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—</a:t>
            </a:r>
            <a:r>
              <a:rPr lang="ru-RU" sz="4000" dirty="0" err="1" smtClean="0">
                <a:solidFill>
                  <a:schemeClr val="bg1"/>
                </a:solidFill>
                <a:latin typeface="Monotype Corsiva" pitchFamily="66" charset="0"/>
              </a:rPr>
              <a:t>перський</a:t>
            </a: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 поет, математик, </a:t>
            </a:r>
            <a:r>
              <a:rPr lang="ru-RU" sz="4000" dirty="0" err="1" smtClean="0">
                <a:solidFill>
                  <a:schemeClr val="bg1"/>
                </a:solidFill>
                <a:latin typeface="Monotype Corsiva" pitchFamily="66" charset="0"/>
              </a:rPr>
              <a:t>філософ</a:t>
            </a:r>
            <a:r>
              <a:rPr lang="ru-RU" sz="4000" dirty="0" smtClean="0">
                <a:solidFill>
                  <a:schemeClr val="bg1"/>
                </a:solidFill>
                <a:latin typeface="Monotype Corsiva" pitchFamily="66" charset="0"/>
              </a:rPr>
              <a:t>, астроном, астролог. </a:t>
            </a:r>
            <a:endParaRPr lang="ru-RU" sz="4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92696"/>
            <a:ext cx="4019264" cy="535901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9511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87" y="-15668"/>
            <a:ext cx="9144000" cy="980728"/>
          </a:xfrm>
        </p:spPr>
        <p:txBody>
          <a:bodyPr>
            <a:noAutofit/>
          </a:bodyPr>
          <a:lstStyle/>
          <a:p>
            <a:r>
              <a:rPr lang="ru-RU" sz="6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І</a:t>
            </a:r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м'я</a:t>
            </a:r>
            <a:endParaRPr lang="ru-RU" sz="6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0" y="1052736"/>
            <a:ext cx="9144000" cy="72008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В </a:t>
            </a:r>
            <a:r>
              <a:rPr lang="ru-RU" dirty="0" err="1" smtClean="0">
                <a:solidFill>
                  <a:schemeClr val="bg1"/>
                </a:solidFill>
              </a:rPr>
              <a:t>імені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відображені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відомості</a:t>
            </a:r>
            <a:r>
              <a:rPr lang="ru-RU" dirty="0" smtClean="0">
                <a:solidFill>
                  <a:schemeClr val="bg1"/>
                </a:solidFill>
              </a:rPr>
              <a:t> про </a:t>
            </a:r>
            <a:r>
              <a:rPr lang="ru-RU" dirty="0" err="1" smtClean="0">
                <a:solidFill>
                  <a:schemeClr val="bg1"/>
                </a:solidFill>
              </a:rPr>
              <a:t>життя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поета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0" y="1340768"/>
            <a:ext cx="5580112" cy="55172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b="1" u="sng" dirty="0" err="1" smtClean="0">
                <a:solidFill>
                  <a:schemeClr val="bg1"/>
                </a:solidFill>
                <a:latin typeface="Monotype Corsiva" pitchFamily="66" charset="0"/>
              </a:rPr>
              <a:t>Гійяс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itchFamily="66" charset="0"/>
              </a:rPr>
              <a:t> ад-</a:t>
            </a:r>
            <a:r>
              <a:rPr lang="ru-RU" sz="2800" b="1" u="sng" dirty="0" err="1" smtClean="0">
                <a:solidFill>
                  <a:schemeClr val="bg1"/>
                </a:solidFill>
                <a:latin typeface="Monotype Corsiva" pitchFamily="66" charset="0"/>
              </a:rPr>
              <a:t>Дін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- «Плече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віри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»,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означає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знання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 Корану.</a:t>
            </a:r>
          </a:p>
          <a:p>
            <a:pPr marL="0" indent="0">
              <a:buNone/>
            </a:pPr>
            <a:r>
              <a:rPr lang="ru-RU" sz="2800" b="1" u="sng" dirty="0" smtClean="0">
                <a:solidFill>
                  <a:schemeClr val="bg1"/>
                </a:solidFill>
                <a:latin typeface="Monotype Corsiva" pitchFamily="66" charset="0"/>
              </a:rPr>
              <a:t>Абу ль-</a:t>
            </a:r>
            <a:r>
              <a:rPr lang="ru-RU" sz="2800" b="1" u="sng" dirty="0" err="1" smtClean="0">
                <a:solidFill>
                  <a:schemeClr val="bg1"/>
                </a:solidFill>
                <a:latin typeface="Monotype Corsiva" pitchFamily="66" charset="0"/>
              </a:rPr>
              <a:t>Фатх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itchFamily="66" charset="0"/>
              </a:rPr>
              <a:t> Омар </a:t>
            </a:r>
            <a:r>
              <a:rPr lang="ru-RU" sz="2800" b="1" u="sng" dirty="0" err="1" smtClean="0">
                <a:solidFill>
                  <a:schemeClr val="bg1"/>
                </a:solidFill>
                <a:latin typeface="Monotype Corsiva" pitchFamily="66" charset="0"/>
              </a:rPr>
              <a:t>ібн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2800" b="1" u="sng" dirty="0" err="1" smtClean="0">
                <a:solidFill>
                  <a:schemeClr val="bg1"/>
                </a:solidFill>
                <a:latin typeface="Monotype Corsiva" pitchFamily="66" charset="0"/>
              </a:rPr>
              <a:t>Ібрагім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- кунья. «Абу» -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батько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, «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Фатх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» -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завойовник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, «Омар» -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життя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Ібрагім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 -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ім'я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 батька.</a:t>
            </a:r>
          </a:p>
          <a:p>
            <a:pPr marL="0" indent="0">
              <a:buNone/>
            </a:pPr>
            <a:r>
              <a:rPr lang="ru-RU" sz="2800" b="1" u="sng" dirty="0" smtClean="0">
                <a:solidFill>
                  <a:schemeClr val="bg1"/>
                </a:solidFill>
                <a:latin typeface="Monotype Corsiva" pitchFamily="66" charset="0"/>
              </a:rPr>
              <a:t>Хайям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 -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прізвисько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лакаб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 - «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наметовий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майстер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»,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посилання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 на ремесло батька.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Від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 слова «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Хайма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» - намет,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від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цього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 ж слова походить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староруське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 «Хамовники» -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текстильник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.</a:t>
            </a:r>
          </a:p>
          <a:p>
            <a:pPr marL="0" indent="0">
              <a:buNone/>
            </a:pPr>
            <a:r>
              <a:rPr lang="ru-RU" sz="2800" b="1" u="sng" dirty="0" err="1" smtClean="0">
                <a:solidFill>
                  <a:schemeClr val="bg1"/>
                </a:solidFill>
                <a:latin typeface="Monotype Corsiva" pitchFamily="66" charset="0"/>
              </a:rPr>
              <a:t>Нішапур</a:t>
            </a:r>
            <a:r>
              <a:rPr lang="ru-RU" sz="2800" b="1" u="sng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-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посилання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 на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рідне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місто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 Хайяма - </a:t>
            </a:r>
            <a:r>
              <a:rPr lang="ru-RU" sz="2800" dirty="0" err="1" smtClean="0">
                <a:solidFill>
                  <a:schemeClr val="bg1"/>
                </a:solidFill>
                <a:latin typeface="Monotype Corsiva" pitchFamily="66" charset="0"/>
              </a:rPr>
              <a:t>Нішапур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.</a:t>
            </a:r>
            <a:endParaRPr lang="ru-RU" sz="2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844824"/>
            <a:ext cx="2983757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1906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</p:spPr>
        <p:txBody>
          <a:bodyPr>
            <a:normAutofit/>
          </a:bodyPr>
          <a:lstStyle/>
          <a:p>
            <a:r>
              <a:rPr lang="uk-UA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Молоді роки</a:t>
            </a:r>
            <a:endParaRPr lang="ru-RU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80728"/>
            <a:ext cx="3384376" cy="532466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3563888" y="764704"/>
            <a:ext cx="5580112" cy="60932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Омар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був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сином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наметника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також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у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нього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була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молодша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сестра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Аїша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. У 8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років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знав Коран по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пам'яті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глибоко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займався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математикою,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астрономією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філософією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. У 12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років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Омар став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учнем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Нішапурського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медресе.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блискуче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закінчив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курс по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мусульманському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праву і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медицині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отримавши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кваліфікацію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лікаря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. Але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медична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практика мало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цікавила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Омара. 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04860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48"/>
            <a:ext cx="9144000" cy="3567068"/>
          </a:xfrm>
        </p:spPr>
      </p:pic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0" y="3573016"/>
            <a:ext cx="9144000" cy="328498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У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віці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шістнадцяти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років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Хайям пережив першу в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своєму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житті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втрату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: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під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час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епідемії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помер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його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батько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, а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потім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і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мати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. Омар продав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батьківський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будинок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і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майстерню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і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відправився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в Самарканд. У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Самарканді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Хайям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стає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спочатку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учнем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одного з медресе, але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після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кількох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виступів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на диспутах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настільки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вразив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всіх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своєю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вченістю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що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його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відразу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ж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зробили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наставником.</a:t>
            </a:r>
            <a:endParaRPr lang="ru-RU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66496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8840"/>
            <a:ext cx="3943634" cy="282627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067944" y="188640"/>
            <a:ext cx="5076056" cy="6669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Як і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інші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великі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вчені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того часу, Омар не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затримувався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довго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в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якомусь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місті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.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Всього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через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чотири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роки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покинув Самарканд і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переїхав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до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Бухари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, де почав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працювати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в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сховищах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книг. За десять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років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що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вчений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прожив в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Бухарі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написав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чотири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фундаментальних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трактату з математики.</a:t>
            </a:r>
            <a:endParaRPr lang="ru-RU" sz="36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6256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0" y="260648"/>
            <a:ext cx="4860032" cy="65973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У 1074 р.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його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запросили в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Ісфахан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, центр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держави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Санджар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, до двору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сельджукського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султана </a:t>
            </a:r>
            <a:r>
              <a:rPr lang="ru-RU" sz="3600" u="sng" dirty="0" err="1" smtClean="0">
                <a:solidFill>
                  <a:schemeClr val="bg1"/>
                </a:solidFill>
                <a:latin typeface="Monotype Corsiva" pitchFamily="66" charset="0"/>
              </a:rPr>
              <a:t>Мелік</a:t>
            </a:r>
            <a:r>
              <a:rPr lang="ru-RU" sz="3600" u="sng" dirty="0" smtClean="0">
                <a:solidFill>
                  <a:schemeClr val="bg1"/>
                </a:solidFill>
                <a:latin typeface="Monotype Corsiva" pitchFamily="66" charset="0"/>
              </a:rPr>
              <a:t>-шаха </a:t>
            </a:r>
            <a:r>
              <a:rPr lang="en-US" sz="3600" u="sng" dirty="0" smtClean="0">
                <a:solidFill>
                  <a:schemeClr val="bg1"/>
                </a:solidFill>
                <a:latin typeface="Monotype Corsiva" pitchFamily="66" charset="0"/>
              </a:rPr>
              <a:t>I. 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Омар став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духовним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наставником султана.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Крім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того,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Малік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-шах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призначив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його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керівником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палацової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обсерваторії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однієї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з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найбільших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.</a:t>
            </a:r>
            <a:endParaRPr lang="ru-RU" sz="36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268760"/>
            <a:ext cx="3863071" cy="47638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0413345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429000"/>
            <a:ext cx="4908131" cy="325163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0" y="1"/>
            <a:ext cx="9144000" cy="36450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не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тільки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продовжував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заняття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математикою, але і став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відомим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астрономом. З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групою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вчених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розробив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сонячний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календар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точніший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ніж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григоріанський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.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Склав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«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Малікшахскі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астрономічні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таблиці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»,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що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включали невеликий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зоряний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каталог.</a:t>
            </a:r>
            <a:endParaRPr lang="ru-RU" sz="36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47908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0" y="188640"/>
            <a:ext cx="4860032" cy="6669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У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середині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90-х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років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11ст., </a:t>
            </a:r>
            <a:r>
              <a:rPr lang="ru-RU" sz="3200" dirty="0" err="1">
                <a:solidFill>
                  <a:schemeClr val="bg1"/>
                </a:solidFill>
                <a:latin typeface="Monotype Corsiva" pitchFamily="66" charset="0"/>
              </a:rPr>
              <a:t>п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ісля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вбивства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Малік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-шаха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обсерваторію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закрили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це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було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викликано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зміною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правителів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Хайям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здійснив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паломництво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до Мекки. Про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це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повідомляє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один з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його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недружніх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біографів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Ібн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АЛ-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Кіфт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наступними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словами: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що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зробив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паломництво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                    «...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притримавши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поводи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своєї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мови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а не з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благочестя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».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340768"/>
            <a:ext cx="3240360" cy="43500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833615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3275856" y="-99392"/>
            <a:ext cx="5868144" cy="69573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Останні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10-15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років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життя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Хайям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провів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на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самоті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у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Нішапурі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.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мало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спілкувався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з людьми,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відчував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потребу,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страждав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через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релігійні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переслідування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.</a:t>
            </a:r>
          </a:p>
          <a:p>
            <a:pPr marL="0" indent="0"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У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ці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роки дружив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тільки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з книгою. В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останні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години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свого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життя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як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повідомляє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історик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Бейхакі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Хайям читав «Книгу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зцілення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»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Ібн-Сіни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.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дійшов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до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розділу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«Про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єдність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і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загальності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»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філософського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твору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поклав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на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місце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зубочистку, встав,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помолився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і помер.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прожив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довге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і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дуже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плідне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життя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.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80728"/>
            <a:ext cx="3208915" cy="4752528"/>
          </a:xfrm>
        </p:spPr>
      </p:pic>
    </p:spTree>
    <p:extLst>
      <p:ext uri="{BB962C8B-B14F-4D97-AF65-F5344CB8AC3E}">
        <p14:creationId xmlns:p14="http://schemas.microsoft.com/office/powerpoint/2010/main" val="88966388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83568" y="692696"/>
            <a:ext cx="7488832" cy="3312368"/>
          </a:xfrm>
        </p:spPr>
        <p:txBody>
          <a:bodyPr>
            <a:normAutofit/>
          </a:bodyPr>
          <a:lstStyle/>
          <a:p>
            <a:r>
              <a:rPr lang="ru-RU" sz="8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Омар Хайям - математик</a:t>
            </a:r>
            <a:endParaRPr lang="ru-RU" sz="8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4098" name="Picture 2" descr="Результат пошуку зображень за запитом &quot;математика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93096"/>
            <a:ext cx="9144000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9116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0" y="0"/>
            <a:ext cx="5436096" cy="6858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Математичні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твори,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що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дійшли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до наших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днів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характеризують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Омара Хайяма як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видатного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вченого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свого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часу. </a:t>
            </a:r>
            <a:r>
              <a:rPr lang="ru-RU" sz="3000" u="sng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sz="3000" u="sng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000" u="sng" dirty="0" err="1" smtClean="0">
                <a:solidFill>
                  <a:schemeClr val="bg1"/>
                </a:solidFill>
                <a:latin typeface="Monotype Corsiva" pitchFamily="66" charset="0"/>
              </a:rPr>
              <a:t>зіграв</a:t>
            </a:r>
            <a:r>
              <a:rPr lang="ru-RU" sz="3000" u="sng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000" u="sng" dirty="0" err="1" smtClean="0">
                <a:solidFill>
                  <a:schemeClr val="bg1"/>
                </a:solidFill>
                <a:latin typeface="Monotype Corsiva" pitchFamily="66" charset="0"/>
              </a:rPr>
              <a:t>велику</a:t>
            </a:r>
            <a:r>
              <a:rPr lang="ru-RU" sz="3000" u="sng" dirty="0" smtClean="0">
                <a:solidFill>
                  <a:schemeClr val="bg1"/>
                </a:solidFill>
                <a:latin typeface="Monotype Corsiva" pitchFamily="66" charset="0"/>
              </a:rPr>
              <a:t> роль у </a:t>
            </a:r>
            <a:r>
              <a:rPr lang="ru-RU" sz="3000" u="sng" dirty="0" err="1" smtClean="0">
                <a:solidFill>
                  <a:schemeClr val="bg1"/>
                </a:solidFill>
                <a:latin typeface="Monotype Corsiva" pitchFamily="66" charset="0"/>
              </a:rPr>
              <a:t>створенні</a:t>
            </a:r>
            <a:r>
              <a:rPr lang="ru-RU" sz="3000" u="sng" dirty="0" smtClean="0">
                <a:solidFill>
                  <a:schemeClr val="bg1"/>
                </a:solidFill>
                <a:latin typeface="Monotype Corsiva" pitchFamily="66" charset="0"/>
              </a:rPr>
              <a:t> і </a:t>
            </a:r>
            <a:r>
              <a:rPr lang="ru-RU" sz="3000" u="sng" dirty="0" err="1" smtClean="0">
                <a:solidFill>
                  <a:schemeClr val="bg1"/>
                </a:solidFill>
                <a:latin typeface="Monotype Corsiva" pitchFamily="66" charset="0"/>
              </a:rPr>
              <a:t>розвитку</a:t>
            </a:r>
            <a:r>
              <a:rPr lang="ru-RU" sz="3000" u="sng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000" u="sng" dirty="0" err="1" smtClean="0">
                <a:solidFill>
                  <a:schemeClr val="bg1"/>
                </a:solidFill>
                <a:latin typeface="Monotype Corsiva" pitchFamily="66" charset="0"/>
              </a:rPr>
              <a:t>алгебри</a:t>
            </a:r>
            <a:r>
              <a:rPr lang="ru-RU" sz="3000" u="sng" dirty="0" smtClean="0">
                <a:solidFill>
                  <a:schemeClr val="bg1"/>
                </a:solidFill>
                <a:latin typeface="Monotype Corsiva" pitchFamily="66" charset="0"/>
              </a:rPr>
              <a:t>.</a:t>
            </a:r>
          </a:p>
          <a:p>
            <a:pPr marL="0" indent="0">
              <a:buNone/>
            </a:pP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Перший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математичний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трактат Омара Хайяма «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Труднощі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арифметики»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поки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не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виявлений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.</a:t>
            </a:r>
          </a:p>
          <a:p>
            <a:pPr marL="0" indent="0">
              <a:buNone/>
            </a:pP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З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інших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робіт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відомо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що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містить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відомості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про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розроблений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ним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загальному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прийомі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вилучення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кореня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будь-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якого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ступеня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з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натуральним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показником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 «методом </a:t>
            </a:r>
            <a:r>
              <a:rPr lang="ru-RU" sz="3000" dirty="0" err="1" smtClean="0">
                <a:solidFill>
                  <a:schemeClr val="bg1"/>
                </a:solidFill>
                <a:latin typeface="Monotype Corsiva" pitchFamily="66" charset="0"/>
              </a:rPr>
              <a:t>індійців</a:t>
            </a:r>
            <a:r>
              <a:rPr lang="ru-RU" sz="3000" dirty="0" smtClean="0">
                <a:solidFill>
                  <a:schemeClr val="bg1"/>
                </a:solidFill>
                <a:latin typeface="Monotype Corsiva" pitchFamily="66" charset="0"/>
              </a:rPr>
              <a:t>».</a:t>
            </a:r>
            <a:endParaRPr lang="ru-RU" sz="3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484784"/>
            <a:ext cx="3204482" cy="37385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5930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88640"/>
            <a:ext cx="9144000" cy="6669360"/>
          </a:xfrm>
        </p:spPr>
        <p:txBody>
          <a:bodyPr>
            <a:normAutofit/>
          </a:bodyPr>
          <a:lstStyle/>
          <a:p>
            <a:pPr algn="ctr"/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Грунтуючись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на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відомих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фактах,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вчені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припускають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що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Хайям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відкрив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формулу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зведення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двочлена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Monotype Corsiva" pitchFamily="66" charset="0"/>
              </a:rPr>
              <a:t>ab</a:t>
            </a:r>
            <a:r>
              <a:rPr lang="en-US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в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ступінь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en-US" dirty="0" smtClean="0">
                <a:solidFill>
                  <a:schemeClr val="bg1"/>
                </a:solidFill>
                <a:latin typeface="Monotype Corsiva" pitchFamily="66" charset="0"/>
              </a:rPr>
              <a:t>n.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Славу Омара Хайяма, як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знавця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алгебри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, принесла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теорія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геометричних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рішень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алгебраїчних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рівнянь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. </a:t>
            </a:r>
          </a:p>
          <a:p>
            <a:pPr algn="ctr"/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О.Хайям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вперше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висловив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думку про те,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що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рівняння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третього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ступеня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не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вирішуються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за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допомогою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«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властивостей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круга»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підкреслював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що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їх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можна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вирішити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тільки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із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залученням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конічних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перетинів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.</a:t>
            </a:r>
          </a:p>
          <a:p>
            <a:pPr algn="ctr"/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О.Хайям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дав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повну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класифікацію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кубічних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рівнянь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що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мають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позитивні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коренні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.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виділив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19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класів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;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із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них 5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зводяться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до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лінійних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і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квадратних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.Для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решти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14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класів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вказав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метод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вирішення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за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допомогою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конічних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перерізів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-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параболи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рівносторонньої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гіперболи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dirty="0" err="1" smtClean="0">
                <a:solidFill>
                  <a:schemeClr val="bg1"/>
                </a:solidFill>
                <a:latin typeface="Monotype Corsiva" pitchFamily="66" charset="0"/>
              </a:rPr>
              <a:t>окружності</a:t>
            </a: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.</a:t>
            </a:r>
            <a:endParaRPr lang="ru-RU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994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48680"/>
            <a:ext cx="3014796" cy="563218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3563888" y="1"/>
            <a:ext cx="5580112" cy="6858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У «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Трактаті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про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тлумачення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темних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положень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у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Евкліда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»,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написаному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близько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1077 р., Хайям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розглядає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ірраціональні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числа як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цілком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законні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визначаючи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рівність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двох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відносин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як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послідовну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рівність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усіх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відповідних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приватних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в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алгоритмі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Евкліда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. У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цій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же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книзі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Хайям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намагається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довести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п'ятий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постулат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Евкліда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виходячи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з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більш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очевидного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його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еквівалента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: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дві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збіжні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прямі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повинні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перетнутися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.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79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131840" y="274638"/>
            <a:ext cx="5904656" cy="3442394"/>
          </a:xfrm>
        </p:spPr>
        <p:txBody>
          <a:bodyPr>
            <a:noAutofit/>
          </a:bodyPr>
          <a:lstStyle/>
          <a:p>
            <a:r>
              <a:rPr lang="ru-RU" sz="7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Омар Хайям-астроном</a:t>
            </a:r>
            <a:endParaRPr lang="ru-RU" sz="7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3491880" y="4293096"/>
            <a:ext cx="5652120" cy="25649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От земной глубины до далеких планет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Мирозданья загадкам нашел я ответ.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От зенита Сатурна до чрева Земли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Тайны  мира свое толкованье нашли.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Я распутал все петли вблизи и вдали…</a:t>
            </a:r>
            <a:endParaRPr lang="ru-RU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2050" name="Picture 2" descr="Результат пошуку зображень за запитом &quot;астрономія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563888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8127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88639"/>
            <a:ext cx="9036496" cy="381642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Проводячи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астрономічні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спостереження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став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справжнім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революціонером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у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науці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.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вважав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що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Земля, як і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інші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небесні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тіла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рухається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в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безкінечному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просторі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Всесвіту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обертаючись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навколо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своєї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осі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.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О.Хайям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стверджував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що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Всесвіт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ніколи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не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був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створений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-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існував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Monotype Corsiva" pitchFamily="66" charset="0"/>
              </a:rPr>
              <a:t>вічно</a:t>
            </a:r>
            <a:r>
              <a:rPr lang="ru-RU" sz="3600" dirty="0" smtClean="0">
                <a:solidFill>
                  <a:schemeClr val="bg1"/>
                </a:solidFill>
                <a:latin typeface="Monotype Corsiva" pitchFamily="66" charset="0"/>
              </a:rPr>
              <a:t>.</a:t>
            </a:r>
            <a:endParaRPr lang="ru-RU" sz="36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3074" name="Picture 2" descr="Результат пошуку зображень за запитом &quot;астрономія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645024"/>
            <a:ext cx="9144000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755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0" y="0"/>
            <a:ext cx="9144000" cy="371703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Хайям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вчив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що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тільки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наука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може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відкривати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закони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природи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і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змушувати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природу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служити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людям.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склав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«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Малікшахскі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астрономічні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таблиці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»,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працював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над реформою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іранського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сонячного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календаря.</a:t>
            </a:r>
          </a:p>
          <a:p>
            <a:pPr marL="0" indent="0" algn="ctr">
              <a:buNone/>
            </a:pP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Крім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астрономії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та математики, Омар Хайям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захоплювався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географією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написав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кілька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трактатів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з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природознавства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.</a:t>
            </a:r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645024"/>
            <a:ext cx="5904656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03202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0" y="0"/>
            <a:ext cx="4355976" cy="4509120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Омар Хайям - поет і </a:t>
            </a:r>
            <a:r>
              <a:rPr lang="ru-RU" sz="60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філософ</a:t>
            </a:r>
            <a:endParaRPr lang="ru-RU" sz="6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8194" name="Picture 2" descr="Результат пошуку зображень за запитом &quot;філософія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0"/>
            <a:ext cx="52200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272885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0" y="0"/>
            <a:ext cx="5004048" cy="6858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Омар Хайям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назавжди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увійшов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в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історію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як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прекрасний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поет і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філософ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.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Паралельно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із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заняттями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наукою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створював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свої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безсмертні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вірші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відомі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всьому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світу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під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назвою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«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Рубаї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».</a:t>
            </a:r>
          </a:p>
          <a:p>
            <a:pPr marL="0" indent="0">
              <a:buNone/>
            </a:pP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Ліричні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вірші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поета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про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любов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і дружбу, про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пошук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сенсу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життя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і про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багато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іншого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-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оптимістичні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й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скорботні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практичні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і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піднесені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завжди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наповнені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глибоким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змістом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.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700808"/>
            <a:ext cx="4038600" cy="40711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2421932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0" y="3789040"/>
            <a:ext cx="9144000" cy="30689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Поезія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неперевершеного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майстра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блискучих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за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дотепності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і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витонченості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чотиривіршів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пронизана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прагненням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до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радощів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земного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життя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.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Він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прославляє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людські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почуття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і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справжній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сміливий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і все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осягає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розум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.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Справедливість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, доброта, свобода,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чесність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- ось </a:t>
            </a:r>
            <a:r>
              <a:rPr lang="ru-RU" sz="3200" dirty="0" err="1" smtClean="0">
                <a:solidFill>
                  <a:schemeClr val="bg1"/>
                </a:solidFill>
                <a:latin typeface="Monotype Corsiva" pitchFamily="66" charset="0"/>
              </a:rPr>
              <a:t>ідеали</a:t>
            </a: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для Хайяма.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16632"/>
            <a:ext cx="5256584" cy="352191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697464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Результат пошуку зображень за запитом &quot;могила омар хайям картинк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2" name="Picture 4" descr="Результат пошуку зображень за запитом &quot;могила омар хайям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564"/>
            <a:ext cx="9144000" cy="7059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677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Результат пошуку зображень за запитом &quot;могила омар хайям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5357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</p:spPr>
        <p:txBody>
          <a:bodyPr>
            <a:normAutofit/>
          </a:bodyPr>
          <a:lstStyle/>
          <a:p>
            <a:r>
              <a:rPr lang="uk-UA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Вшанування пам'яті </a:t>
            </a:r>
            <a:endParaRPr lang="ru-RU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07504" y="6173614"/>
            <a:ext cx="4040188" cy="639762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 smtClean="0">
                <a:solidFill>
                  <a:srgbClr val="FFFF00"/>
                </a:solidFill>
              </a:rPr>
              <a:t>Пам'ятник</a:t>
            </a:r>
            <a:r>
              <a:rPr lang="ru-RU" dirty="0" smtClean="0">
                <a:solidFill>
                  <a:srgbClr val="FFFF00"/>
                </a:solidFill>
              </a:rPr>
              <a:t> в </a:t>
            </a:r>
            <a:r>
              <a:rPr lang="ru-RU" dirty="0" err="1" smtClean="0">
                <a:solidFill>
                  <a:srgbClr val="FFFF00"/>
                </a:solidFill>
              </a:rPr>
              <a:t>Туркменістані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797203"/>
            <a:ext cx="3193817" cy="5328960"/>
          </a:xfrm>
        </p:spPr>
      </p:pic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5102225" y="6093296"/>
            <a:ext cx="4041775" cy="639762"/>
          </a:xfrm>
        </p:spPr>
        <p:txBody>
          <a:bodyPr>
            <a:normAutofit/>
          </a:bodyPr>
          <a:lstStyle/>
          <a:p>
            <a:pPr algn="ctr"/>
            <a:r>
              <a:rPr lang="ru-RU" dirty="0" err="1" smtClean="0">
                <a:solidFill>
                  <a:srgbClr val="FFFF00"/>
                </a:solidFill>
              </a:rPr>
              <a:t>Пам'ятник</a:t>
            </a:r>
            <a:r>
              <a:rPr lang="ru-RU" dirty="0" smtClean="0">
                <a:solidFill>
                  <a:srgbClr val="FFFF00"/>
                </a:solidFill>
              </a:rPr>
              <a:t> в </a:t>
            </a:r>
            <a:r>
              <a:rPr lang="ru-RU" dirty="0" err="1" smtClean="0">
                <a:solidFill>
                  <a:srgbClr val="FFFF00"/>
                </a:solidFill>
              </a:rPr>
              <a:t>Бухаресті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836712"/>
            <a:ext cx="3697058" cy="5328592"/>
          </a:xfrm>
        </p:spPr>
      </p:pic>
    </p:spTree>
    <p:extLst>
      <p:ext uri="{BB962C8B-B14F-4D97-AF65-F5344CB8AC3E}">
        <p14:creationId xmlns:p14="http://schemas.microsoft.com/office/powerpoint/2010/main" val="53212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2843808" y="5805264"/>
            <a:ext cx="4041775" cy="836712"/>
          </a:xfrm>
        </p:spPr>
        <p:txBody>
          <a:bodyPr>
            <a:noAutofit/>
          </a:bodyPr>
          <a:lstStyle/>
          <a:p>
            <a:pPr algn="ctr"/>
            <a:r>
              <a:rPr lang="ru-RU" sz="3600" dirty="0" err="1" smtClean="0">
                <a:solidFill>
                  <a:srgbClr val="FFFF00"/>
                </a:solidFill>
              </a:rPr>
              <a:t>Пам'ятник</a:t>
            </a:r>
            <a:r>
              <a:rPr lang="ru-RU" sz="3600" dirty="0" smtClean="0">
                <a:solidFill>
                  <a:srgbClr val="FFFF00"/>
                </a:solidFill>
              </a:rPr>
              <a:t> в </a:t>
            </a:r>
            <a:r>
              <a:rPr lang="ru-RU" sz="3600" dirty="0" err="1" smtClean="0">
                <a:solidFill>
                  <a:srgbClr val="FFFF00"/>
                </a:solidFill>
              </a:rPr>
              <a:t>Тегерані</a:t>
            </a:r>
            <a:endParaRPr lang="ru-RU" sz="3600" dirty="0">
              <a:solidFill>
                <a:srgbClr val="FFFF00"/>
              </a:solidFill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88640"/>
            <a:ext cx="6444631" cy="54006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31114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Результат пошуку зображень за запитом &quot;памятники омару хайяму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605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Результат пошуку зображень за запитом &quot;памятники омару хайяму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2871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Результат пошуку зображень за запитом &quot;омар хайям мудрости жизн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50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Результат пошуку зображень за запитом &quot;омар хайям мудрости жизн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383" y="-107274"/>
            <a:ext cx="9505056" cy="6965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542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Результат пошуку зображень за запитом &quot;омар хайям мудрости жизн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63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397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2050" name="Picture 2" descr="Результат пошуку зображень за запитом &quot;омар хайям мудрости жизн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07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Результат пошуку зображень за запитом &quot;омар хайям мудрости жизн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Результат пошуку зображень за запитом &quot;омар хайям мудрости жизни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" name="AutoShape 6" descr="Результат пошуку зображень за запитом &quot;омар хайям мудрости жизни&quot;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AutoShape 8" descr="Результат пошуку зображень за запитом &quot;омар хайям мудрости жизни&quot;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10" descr="Результат пошуку зображень за запитом &quot;омар хайям мудрости жизни&quot;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" name="AutoShape 12" descr="Результат пошуку зображень за запитом &quot;омар хайям мудрости жизни&quot;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" name="AutoShape 14" descr="Результат пошуку зображень за запитом &quot;омар хайям мудрости жизни&quot;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136" name="Picture 16" descr="Результат пошуку зображень за запитом &quot;омар хайям мудрости жизн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7"/>
            <a:ext cx="9036495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011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Результат пошуку зображень за запитом &quot;омар хайям мудрости жизн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890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194" name="Picture 2" descr="Результат пошуку зображень за запитом &quot;омар хайям мудрости жизн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87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9218" name="Picture 2" descr="Результат пошуку зображень за запитом &quot;омар хайям мудрости жизн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3163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42" name="Picture 2" descr="Результат пошуку зображень за запитом &quot;омар хайям мудрости жизн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677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Результат пошуку зображень за запитом &quot;омар хайям рубаї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53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2294" name="Picture 6" descr="Результат пошуку зображень за запитом &quot;омар хайям мудрости жизн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998" y="-747464"/>
            <a:ext cx="9649072" cy="8104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4387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Результат пошуку зображень за запитом &quot;східна чайна церемонія картинк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Результат пошуку зображень за запитом &quot;східна чайна церемонія картинки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" name="AutoShape 6" descr="Результат пошуку зображень за запитом &quot;східна чайна церемонія картинки&quot;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AutoShape 8" descr="Результат пошуку зображень за запитом &quot;східна чайна церемонія картинки&quot;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10" descr="Результат пошуку зображень за запитом &quot;східна чайна церемонія картинки&quot;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" name="AutoShape 12" descr="Результат пошуку зображень за запитом &quot;східна чайна церемонія картинки&quot;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7170" name="Picture 2" descr="Результат пошуку зображень за запитом &quot;омар хайям мудрости жизн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531440"/>
            <a:ext cx="9143999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806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4338" name="Picture 2" descr="Результат пошуку зображень за запитом &quot;омар хайям мудрости жизн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955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5362" name="Picture 2" descr="Результат пошуку зображень за запитом &quot;омар хайям мудрости жизн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126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Результат пошуку зображень за запитом &quot;омар хайям мудрости жизн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336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 descr="Результат пошуку зображень за запитом &quot;омар хайям мудрости жизн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975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3314" name="Picture 2" descr="Результат пошуку зображень за запитом &quot;омар хайям мудрости жизн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0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371</TotalTime>
  <Words>1378</Words>
  <Application>Microsoft Office PowerPoint</Application>
  <PresentationFormat>Экран (4:3)</PresentationFormat>
  <Paragraphs>78</Paragraphs>
  <Slides>67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67</vt:i4>
      </vt:variant>
    </vt:vector>
  </HeadingPairs>
  <TitlesOfParts>
    <vt:vector size="69" baseType="lpstr">
      <vt:lpstr>Апекс</vt:lpstr>
      <vt:lpstr>Презентация</vt:lpstr>
      <vt:lpstr>Презентация PowerPoint</vt:lpstr>
      <vt:lpstr>Ознаки епохи Середньовіччя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Словникова робота</vt:lpstr>
      <vt:lpstr>Китай</vt:lpstr>
      <vt:lpstr>Китай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Золота доба персько-таджицької лірики. Видатні представники. Омар Хайям. Рубаї. Лаконізм і місткість жанру рубаї. Основні теми й мотиви творчості Хайяма.</vt:lpstr>
      <vt:lpstr>Персько-таджикська поезія</vt:lpstr>
      <vt:lpstr>Презентация PowerPoint</vt:lpstr>
      <vt:lpstr>Ім'я</vt:lpstr>
      <vt:lpstr>Молоді роки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Омар Хайям - математик</vt:lpstr>
      <vt:lpstr>Презентация PowerPoint</vt:lpstr>
      <vt:lpstr>Презентация PowerPoint</vt:lpstr>
      <vt:lpstr>Презентация PowerPoint</vt:lpstr>
      <vt:lpstr>Омар Хайям-астроном</vt:lpstr>
      <vt:lpstr>Презентация PowerPoint</vt:lpstr>
      <vt:lpstr>Презентация PowerPoint</vt:lpstr>
      <vt:lpstr>Омар Хайям - поет і філософ</vt:lpstr>
      <vt:lpstr>Презентация PowerPoint</vt:lpstr>
      <vt:lpstr>Презентация PowerPoint</vt:lpstr>
      <vt:lpstr>Презентация PowerPoint</vt:lpstr>
      <vt:lpstr>Презентация PowerPoint</vt:lpstr>
      <vt:lpstr>Вшанування пам'яті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Vld</dc:creator>
  <cp:lastModifiedBy>Vld</cp:lastModifiedBy>
  <cp:revision>92</cp:revision>
  <dcterms:created xsi:type="dcterms:W3CDTF">2017-12-01T15:16:09Z</dcterms:created>
  <dcterms:modified xsi:type="dcterms:W3CDTF">2017-12-06T12:27:33Z</dcterms:modified>
</cp:coreProperties>
</file>