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4" r:id="rId6"/>
    <p:sldId id="265" r:id="rId7"/>
    <p:sldId id="267" r:id="rId8"/>
    <p:sldId id="266" r:id="rId9"/>
    <p:sldId id="268" r:id="rId10"/>
    <p:sldId id="274" r:id="rId11"/>
    <p:sldId id="271" r:id="rId12"/>
    <p:sldId id="272" r:id="rId13"/>
    <p:sldId id="27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60000"/>
    <a:srgbClr val="000000"/>
    <a:srgbClr val="2F800E"/>
    <a:srgbClr val="00D624"/>
    <a:srgbClr val="D000D5"/>
    <a:srgbClr val="00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4" autoAdjust="0"/>
    <p:restoredTop sz="94713" autoAdjust="0"/>
  </p:normalViewPr>
  <p:slideViewPr>
    <p:cSldViewPr showGuides="1">
      <p:cViewPr>
        <p:scale>
          <a:sx n="70" d="100"/>
          <a:sy n="70" d="100"/>
        </p:scale>
        <p:origin x="-18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9DB1302-6DE8-407F-875C-5442EDACEFC9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1BA25AF-9DC5-47FD-97C4-9207ACECAF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82381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EE6B0F-C94B-402B-9723-ADECFE39D4B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 altLang="uk-UA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CFC2E7-67F6-44B9-9774-2E7B82B3D2DD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DCE3E-19B9-4E2C-AB47-9A7504D2D549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E533A-F14A-4EAE-A905-53DB2EA75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78842"/>
      </p:ext>
    </p:extLst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853B0-A93D-45A6-B4E7-B7C1B3ED1C00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3C0EE-AF81-4848-865E-957AC4EC55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5205987"/>
      </p:ext>
    </p:extLst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09366-BC15-4136-B2F7-ECF267A5D88C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60EC5-8D90-472A-AD6E-0860DA13D1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2695297"/>
      </p:ext>
    </p:extLst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2C5B5-A91C-43C2-AAEE-798F480246A0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064D9-3C45-4F8B-AE0C-FFEF801CAB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422127"/>
      </p:ext>
    </p:extLst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B3776-5636-4396-97CB-B3306F469D0E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48FF4-EB6D-45C0-96FC-EBD3747762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566776"/>
      </p:ext>
    </p:extLst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D64F5-C8B6-4D46-BD82-630BFC8CD772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304DD-C627-4CB1-AD3D-D363C0FDB8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6665067"/>
      </p:ext>
    </p:extLst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23CE-E917-4DCF-BFE7-039D9B6CA0D7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00935-F28B-433C-BBB4-1BC70A7431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3946969"/>
      </p:ext>
    </p:extLst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2907E-DDB4-4B6A-A775-367784428B39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D9B8A-BA81-47B1-A927-335BB4D63D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471883"/>
      </p:ext>
    </p:extLst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A6373-8B14-4CDA-AB58-80DB5376D3B1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CD1FD-8728-487C-ACF8-2B2A9B1D12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3440758"/>
      </p:ext>
    </p:extLst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2E65B-C438-4632-994C-9B2D05A1A2DA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C500B-BFFE-43CB-A5EA-E638DA6A31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8622855"/>
      </p:ext>
    </p:extLst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C51E9-68D0-4148-8C8B-D1462AE18F9C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353AA-AD64-474B-AD82-80AC4B511E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8868368"/>
      </p:ext>
    </p:extLst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  <a:endParaRPr lang="en-US" altLang="uk-UA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F1651B-214F-4999-99B2-6FB882DFEEBB}" type="datetimeFigureOut">
              <a:rPr lang="ru-RU"/>
              <a:pPr>
                <a:defRPr/>
              </a:pPr>
              <a:t>01.02.2014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05A6A8-752C-46F0-ACA4-F4131B3EAD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6" r:id="rId9"/>
    <p:sldLayoutId id="2147483874" r:id="rId10"/>
    <p:sldLayoutId id="2147483875" r:id="rId11"/>
  </p:sldLayoutIdLst>
  <p:transition spd="slow">
    <p:zo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54A838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1" descr="tehno6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025" y="1214438"/>
            <a:ext cx="5768975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74650" y="765175"/>
            <a:ext cx="6143625" cy="2225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Computers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5643563"/>
            <a:ext cx="2179637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uk-UA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Prepared by:</a:t>
            </a:r>
          </a:p>
          <a:p>
            <a:pPr eaLnBrk="1" hangingPunct="1">
              <a:defRPr/>
            </a:pPr>
            <a:r>
              <a:rPr lang="en-US" altLang="uk-UA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Alexander </a:t>
            </a:r>
            <a:r>
              <a:rPr lang="en-US" altLang="uk-UA" dirty="0" err="1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Klochkov</a:t>
            </a:r>
            <a:endParaRPr lang="en-US" altLang="uk-UA" dirty="0" smtClean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  <a:p>
            <a:pPr eaLnBrk="1" hangingPunct="1">
              <a:defRPr/>
            </a:pPr>
            <a:r>
              <a:rPr lang="en-US" altLang="uk-UA" dirty="0" err="1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Misha</a:t>
            </a:r>
            <a:r>
              <a:rPr lang="en-US" altLang="uk-UA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en-US" altLang="uk-UA" dirty="0" err="1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Basanets</a:t>
            </a:r>
            <a:r>
              <a:rPr lang="en-US" altLang="uk-UA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  </a:t>
            </a:r>
            <a:endParaRPr lang="ru-RU" altLang="uk-UA" dirty="0" smtClean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Группа 1"/>
          <p:cNvGrpSpPr>
            <a:grpSpLocks/>
          </p:cNvGrpSpPr>
          <p:nvPr/>
        </p:nvGrpSpPr>
        <p:grpSpPr bwMode="auto">
          <a:xfrm>
            <a:off x="322263" y="968375"/>
            <a:ext cx="8499475" cy="5815013"/>
            <a:chOff x="321469" y="968523"/>
            <a:chExt cx="8501062" cy="5814565"/>
          </a:xfrm>
        </p:grpSpPr>
        <p:sp>
          <p:nvSpPr>
            <p:cNvPr id="2" name="TextBox 1"/>
            <p:cNvSpPr txBox="1">
              <a:spLocks noChangeArrowheads="1"/>
            </p:cNvSpPr>
            <p:nvPr/>
          </p:nvSpPr>
          <p:spPr bwMode="auto">
            <a:xfrm>
              <a:off x="321469" y="968523"/>
              <a:ext cx="8501062" cy="1800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itchFamily="18" charset="2"/>
                <a:buChar char=""/>
                <a:defRPr sz="2600"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  <a:defRPr sz="2400"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itchFamily="18" charset="2"/>
                <a:buChar char=""/>
                <a:defRPr sz="2100"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uk-UA" sz="2800" b="1">
                  <a:solidFill>
                    <a:srgbClr val="0076A3"/>
                  </a:solidFill>
                  <a:cs typeface="Narkisim" pitchFamily="34" charset="-79"/>
                </a:rPr>
                <a:t>The main circuit board inside your system is called the motherboard and contains processor, the memory chips, expansions slots, and controllers for peripherals, connected by buses.</a:t>
              </a:r>
              <a:endParaRPr lang="ru-RU" altLang="uk-UA" sz="2800" b="1">
                <a:solidFill>
                  <a:srgbClr val="0076A3"/>
                </a:solidFill>
                <a:cs typeface="Narkisim" pitchFamily="34" charset="-79"/>
              </a:endParaRPr>
            </a:p>
          </p:txBody>
        </p:sp>
        <p:pic>
          <p:nvPicPr>
            <p:cNvPr id="14340" name="Рисунок 2" descr="Motherboard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6475" y="2804458"/>
              <a:ext cx="6631049" cy="397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7" name="Group 7"/>
          <p:cNvGrpSpPr>
            <a:grpSpLocks/>
          </p:cNvGrpSpPr>
          <p:nvPr/>
        </p:nvGrpSpPr>
        <p:grpSpPr bwMode="auto">
          <a:xfrm>
            <a:off x="323850" y="476250"/>
            <a:ext cx="8569325" cy="9232900"/>
            <a:chOff x="204" y="300"/>
            <a:chExt cx="5398" cy="5816"/>
          </a:xfrm>
        </p:grpSpPr>
        <p:sp>
          <p:nvSpPr>
            <p:cNvPr id="15362" name="TextBox 1"/>
            <p:cNvSpPr txBox="1">
              <a:spLocks noChangeArrowheads="1"/>
            </p:cNvSpPr>
            <p:nvPr/>
          </p:nvSpPr>
          <p:spPr bwMode="auto">
            <a:xfrm>
              <a:off x="878" y="300"/>
              <a:ext cx="4166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BD0D9"/>
                </a:buClr>
                <a:buSzPct val="95000"/>
                <a:buFont typeface="Wingdings 2" pitchFamily="18" charset="2"/>
                <a:buChar char=""/>
                <a:defRPr sz="2600">
                  <a:solidFill>
                    <a:schemeClr val="tx1"/>
                  </a:solidFill>
                  <a:latin typeface="Constantia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  <a:defRPr sz="2400">
                  <a:solidFill>
                    <a:schemeClr val="tx1"/>
                  </a:solidFill>
                  <a:latin typeface="Constantia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 2" pitchFamily="18" charset="2"/>
                <a:buChar char=""/>
                <a:defRPr sz="2100">
                  <a:solidFill>
                    <a:schemeClr val="tx1"/>
                  </a:solidFill>
                  <a:latin typeface="Constantia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BD0D9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54A838"/>
                </a:buClr>
                <a:buSzPct val="65000"/>
                <a:buFont typeface="Wingdings 2" pitchFamily="18" charset="2"/>
                <a:buChar char=""/>
                <a:defRPr sz="2000">
                  <a:solidFill>
                    <a:schemeClr val="tx1"/>
                  </a:solidFill>
                  <a:latin typeface="Constantia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uk-UA" sz="5400">
                  <a:solidFill>
                    <a:srgbClr val="0076A3"/>
                  </a:solidFill>
                </a:rPr>
                <a:t>  Port</a:t>
              </a:r>
              <a:r>
                <a:rPr lang="uk-UA" altLang="uk-UA" sz="5400">
                  <a:solidFill>
                    <a:srgbClr val="0076A3"/>
                  </a:solidFill>
                </a:rPr>
                <a:t>s</a:t>
              </a:r>
              <a:r>
                <a:rPr lang="en-US" altLang="uk-UA" sz="5400">
                  <a:solidFill>
                    <a:srgbClr val="0076A3"/>
                  </a:solidFill>
                </a:rPr>
                <a:t> for peripherals</a:t>
              </a:r>
              <a:endParaRPr lang="ru-RU" altLang="uk-UA" sz="5400">
                <a:solidFill>
                  <a:srgbClr val="0076A3"/>
                </a:solidFill>
              </a:endParaRPr>
            </a:p>
          </p:txBody>
        </p:sp>
        <p:sp>
          <p:nvSpPr>
            <p:cNvPr id="15363" name="TextBox 3"/>
            <p:cNvSpPr txBox="1">
              <a:spLocks noChangeArrowheads="1"/>
            </p:cNvSpPr>
            <p:nvPr/>
          </p:nvSpPr>
          <p:spPr bwMode="auto">
            <a:xfrm>
              <a:off x="204" y="799"/>
              <a:ext cx="5398" cy="1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eaLnBrk="1" hangingPunct="1">
                <a:defRPr/>
              </a:pPr>
              <a:r>
                <a:rPr lang="en-US" altLang="uk-UA" sz="2700" b="1" dirty="0" smtClean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Aharoni" pitchFamily="2" charset="-79"/>
                </a:rPr>
                <a:t>On the rear panel of the computer there are several ports into which we can plug a wide range of peripherals – a modem, a digital camera, a scanner, etc.</a:t>
              </a:r>
              <a:endParaRPr lang="ru-RU" altLang="uk-UA" sz="27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haroni" pitchFamily="2" charset="-79"/>
              </a:endParaRPr>
            </a:p>
          </p:txBody>
        </p:sp>
        <p:pic>
          <p:nvPicPr>
            <p:cNvPr id="6" name="Рисунок 5" descr="case-rear-panel-match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3" y="1921"/>
              <a:ext cx="4321" cy="205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1"/>
          <p:cNvGrpSpPr>
            <a:grpSpLocks/>
          </p:cNvGrpSpPr>
          <p:nvPr/>
        </p:nvGrpSpPr>
        <p:grpSpPr bwMode="auto">
          <a:xfrm>
            <a:off x="357188" y="1000125"/>
            <a:ext cx="8215312" cy="5834063"/>
            <a:chOff x="357188" y="1000125"/>
            <a:chExt cx="8215312" cy="5834098"/>
          </a:xfrm>
        </p:grpSpPr>
        <p:sp>
          <p:nvSpPr>
            <p:cNvPr id="2" name="Прямоугольник 1"/>
            <p:cNvSpPr>
              <a:spLocks noChangeArrowheads="1"/>
            </p:cNvSpPr>
            <p:nvPr/>
          </p:nvSpPr>
          <p:spPr bwMode="auto">
            <a:xfrm>
              <a:off x="357188" y="1000125"/>
              <a:ext cx="8215312" cy="3416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eaLnBrk="1" hangingPunct="1">
                <a:defRPr/>
              </a:pPr>
              <a:r>
                <a:rPr lang="en-US" altLang="uk-UA" sz="3600" b="1" dirty="0" smtClean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Aharoni" pitchFamily="2" charset="-79"/>
                </a:rPr>
                <a:t>Peripherals include storage devices </a:t>
              </a:r>
              <a:endParaRPr lang="uk-UA" altLang="uk-UA" sz="36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haroni" pitchFamily="2" charset="-79"/>
              </a:endParaRPr>
            </a:p>
            <a:p>
              <a:pPr algn="just" eaLnBrk="1" hangingPunct="1">
                <a:defRPr/>
              </a:pPr>
              <a:r>
                <a:rPr lang="en-US" altLang="uk-UA" sz="3600" b="1" dirty="0" smtClean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Aharoni" pitchFamily="2" charset="-79"/>
                </a:rPr>
                <a:t>and input/output devices.</a:t>
              </a:r>
              <a:endParaRPr lang="uk-UA" altLang="uk-UA" sz="36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haroni" pitchFamily="2" charset="-79"/>
              </a:endParaRPr>
            </a:p>
            <a:p>
              <a:pPr algn="just" eaLnBrk="1" hangingPunct="1">
                <a:defRPr/>
              </a:pPr>
              <a:endParaRPr lang="en-US" altLang="uk-UA" sz="36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haroni" pitchFamily="2" charset="-79"/>
              </a:endParaRPr>
            </a:p>
            <a:p>
              <a:pPr algn="just" eaLnBrk="1" hangingPunct="1">
                <a:defRPr/>
              </a:pPr>
              <a:r>
                <a:rPr lang="en-US" altLang="uk-UA" sz="3600" b="1" dirty="0" err="1" smtClean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Aharoni" pitchFamily="2" charset="-79"/>
                </a:rPr>
                <a:t>F.e</a:t>
              </a:r>
              <a:r>
                <a:rPr lang="en-US" altLang="uk-UA" sz="3600" b="1" dirty="0" smtClean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Aharoni" pitchFamily="2" charset="-79"/>
                </a:rPr>
                <a:t>. Disk drives are storage devices. They are used to read and write data on disks. </a:t>
              </a:r>
              <a:endParaRPr lang="ru-RU" altLang="uk-UA" sz="36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haroni" pitchFamily="2" charset="-79"/>
              </a:endParaRPr>
            </a:p>
          </p:txBody>
        </p:sp>
        <p:pic>
          <p:nvPicPr>
            <p:cNvPr id="16388" name="Рисунок 3" descr="hard_drive_western_digital_sata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3762410"/>
              <a:ext cx="4500562" cy="3071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539750" y="908050"/>
            <a:ext cx="79930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defRPr/>
            </a:pPr>
            <a:r>
              <a:rPr lang="en-US" altLang="uk-UA" sz="24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Input devices enable data to go into the computer’s memory.</a:t>
            </a:r>
          </a:p>
          <a:p>
            <a:pPr algn="just" eaLnBrk="1" hangingPunct="1">
              <a:defRPr/>
            </a:pPr>
            <a:r>
              <a:rPr lang="en-US" altLang="uk-UA" sz="24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The most common input devices are  the mouse  and the keyboard. </a:t>
            </a:r>
          </a:p>
          <a:p>
            <a:pPr algn="just" eaLnBrk="1" hangingPunct="1">
              <a:defRPr/>
            </a:pPr>
            <a:r>
              <a:rPr lang="en-US" altLang="uk-UA" sz="24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Output devices enable us to extract the finished product from the system. </a:t>
            </a:r>
            <a:r>
              <a:rPr lang="en-US" altLang="uk-UA" sz="2400" b="1" dirty="0" err="1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F.e</a:t>
            </a:r>
            <a:r>
              <a:rPr lang="en-US" altLang="uk-UA" sz="24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the computer shows the output on the monitor or prints the result by means of a printer.</a:t>
            </a:r>
          </a:p>
          <a:p>
            <a:pPr eaLnBrk="1" hangingPunct="1">
              <a:defRPr/>
            </a:pPr>
            <a:endParaRPr lang="ru-RU" altLang="uk-UA" sz="2400" dirty="0" smtClean="0">
              <a:solidFill>
                <a:srgbClr val="E60000"/>
              </a:solidFill>
              <a:latin typeface="Constantia" pitchFamily="18" charset="0"/>
            </a:endParaRPr>
          </a:p>
        </p:txBody>
      </p:sp>
      <p:grpSp>
        <p:nvGrpSpPr>
          <p:cNvPr id="17411" name="Группа 1"/>
          <p:cNvGrpSpPr>
            <a:grpSpLocks/>
          </p:cNvGrpSpPr>
          <p:nvPr/>
        </p:nvGrpSpPr>
        <p:grpSpPr bwMode="auto">
          <a:xfrm>
            <a:off x="452438" y="3727450"/>
            <a:ext cx="8202612" cy="2971800"/>
            <a:chOff x="451689" y="3727450"/>
            <a:chExt cx="8203658" cy="2971798"/>
          </a:xfrm>
        </p:grpSpPr>
        <p:pic>
          <p:nvPicPr>
            <p:cNvPr id="17412" name="Рисунок 5" descr="Microsoft-Wireless-Mobile-Mouse-1000-3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689" y="4365623"/>
              <a:ext cx="2214563" cy="2333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3" name="Рисунок 6" descr="logitech_classic_keyboard_200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DFDFF"/>
                </a:clrFrom>
                <a:clrTo>
                  <a:srgbClr val="FD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690" y="4509120"/>
              <a:ext cx="2940657" cy="2177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4" name="Рисунок 7" descr="Screens-Gadgets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3727450"/>
              <a:ext cx="3351222" cy="1861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a67b248f3105e6ae1cdbafff1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96891" y="3810346"/>
            <a:ext cx="3000521" cy="2343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285750" y="836613"/>
            <a:ext cx="86074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uk-UA" sz="28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  <a:cs typeface="Andalus" pitchFamily="18" charset="-78"/>
              </a:rPr>
              <a:t>Today, we use computers in all parts of our life.</a:t>
            </a:r>
            <a:r>
              <a:rPr lang="uk-UA" altLang="uk-UA" sz="28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  <a:cs typeface="Andalus" pitchFamily="18" charset="-78"/>
              </a:rPr>
              <a:t> </a:t>
            </a:r>
          </a:p>
          <a:p>
            <a:pPr eaLnBrk="1" hangingPunct="1">
              <a:defRPr/>
            </a:pPr>
            <a:r>
              <a:rPr lang="en-US" altLang="uk-UA" sz="28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  <a:cs typeface="Andalus" pitchFamily="18" charset="-78"/>
              </a:rPr>
              <a:t>For work:</a:t>
            </a: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1714500" y="3071813"/>
            <a:ext cx="242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1800"/>
              <a:t> </a:t>
            </a:r>
            <a:endParaRPr lang="ru-RU" altLang="uk-UA" sz="1800"/>
          </a:p>
        </p:txBody>
      </p:sp>
      <p:grpSp>
        <p:nvGrpSpPr>
          <p:cNvPr id="5125" name="Группа 6"/>
          <p:cNvGrpSpPr>
            <a:grpSpLocks/>
          </p:cNvGrpSpPr>
          <p:nvPr/>
        </p:nvGrpSpPr>
        <p:grpSpPr bwMode="auto">
          <a:xfrm>
            <a:off x="5651500" y="1455738"/>
            <a:ext cx="3949700" cy="3076575"/>
            <a:chOff x="285751" y="1857789"/>
            <a:chExt cx="3434477" cy="2548473"/>
          </a:xfrm>
        </p:grpSpPr>
        <p:pic>
          <p:nvPicPr>
            <p:cNvPr id="5" name="Рисунок 4" descr="1351799943_tomograf_lubercy_201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528" y="2477137"/>
              <a:ext cx="2674217" cy="19291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285751" y="1857789"/>
              <a:ext cx="3434477" cy="61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uk-UA" b="1" u="sng" dirty="0" smtClean="0">
                  <a:solidFill>
                    <a:schemeClr val="accent2">
                      <a:lumMod val="75000"/>
                    </a:schemeClr>
                  </a:solidFill>
                  <a:latin typeface="Constantia" pitchFamily="18" charset="0"/>
                </a:rPr>
                <a:t>In medicine for computer </a:t>
              </a:r>
            </a:p>
            <a:p>
              <a:pPr eaLnBrk="1" hangingPunct="1">
                <a:defRPr/>
              </a:pPr>
              <a:r>
                <a:rPr lang="en-US" altLang="uk-UA" b="1" u="sng" dirty="0" smtClean="0">
                  <a:solidFill>
                    <a:schemeClr val="accent2">
                      <a:lumMod val="75000"/>
                    </a:schemeClr>
                  </a:solidFill>
                  <a:latin typeface="Constantia" pitchFamily="18" charset="0"/>
                </a:rPr>
                <a:t>tomography</a:t>
              </a:r>
              <a:endParaRPr lang="ru-RU" altLang="uk-UA" b="1" u="sng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endParaRPr>
            </a:p>
          </p:txBody>
        </p:sp>
      </p:grpSp>
      <p:grpSp>
        <p:nvGrpSpPr>
          <p:cNvPr id="5126" name="Группа 3"/>
          <p:cNvGrpSpPr>
            <a:grpSpLocks/>
          </p:cNvGrpSpPr>
          <p:nvPr/>
        </p:nvGrpSpPr>
        <p:grpSpPr bwMode="auto">
          <a:xfrm>
            <a:off x="482600" y="1958975"/>
            <a:ext cx="3225800" cy="2573338"/>
            <a:chOff x="5508104" y="1612567"/>
            <a:chExt cx="3207870" cy="2360614"/>
          </a:xfrm>
        </p:grpSpPr>
        <p:pic>
          <p:nvPicPr>
            <p:cNvPr id="8" name="Рисунок 7" descr="171208-28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08104" y="1968262"/>
              <a:ext cx="3207870" cy="200491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5582302" y="1612567"/>
              <a:ext cx="3133672" cy="36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uk-UA" b="1" u="sng" dirty="0" smtClean="0">
                  <a:solidFill>
                    <a:schemeClr val="accent2">
                      <a:lumMod val="75000"/>
                    </a:schemeClr>
                  </a:solidFill>
                  <a:latin typeface="Constantia" pitchFamily="18" charset="0"/>
                </a:rPr>
                <a:t>In transport for navigation </a:t>
              </a:r>
              <a:endParaRPr lang="ru-RU" altLang="uk-UA" b="1" u="sng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95600" y="6021388"/>
            <a:ext cx="3870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uk-UA" b="1" u="sng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In science for modeling processes or</a:t>
            </a:r>
            <a:r>
              <a:rPr lang="uk-UA" altLang="uk-UA" b="1" u="sng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  </a:t>
            </a:r>
            <a:r>
              <a:rPr lang="en-US" altLang="uk-UA" b="1" u="sng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 calculations</a:t>
            </a:r>
            <a:endParaRPr lang="ru-RU" altLang="uk-UA" b="1" u="sng" dirty="0" smtClean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214313" y="774700"/>
            <a:ext cx="87852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uk-UA" sz="40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Students also use</a:t>
            </a:r>
            <a:r>
              <a:rPr lang="ru-RU" altLang="uk-UA" sz="40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 </a:t>
            </a:r>
            <a:r>
              <a:rPr lang="en-US" altLang="uk-UA" sz="40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them in studying:</a:t>
            </a:r>
            <a:endParaRPr lang="ru-RU" altLang="uk-UA" sz="4000" b="1" dirty="0" smtClean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</p:txBody>
      </p:sp>
      <p:grpSp>
        <p:nvGrpSpPr>
          <p:cNvPr id="6147" name="Группа 11"/>
          <p:cNvGrpSpPr>
            <a:grpSpLocks/>
          </p:cNvGrpSpPr>
          <p:nvPr/>
        </p:nvGrpSpPr>
        <p:grpSpPr bwMode="auto">
          <a:xfrm>
            <a:off x="107950" y="1471613"/>
            <a:ext cx="8969375" cy="5110162"/>
            <a:chOff x="107504" y="1472405"/>
            <a:chExt cx="8969884" cy="5108581"/>
          </a:xfrm>
        </p:grpSpPr>
        <p:grpSp>
          <p:nvGrpSpPr>
            <p:cNvPr id="6148" name="Группа 1"/>
            <p:cNvGrpSpPr>
              <a:grpSpLocks/>
            </p:cNvGrpSpPr>
            <p:nvPr/>
          </p:nvGrpSpPr>
          <p:grpSpPr bwMode="auto">
            <a:xfrm>
              <a:off x="107504" y="1472405"/>
              <a:ext cx="3780843" cy="2435112"/>
              <a:chOff x="214313" y="1714500"/>
              <a:chExt cx="5465514" cy="3349680"/>
            </a:xfrm>
          </p:grpSpPr>
          <p:sp>
            <p:nvSpPr>
              <p:cNvPr id="3" name="TextBox 2"/>
              <p:cNvSpPr txBox="1">
                <a:spLocks noChangeArrowheads="1"/>
              </p:cNvSpPr>
              <p:nvPr/>
            </p:nvSpPr>
            <p:spPr bwMode="auto">
              <a:xfrm>
                <a:off x="214313" y="4428030"/>
                <a:ext cx="5464372" cy="6352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uk-UA" sz="2400" b="1" u="sng" dirty="0" smtClean="0">
                    <a:solidFill>
                      <a:schemeClr val="accent2">
                        <a:lumMod val="75000"/>
                      </a:schemeClr>
                    </a:solidFill>
                    <a:latin typeface="Constantia" pitchFamily="18" charset="0"/>
                  </a:rPr>
                  <a:t>Preparing presentations </a:t>
                </a:r>
                <a:endParaRPr lang="ru-RU" altLang="uk-UA" sz="2400" b="1" u="sng" dirty="0" smtClean="0">
                  <a:solidFill>
                    <a:schemeClr val="accent2">
                      <a:lumMod val="75000"/>
                    </a:schemeClr>
                  </a:solidFill>
                  <a:latin typeface="Constantia" pitchFamily="18" charset="0"/>
                </a:endParaRPr>
              </a:p>
            </p:txBody>
          </p:sp>
          <p:pic>
            <p:nvPicPr>
              <p:cNvPr id="6156" name="Рисунок 3" descr="blog_powerpoint1.jp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8625" y="1714500"/>
                <a:ext cx="2819400" cy="26431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149" name="Группа 10"/>
            <p:cNvGrpSpPr>
              <a:grpSpLocks/>
            </p:cNvGrpSpPr>
            <p:nvPr/>
          </p:nvGrpSpPr>
          <p:grpSpPr bwMode="auto">
            <a:xfrm>
              <a:off x="6005568" y="1651035"/>
              <a:ext cx="3071820" cy="2233675"/>
              <a:chOff x="5274817" y="1426306"/>
              <a:chExt cx="3071820" cy="2233675"/>
            </a:xfrm>
          </p:grpSpPr>
          <p:pic>
            <p:nvPicPr>
              <p:cNvPr id="5" name="Рисунок 4" descr="c56f20388a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342538" y="1426306"/>
                <a:ext cx="2555791" cy="1932816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6" name="TextBox 5"/>
              <p:cNvSpPr txBox="1">
                <a:spLocks noChangeArrowheads="1"/>
              </p:cNvSpPr>
              <p:nvPr/>
            </p:nvSpPr>
            <p:spPr bwMode="auto">
              <a:xfrm>
                <a:off x="5274651" y="3198110"/>
                <a:ext cx="3071986" cy="461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uk-UA" sz="2400" b="1" u="sng" dirty="0" smtClean="0">
                    <a:solidFill>
                      <a:schemeClr val="accent2">
                        <a:lumMod val="75000"/>
                      </a:schemeClr>
                    </a:solidFill>
                    <a:latin typeface="Constantia" pitchFamily="18" charset="0"/>
                  </a:rPr>
                  <a:t>Translation words</a:t>
                </a:r>
                <a:endParaRPr lang="ru-RU" altLang="uk-UA" sz="2400" b="1" u="sng" dirty="0" smtClean="0">
                  <a:solidFill>
                    <a:schemeClr val="accent2">
                      <a:lumMod val="75000"/>
                    </a:schemeClr>
                  </a:solidFill>
                  <a:latin typeface="Constantia" pitchFamily="18" charset="0"/>
                </a:endParaRPr>
              </a:p>
            </p:txBody>
          </p:sp>
        </p:grpSp>
        <p:pic>
          <p:nvPicPr>
            <p:cNvPr id="9" name="Рисунок 8" descr="thumb-article-261x193-cd0e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93104" y="3489039"/>
              <a:ext cx="2328970" cy="17221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Рисунок 6" descr="84154115_1_644x461_uroki-inostrannye-yazyki-kompyuternye-tehnologii-herson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87824" y="1506627"/>
              <a:ext cx="2771885" cy="194080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387275" y="5195991"/>
              <a:ext cx="8613024" cy="13849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accent2">
                      <a:lumMod val="75000"/>
                    </a:schemeClr>
                  </a:solidFill>
                  <a:latin typeface="Constantia" panose="02030602050306030303" pitchFamily="18" charset="0"/>
                </a:rPr>
                <a:t>There are a lot of computer classes where students learn and write tests with the aid </a:t>
              </a:r>
              <a:endParaRPr lang="uk-UA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accent2">
                      <a:lumMod val="75000"/>
                    </a:schemeClr>
                  </a:solidFill>
                  <a:latin typeface="Constantia" panose="02030602050306030303" pitchFamily="18" charset="0"/>
                </a:rPr>
                <a:t>of </a:t>
              </a:r>
              <a:r>
                <a:rPr lang="en-US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accent2">
                      <a:lumMod val="75000"/>
                    </a:schemeClr>
                  </a:solidFill>
                  <a:latin typeface="Constantia" panose="02030602050306030303" pitchFamily="18" charset="0"/>
                </a:rPr>
                <a:t>computers or tablets</a:t>
              </a:r>
              <a:endPara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2"/>
          <p:cNvGrpSpPr>
            <a:grpSpLocks/>
          </p:cNvGrpSpPr>
          <p:nvPr/>
        </p:nvGrpSpPr>
        <p:grpSpPr bwMode="auto">
          <a:xfrm>
            <a:off x="214313" y="1590675"/>
            <a:ext cx="8369300" cy="5038725"/>
            <a:chOff x="214282" y="1589995"/>
            <a:chExt cx="8369657" cy="5040141"/>
          </a:xfrm>
        </p:grpSpPr>
        <p:pic>
          <p:nvPicPr>
            <p:cNvPr id="8" name="Рисунок 7" descr="main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7339" y="4320652"/>
              <a:ext cx="3459702" cy="230948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6" descr="67137756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240" y="1589995"/>
              <a:ext cx="1851699" cy="27207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Рисунок 3" descr="1345396454_smotret-film-how-to-download-and-watch-free-movies-online-legally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4282" y="1988840"/>
              <a:ext cx="3565630" cy="23965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" name="Рисунок 9" descr="avatar-2009-2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4385411"/>
              <a:ext cx="1496483" cy="22447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1" name="Группа 8"/>
          <p:cNvGrpSpPr>
            <a:grpSpLocks/>
          </p:cNvGrpSpPr>
          <p:nvPr/>
        </p:nvGrpSpPr>
        <p:grpSpPr bwMode="auto">
          <a:xfrm>
            <a:off x="836613" y="914400"/>
            <a:ext cx="7691437" cy="2035175"/>
            <a:chOff x="835827" y="914058"/>
            <a:chExt cx="7693003" cy="2036300"/>
          </a:xfrm>
        </p:grpSpPr>
        <p:sp>
          <p:nvSpPr>
            <p:cNvPr id="2" name="TextBox 1"/>
            <p:cNvSpPr txBox="1">
              <a:spLocks noChangeArrowheads="1"/>
            </p:cNvSpPr>
            <p:nvPr/>
          </p:nvSpPr>
          <p:spPr bwMode="auto">
            <a:xfrm>
              <a:off x="835827" y="914058"/>
              <a:ext cx="7693003" cy="646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uk-UA" sz="3600" b="1" dirty="0" smtClean="0">
                  <a:solidFill>
                    <a:schemeClr val="accent2">
                      <a:lumMod val="75000"/>
                    </a:schemeClr>
                  </a:solidFill>
                  <a:latin typeface="Constantia" panose="02030602050306030303" pitchFamily="18" charset="0"/>
                </a:rPr>
                <a:t>And, of course, for entertainment: </a:t>
              </a:r>
              <a:endParaRPr lang="ru-RU" altLang="uk-UA" sz="36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</a:endParaRPr>
            </a:p>
          </p:txBody>
        </p:sp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3673267" y="2365835"/>
              <a:ext cx="3202640" cy="584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uk-UA" sz="3200" b="1" u="sng" dirty="0" smtClean="0">
                  <a:solidFill>
                    <a:schemeClr val="accent2">
                      <a:lumMod val="75000"/>
                    </a:schemeClr>
                  </a:solidFill>
                  <a:latin typeface="Constantia" panose="02030602050306030303" pitchFamily="18" charset="0"/>
                  <a:cs typeface="Andalus" pitchFamily="18" charset="-78"/>
                </a:rPr>
                <a:t>Watching films </a:t>
              </a:r>
              <a:endParaRPr lang="ru-RU" altLang="uk-UA" sz="3200" b="1" u="sng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  <a:cs typeface="Andalus" pitchFamily="18" charset="-78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1"/>
          <p:cNvGrpSpPr>
            <a:grpSpLocks/>
          </p:cNvGrpSpPr>
          <p:nvPr/>
        </p:nvGrpSpPr>
        <p:grpSpPr bwMode="auto">
          <a:xfrm>
            <a:off x="252413" y="1125538"/>
            <a:ext cx="8615362" cy="4583112"/>
            <a:chOff x="253013" y="1124744"/>
            <a:chExt cx="8613982" cy="4584572"/>
          </a:xfrm>
        </p:grpSpPr>
        <p:sp>
          <p:nvSpPr>
            <p:cNvPr id="2" name="TextBox 1"/>
            <p:cNvSpPr txBox="1">
              <a:spLocks noChangeArrowheads="1"/>
            </p:cNvSpPr>
            <p:nvPr/>
          </p:nvSpPr>
          <p:spPr bwMode="auto">
            <a:xfrm>
              <a:off x="611731" y="1124744"/>
              <a:ext cx="8136222" cy="1076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uk-UA" sz="3200" b="1" dirty="0" smtClean="0">
                  <a:solidFill>
                    <a:schemeClr val="accent2">
                      <a:lumMod val="75000"/>
                    </a:schemeClr>
                  </a:solidFill>
                  <a:latin typeface="Constantia" panose="02030602050306030303" pitchFamily="18" charset="0"/>
                  <a:cs typeface="Narkisim" pitchFamily="34" charset="-79"/>
                </a:rPr>
                <a:t>We use computer every day  but we don’t  know what is it and how does it work?</a:t>
              </a:r>
              <a:endParaRPr lang="ru-RU" altLang="uk-UA" sz="32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cs typeface="Narkisim" pitchFamily="34" charset="-79"/>
              </a:endParaRPr>
            </a:p>
          </p:txBody>
        </p:sp>
        <p:pic>
          <p:nvPicPr>
            <p:cNvPr id="4" name="Рисунок 3" descr="komputer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3013" y="2708920"/>
              <a:ext cx="3000397" cy="300039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3348142" y="2709574"/>
              <a:ext cx="5518853" cy="2677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eaLnBrk="1" hangingPunct="1">
                <a:defRPr/>
              </a:pPr>
              <a:r>
                <a:rPr lang="en-US" altLang="uk-UA" sz="2800" b="1" dirty="0" smtClean="0">
                  <a:solidFill>
                    <a:schemeClr val="accent2">
                      <a:lumMod val="75000"/>
                    </a:schemeClr>
                  </a:solidFill>
                  <a:latin typeface="Constantia" panose="02030602050306030303" pitchFamily="18" charset="0"/>
                  <a:cs typeface="Narkisim" pitchFamily="34" charset="-79"/>
                </a:rPr>
                <a:t>Computer is an electronic machine which can accept data in a certain form, process the data and give the result of processing in a special format as information</a:t>
              </a:r>
              <a:r>
                <a:rPr lang="uk-UA" altLang="uk-UA" sz="2800" b="1" dirty="0" smtClean="0">
                  <a:solidFill>
                    <a:schemeClr val="accent2">
                      <a:lumMod val="75000"/>
                    </a:schemeClr>
                  </a:solidFill>
                  <a:latin typeface="Constantia" panose="02030602050306030303" pitchFamily="18" charset="0"/>
                  <a:cs typeface="Narkisim" pitchFamily="34" charset="-79"/>
                </a:rPr>
                <a:t>.</a:t>
              </a:r>
              <a:r>
                <a:rPr lang="en-US" altLang="uk-UA" sz="2800" b="1" dirty="0" smtClean="0">
                  <a:solidFill>
                    <a:schemeClr val="accent2">
                      <a:lumMod val="75000"/>
                    </a:schemeClr>
                  </a:solidFill>
                  <a:latin typeface="Constantia" panose="02030602050306030303" pitchFamily="18" charset="0"/>
                  <a:cs typeface="Narkisim" pitchFamily="34" charset="-79"/>
                </a:rPr>
                <a:t> </a:t>
              </a:r>
              <a:endParaRPr lang="ru-RU" altLang="uk-UA" sz="28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cs typeface="Narkisim" pitchFamily="34" charset="-79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495300" y="908050"/>
            <a:ext cx="8058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uk-UA" sz="32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  <a:cs typeface="Narkisim" pitchFamily="34" charset="-79"/>
              </a:rPr>
              <a:t>A computer system consists of two parts: </a:t>
            </a:r>
            <a:endParaRPr lang="ru-RU" altLang="uk-UA" sz="3200" b="1" dirty="0" smtClean="0">
              <a:solidFill>
                <a:schemeClr val="accent2">
                  <a:lumMod val="75000"/>
                </a:schemeClr>
              </a:solidFill>
              <a:latin typeface="Constantia" pitchFamily="18" charset="0"/>
              <a:cs typeface="Narkisim" pitchFamily="34" charset="-79"/>
            </a:endParaRPr>
          </a:p>
        </p:txBody>
      </p:sp>
      <p:grpSp>
        <p:nvGrpSpPr>
          <p:cNvPr id="10243" name="Группа 1"/>
          <p:cNvGrpSpPr>
            <a:grpSpLocks/>
          </p:cNvGrpSpPr>
          <p:nvPr/>
        </p:nvGrpSpPr>
        <p:grpSpPr bwMode="auto">
          <a:xfrm>
            <a:off x="352425" y="1285875"/>
            <a:ext cx="8683625" cy="5572125"/>
            <a:chOff x="352424" y="1286119"/>
            <a:chExt cx="8684072" cy="5571881"/>
          </a:xfrm>
        </p:grpSpPr>
        <p:pic>
          <p:nvPicPr>
            <p:cNvPr id="10244" name="Рисунок 4" descr="images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4326469"/>
              <a:ext cx="2520280" cy="2531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5" descr="officep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2424" y="5229200"/>
              <a:ext cx="1635240" cy="122643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246" name="Рисунок 3" descr="software-hardware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1860" y="1286119"/>
              <a:ext cx="5572125" cy="413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468313" y="1000125"/>
            <a:ext cx="835183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uk-UA" sz="28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  <a:cs typeface="Narkisim" pitchFamily="34" charset="-79"/>
              </a:rPr>
              <a:t>Software is a set of instructions, called a program, which tell the computer what to do.</a:t>
            </a:r>
            <a:endParaRPr lang="ru-RU" altLang="uk-UA" sz="2800" b="1" dirty="0" smtClean="0">
              <a:solidFill>
                <a:schemeClr val="accent2">
                  <a:lumMod val="75000"/>
                </a:schemeClr>
              </a:solidFill>
              <a:latin typeface="Constantia" pitchFamily="18" charset="0"/>
              <a:cs typeface="Narkisim" pitchFamily="34" charset="-79"/>
            </a:endParaRP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128588" y="2286000"/>
            <a:ext cx="8396287" cy="4095750"/>
            <a:chOff x="128613" y="2286000"/>
            <a:chExt cx="8396262" cy="4095328"/>
          </a:xfrm>
        </p:grpSpPr>
        <p:pic>
          <p:nvPicPr>
            <p:cNvPr id="12292" name="Рисунок 1" descr="microsoft-office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2063" y="2857500"/>
              <a:ext cx="3452812" cy="318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293" name="Группа 5"/>
            <p:cNvGrpSpPr>
              <a:grpSpLocks/>
            </p:cNvGrpSpPr>
            <p:nvPr/>
          </p:nvGrpSpPr>
          <p:grpSpPr bwMode="auto">
            <a:xfrm>
              <a:off x="128613" y="2286000"/>
              <a:ext cx="4774590" cy="4095328"/>
              <a:chOff x="128613" y="2286000"/>
              <a:chExt cx="4774590" cy="4095328"/>
            </a:xfrm>
          </p:grpSpPr>
          <p:pic>
            <p:nvPicPr>
              <p:cNvPr id="12294" name="Рисунок 4" descr="Windows_XP_Professional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EFFFF"/>
                  </a:clrFrom>
                  <a:clrTo>
                    <a:srgbClr val="FE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613" y="2286000"/>
                <a:ext cx="2752700" cy="330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295" name="Рисунок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99792" y="3143250"/>
                <a:ext cx="2203411" cy="32380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5"/>
          <p:cNvSpPr txBox="1">
            <a:spLocks noChangeArrowheads="1"/>
          </p:cNvSpPr>
          <p:nvPr/>
        </p:nvSpPr>
        <p:spPr bwMode="auto">
          <a:xfrm>
            <a:off x="357188" y="1143000"/>
            <a:ext cx="8535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uk-UA" sz="36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  <a:cs typeface="Narkisim" pitchFamily="34" charset="-79"/>
              </a:rPr>
              <a:t>Hardware is any electronic or mechanical part you can see or touch.</a:t>
            </a:r>
            <a:endParaRPr lang="ru-RU" altLang="uk-UA" sz="3600" b="1" dirty="0" smtClean="0">
              <a:solidFill>
                <a:schemeClr val="accent2">
                  <a:lumMod val="75000"/>
                </a:schemeClr>
              </a:solidFill>
              <a:latin typeface="Constantia" pitchFamily="18" charset="0"/>
              <a:cs typeface="Narkisim" pitchFamily="34" charset="-79"/>
            </a:endParaRPr>
          </a:p>
        </p:txBody>
      </p:sp>
      <p:sp>
        <p:nvSpPr>
          <p:cNvPr id="11268" name="TextBox 6"/>
          <p:cNvSpPr txBox="1">
            <a:spLocks noChangeArrowheads="1"/>
          </p:cNvSpPr>
          <p:nvPr/>
        </p:nvSpPr>
        <p:spPr bwMode="auto">
          <a:xfrm>
            <a:off x="357188" y="2428875"/>
            <a:ext cx="671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uk-UA" sz="2800" b="1" dirty="0" smtClean="0">
                <a:solidFill>
                  <a:schemeClr val="accent2">
                    <a:lumMod val="75000"/>
                  </a:schemeClr>
                </a:solidFill>
                <a:latin typeface="Constantia" panose="02030602050306030303" pitchFamily="18" charset="0"/>
                <a:cs typeface="Narkisim" pitchFamily="34" charset="-79"/>
              </a:rPr>
              <a:t>There are tree basic hardware sections:</a:t>
            </a:r>
            <a:endParaRPr lang="ru-RU" altLang="uk-UA" sz="2800" b="1" dirty="0" smtClean="0">
              <a:solidFill>
                <a:schemeClr val="accent2">
                  <a:lumMod val="75000"/>
                </a:schemeClr>
              </a:solidFill>
              <a:latin typeface="Constantia" pitchFamily="18" charset="0"/>
              <a:cs typeface="Narkisim" pitchFamily="34" charset="-79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357188" y="2928938"/>
            <a:ext cx="8786812" cy="3714750"/>
            <a:chOff x="357188" y="2928938"/>
            <a:chExt cx="8786812" cy="3714155"/>
          </a:xfrm>
        </p:grpSpPr>
        <p:grpSp>
          <p:nvGrpSpPr>
            <p:cNvPr id="11269" name="Группа 3"/>
            <p:cNvGrpSpPr>
              <a:grpSpLocks/>
            </p:cNvGrpSpPr>
            <p:nvPr/>
          </p:nvGrpSpPr>
          <p:grpSpPr bwMode="auto">
            <a:xfrm>
              <a:off x="357188" y="3071813"/>
              <a:ext cx="3206699" cy="2407304"/>
              <a:chOff x="357188" y="3071813"/>
              <a:chExt cx="3206699" cy="2407304"/>
            </a:xfrm>
          </p:grpSpPr>
          <p:pic>
            <p:nvPicPr>
              <p:cNvPr id="11276" name="Рисунок 4" descr="imageview.jp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188" y="3071813"/>
                <a:ext cx="2786062" cy="149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TextBox 7"/>
              <p:cNvSpPr txBox="1">
                <a:spLocks noChangeArrowheads="1"/>
              </p:cNvSpPr>
              <p:nvPr/>
            </p:nvSpPr>
            <p:spPr bwMode="auto">
              <a:xfrm>
                <a:off x="434975" y="4771729"/>
                <a:ext cx="3128963" cy="707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uk-UA" sz="2000" b="1" dirty="0" smtClean="0">
                    <a:solidFill>
                      <a:schemeClr val="accent2">
                        <a:lumMod val="75000"/>
                      </a:schemeClr>
                    </a:solidFill>
                    <a:latin typeface="Constantia" pitchFamily="18" charset="0"/>
                  </a:rPr>
                  <a:t>Central Processing Unit (CPU)</a:t>
                </a:r>
                <a:endParaRPr lang="ru-RU" altLang="uk-UA" sz="2000" b="1" dirty="0" smtClean="0">
                  <a:solidFill>
                    <a:schemeClr val="accent2">
                      <a:lumMod val="75000"/>
                    </a:schemeClr>
                  </a:solidFill>
                  <a:latin typeface="Constantia" pitchFamily="18" charset="0"/>
                </a:endParaRPr>
              </a:p>
            </p:txBody>
          </p:sp>
        </p:grpSp>
        <p:grpSp>
          <p:nvGrpSpPr>
            <p:cNvPr id="11270" name="Группа 1"/>
            <p:cNvGrpSpPr>
              <a:grpSpLocks/>
            </p:cNvGrpSpPr>
            <p:nvPr/>
          </p:nvGrpSpPr>
          <p:grpSpPr bwMode="auto">
            <a:xfrm>
              <a:off x="3679031" y="4359171"/>
              <a:ext cx="1920526" cy="2283922"/>
              <a:chOff x="3679031" y="4359171"/>
              <a:chExt cx="1920526" cy="2283922"/>
            </a:xfrm>
          </p:grpSpPr>
          <p:sp>
            <p:nvSpPr>
              <p:cNvPr id="10" name="TextBox 9"/>
              <p:cNvSpPr txBox="1">
                <a:spLocks noChangeArrowheads="1"/>
              </p:cNvSpPr>
              <p:nvPr/>
            </p:nvSpPr>
            <p:spPr bwMode="auto">
              <a:xfrm>
                <a:off x="3713163" y="6243107"/>
                <a:ext cx="1885950" cy="399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uk-UA" sz="2000" b="1" dirty="0" smtClean="0">
                    <a:solidFill>
                      <a:schemeClr val="accent2">
                        <a:lumMod val="75000"/>
                      </a:schemeClr>
                    </a:solidFill>
                    <a:latin typeface="Constantia" pitchFamily="18" charset="0"/>
                  </a:rPr>
                  <a:t>Main memory</a:t>
                </a:r>
                <a:endParaRPr lang="ru-RU" altLang="uk-UA" sz="2000" b="1" dirty="0" smtClean="0">
                  <a:solidFill>
                    <a:schemeClr val="accent2">
                      <a:lumMod val="75000"/>
                    </a:schemeClr>
                  </a:solidFill>
                  <a:latin typeface="Constantia" pitchFamily="18" charset="0"/>
                </a:endParaRPr>
              </a:p>
            </p:txBody>
          </p:sp>
          <p:pic>
            <p:nvPicPr>
              <p:cNvPr id="11275" name="Рисунок 12" descr="MEM-128M-AS535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79031" y="4359171"/>
                <a:ext cx="1785938" cy="1785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271" name="Группа 2"/>
            <p:cNvGrpSpPr>
              <a:grpSpLocks/>
            </p:cNvGrpSpPr>
            <p:nvPr/>
          </p:nvGrpSpPr>
          <p:grpSpPr bwMode="auto">
            <a:xfrm>
              <a:off x="5821363" y="2928938"/>
              <a:ext cx="3322637" cy="2768093"/>
              <a:chOff x="5821363" y="2928938"/>
              <a:chExt cx="3322637" cy="2768093"/>
            </a:xfrm>
          </p:grpSpPr>
          <p:pic>
            <p:nvPicPr>
              <p:cNvPr id="11272" name="Рисунок 8" descr="computer-peripheral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1363" y="2928938"/>
                <a:ext cx="3322637" cy="2214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Box 13"/>
              <p:cNvSpPr txBox="1">
                <a:spLocks noChangeArrowheads="1"/>
              </p:cNvSpPr>
              <p:nvPr/>
            </p:nvSpPr>
            <p:spPr bwMode="auto">
              <a:xfrm>
                <a:off x="6786563" y="5297109"/>
                <a:ext cx="1581150" cy="399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uk-UA" sz="2000" b="1" dirty="0" smtClean="0">
                    <a:solidFill>
                      <a:schemeClr val="accent2">
                        <a:lumMod val="75000"/>
                      </a:schemeClr>
                    </a:solidFill>
                    <a:latin typeface="Constantia" pitchFamily="18" charset="0"/>
                  </a:rPr>
                  <a:t>Peripherals</a:t>
                </a:r>
                <a:endParaRPr lang="ru-RU" altLang="uk-UA" sz="2000" b="1" dirty="0" smtClean="0">
                  <a:solidFill>
                    <a:schemeClr val="accent2">
                      <a:lumMod val="75000"/>
                    </a:schemeClr>
                  </a:solidFill>
                  <a:latin typeface="Constantia" pitchFamily="18" charset="0"/>
                </a:endParaRPr>
              </a:p>
            </p:txBody>
          </p:sp>
        </p:grp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77825" y="981075"/>
            <a:ext cx="82486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4A838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400" b="1">
                <a:solidFill>
                  <a:srgbClr val="0076A3"/>
                </a:solidFill>
                <a:cs typeface="Narkisim" pitchFamily="34" charset="-79"/>
              </a:rPr>
              <a:t>Perhaps the most influential component is the central processing unit. It is built into a single chip which executes program instructions and coordinates the activities .</a:t>
            </a:r>
            <a:endParaRPr lang="ru-RU" altLang="uk-UA" sz="2400" b="1">
              <a:solidFill>
                <a:srgbClr val="0076A3"/>
              </a:solidFill>
              <a:cs typeface="Narkisim" pitchFamily="34" charset="-79"/>
            </a:endParaRPr>
          </a:p>
        </p:txBody>
      </p:sp>
      <p:grpSp>
        <p:nvGrpSpPr>
          <p:cNvPr id="13315" name="Группа 1"/>
          <p:cNvGrpSpPr>
            <a:grpSpLocks/>
          </p:cNvGrpSpPr>
          <p:nvPr/>
        </p:nvGrpSpPr>
        <p:grpSpPr bwMode="auto">
          <a:xfrm>
            <a:off x="468313" y="3127375"/>
            <a:ext cx="8426450" cy="2725738"/>
            <a:chOff x="467544" y="3127871"/>
            <a:chExt cx="8427507" cy="2725489"/>
          </a:xfrm>
        </p:grpSpPr>
        <p:pic>
          <p:nvPicPr>
            <p:cNvPr id="13316" name="Рисунок 3" descr="CPU-2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355327"/>
              <a:ext cx="3672408" cy="249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7" name="Рисунок 4" descr="37202545_1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70864">
              <a:off x="4269076" y="3127871"/>
              <a:ext cx="4625975" cy="228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8">
      <a:dk1>
        <a:srgbClr val="7030A0"/>
      </a:dk1>
      <a:lt1>
        <a:sysClr val="window" lastClr="FFFFFF"/>
      </a:lt1>
      <a:dk2>
        <a:srgbClr val="7030A0"/>
      </a:dk2>
      <a:lt2>
        <a:srgbClr val="7030A0"/>
      </a:lt2>
      <a:accent1>
        <a:srgbClr val="0F6FC6"/>
      </a:accent1>
      <a:accent2>
        <a:srgbClr val="009DD9"/>
      </a:accent2>
      <a:accent3>
        <a:srgbClr val="0BD0D9"/>
      </a:accent3>
      <a:accent4>
        <a:srgbClr val="54A838"/>
      </a:accent4>
      <a:accent5>
        <a:srgbClr val="7030A0"/>
      </a:accent5>
      <a:accent6>
        <a:srgbClr val="DD2F97"/>
      </a:accent6>
      <a:hlink>
        <a:srgbClr val="002060"/>
      </a:hlink>
      <a:folHlink>
        <a:srgbClr val="7030A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466</TotalTime>
  <Words>366</Words>
  <Application>Microsoft Office PowerPoint</Application>
  <PresentationFormat>Экран (4:3)</PresentationFormat>
  <Paragraphs>40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Constantia</vt:lpstr>
      <vt:lpstr>Wingdings 2</vt:lpstr>
      <vt:lpstr>Wingdings</vt:lpstr>
      <vt:lpstr>Andalus</vt:lpstr>
      <vt:lpstr>Narkisim</vt:lpstr>
      <vt:lpstr>Aharoni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IKhlyapova</cp:lastModifiedBy>
  <cp:revision>65</cp:revision>
  <dcterms:created xsi:type="dcterms:W3CDTF">2013-12-17T17:18:49Z</dcterms:created>
  <dcterms:modified xsi:type="dcterms:W3CDTF">2014-02-01T19:32:35Z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764215</vt:lpwstr>
  </property>
  <property fmtid="{D5CDD505-2E9C-101B-9397-08002B2CF9AE}" name="NXPowerLiteVersion" pid="3">
    <vt:lpwstr>D4.1.4</vt:lpwstr>
  </property>
</Properties>
</file>