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2"/>
  </p:sldMasterIdLst>
  <p:sldIdLst>
    <p:sldId id="256" r:id="rId3"/>
    <p:sldId id="257" r:id="rId4"/>
    <p:sldId id="258" r:id="rId5"/>
    <p:sldId id="259" r:id="rId6"/>
    <p:sldId id="261" r:id="rId7"/>
    <p:sldId id="260" r:id="rId8"/>
    <p:sldId id="265" r:id="rId9"/>
    <p:sldId id="263" r:id="rId10"/>
    <p:sldId id="264" r:id="rId11"/>
    <p:sldId id="266" r:id="rId12"/>
    <p:sldId id="262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81" r:id="rId26"/>
  </p:sldIdLst>
  <p:sldSz cx="9144000" cy="6858000" type="screen4x3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8508" autoAdjust="0"/>
    <p:restoredTop sz="94660"/>
  </p:normalViewPr>
  <p:slideViewPr>
    <p:cSldViewPr>
      <p:cViewPr varScale="1">
        <p:scale>
          <a:sx n="104" d="100"/>
          <a:sy n="104" d="100"/>
        </p:scale>
        <p:origin x="-85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1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56E5A-C88F-4F56-B271-BAF979BB94E9}" type="datetimeFigureOut">
              <a:rPr lang="uk-UA" smtClean="0"/>
              <a:pPr/>
              <a:t>20.12.2013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106466-43A6-4C37-8AE7-A071F127861E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56E5A-C88F-4F56-B271-BAF979BB94E9}" type="datetimeFigureOut">
              <a:rPr lang="uk-UA" smtClean="0"/>
              <a:pPr/>
              <a:t>20.12.2013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106466-43A6-4C37-8AE7-A071F127861E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56E5A-C88F-4F56-B271-BAF979BB94E9}" type="datetimeFigureOut">
              <a:rPr lang="uk-UA" smtClean="0"/>
              <a:pPr/>
              <a:t>20.12.2013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106466-43A6-4C37-8AE7-A071F127861E}" type="slidenum">
              <a:rPr lang="uk-UA" smtClean="0"/>
              <a:pPr/>
              <a:t>‹#›</a:t>
            </a:fld>
            <a:endParaRPr lang="uk-UA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56E5A-C88F-4F56-B271-BAF979BB94E9}" type="datetimeFigureOut">
              <a:rPr lang="uk-UA" smtClean="0"/>
              <a:pPr/>
              <a:t>20.12.2013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106466-43A6-4C37-8AE7-A071F127861E}" type="slidenum">
              <a:rPr lang="uk-UA" smtClean="0"/>
              <a:pPr/>
              <a:t>‹#›</a:t>
            </a:fld>
            <a:endParaRPr lang="uk-UA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56E5A-C88F-4F56-B271-BAF979BB94E9}" type="datetimeFigureOut">
              <a:rPr lang="uk-UA" smtClean="0"/>
              <a:pPr/>
              <a:t>20.12.2013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106466-43A6-4C37-8AE7-A071F127861E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56E5A-C88F-4F56-B271-BAF979BB94E9}" type="datetimeFigureOut">
              <a:rPr lang="uk-UA" smtClean="0"/>
              <a:pPr/>
              <a:t>20.12.2013</a:t>
            </a:fld>
            <a:endParaRPr lang="uk-U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106466-43A6-4C37-8AE7-A071F127861E}" type="slidenum">
              <a:rPr lang="uk-UA" smtClean="0"/>
              <a:pPr/>
              <a:t>‹#›</a:t>
            </a:fld>
            <a:endParaRPr lang="uk-UA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56E5A-C88F-4F56-B271-BAF979BB94E9}" type="datetimeFigureOut">
              <a:rPr lang="uk-UA" smtClean="0"/>
              <a:pPr/>
              <a:t>20.12.2013</a:t>
            </a:fld>
            <a:endParaRPr lang="uk-U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106466-43A6-4C37-8AE7-A071F127861E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56E5A-C88F-4F56-B271-BAF979BB94E9}" type="datetimeFigureOut">
              <a:rPr lang="uk-UA" smtClean="0"/>
              <a:pPr/>
              <a:t>20.12.2013</a:t>
            </a:fld>
            <a:endParaRPr lang="uk-U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106466-43A6-4C37-8AE7-A071F127861E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56E5A-C88F-4F56-B271-BAF979BB94E9}" type="datetimeFigureOut">
              <a:rPr lang="uk-UA" smtClean="0"/>
              <a:pPr/>
              <a:t>20.12.2013</a:t>
            </a:fld>
            <a:endParaRPr lang="uk-U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106466-43A6-4C37-8AE7-A071F127861E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56E5A-C88F-4F56-B271-BAF979BB94E9}" type="datetimeFigureOut">
              <a:rPr lang="uk-UA" smtClean="0"/>
              <a:pPr/>
              <a:t>20.12.2013</a:t>
            </a:fld>
            <a:endParaRPr lang="uk-U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106466-43A6-4C37-8AE7-A071F127861E}" type="slidenum">
              <a:rPr lang="uk-UA" smtClean="0"/>
              <a:pPr/>
              <a:t>‹#›</a:t>
            </a:fld>
            <a:endParaRPr lang="uk-U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56E5A-C88F-4F56-B271-BAF979BB94E9}" type="datetimeFigureOut">
              <a:rPr lang="uk-UA" smtClean="0"/>
              <a:pPr/>
              <a:t>20.12.2013</a:t>
            </a:fld>
            <a:endParaRPr lang="uk-U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106466-43A6-4C37-8AE7-A071F127861E}" type="slidenum">
              <a:rPr lang="uk-UA" smtClean="0"/>
              <a:pPr/>
              <a:t>‹#›</a:t>
            </a:fld>
            <a:endParaRPr lang="uk-UA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8B856E5A-C88F-4F56-B271-BAF979BB94E9}" type="datetimeFigureOut">
              <a:rPr lang="uk-UA" smtClean="0"/>
              <a:pPr/>
              <a:t>20.12.2013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D7106466-43A6-4C37-8AE7-A071F127861E}" type="slidenum">
              <a:rPr lang="uk-UA" smtClean="0"/>
              <a:pPr/>
              <a:t>‹#›</a:t>
            </a:fld>
            <a:endParaRPr lang="uk-U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899592" y="620688"/>
            <a:ext cx="7772400" cy="1470025"/>
          </a:xfrm>
        </p:spPr>
        <p:txBody>
          <a:bodyPr>
            <a:noAutofit/>
          </a:bodyPr>
          <a:lstStyle/>
          <a:p>
            <a:r>
              <a:rPr lang="uk-UA" sz="6000" b="1" dirty="0" smtClean="0"/>
              <a:t>ЕЛЕКТРОННА ПОШТА</a:t>
            </a:r>
            <a:r>
              <a:rPr lang="es-VE" sz="6000" b="1" dirty="0" smtClean="0"/>
              <a:t> </a:t>
            </a:r>
            <a:endParaRPr lang="es-ES" sz="6000" b="1" dirty="0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423494" y="2348880"/>
            <a:ext cx="8712968" cy="3528392"/>
          </a:xfrm>
        </p:spPr>
        <p:txBody>
          <a:bodyPr>
            <a:noAutofit/>
          </a:bodyPr>
          <a:lstStyle/>
          <a:p>
            <a:pPr marL="457200" indent="-457200" algn="just">
              <a:buClr>
                <a:schemeClr val="tx2"/>
              </a:buClr>
              <a:buFont typeface="+mj-lt"/>
              <a:buAutoNum type="arabicPeriod"/>
            </a:pPr>
            <a:r>
              <a:rPr lang="uk-UA" sz="2000" dirty="0" smtClean="0">
                <a:ln>
                  <a:noFill/>
                </a:ln>
                <a:solidFill>
                  <a:schemeClr val="bg2">
                    <a:lumMod val="25000"/>
                  </a:schemeClr>
                </a:solidFill>
              </a:rPr>
              <a:t>Принципи функціонування електронної пошти;</a:t>
            </a:r>
          </a:p>
          <a:p>
            <a:pPr marL="457200" indent="-457200" algn="just">
              <a:buClr>
                <a:schemeClr val="tx2"/>
              </a:buClr>
              <a:buFont typeface="+mj-lt"/>
              <a:buAutoNum type="arabicPeriod"/>
            </a:pPr>
            <a:r>
              <a:rPr lang="uk-UA" sz="2000" dirty="0" smtClean="0">
                <a:ln>
                  <a:noFill/>
                </a:ln>
                <a:solidFill>
                  <a:schemeClr val="bg2">
                    <a:lumMod val="25000"/>
                  </a:schemeClr>
                </a:solidFill>
              </a:rPr>
              <a:t>Структура та властивості електронного листа;</a:t>
            </a:r>
          </a:p>
          <a:p>
            <a:pPr marL="457200" indent="-457200" algn="just">
              <a:buClr>
                <a:schemeClr val="tx2"/>
              </a:buClr>
              <a:buFont typeface="+mj-lt"/>
              <a:buAutoNum type="arabicPeriod"/>
            </a:pPr>
            <a:r>
              <a:rPr lang="uk-UA" sz="2000" dirty="0" smtClean="0">
                <a:ln>
                  <a:noFill/>
                </a:ln>
                <a:solidFill>
                  <a:schemeClr val="bg2">
                    <a:lumMod val="25000"/>
                  </a:schemeClr>
                </a:solidFill>
              </a:rPr>
              <a:t>Етикет електронного спілкування;</a:t>
            </a:r>
          </a:p>
          <a:p>
            <a:pPr marL="457200" indent="-457200" algn="just">
              <a:buClr>
                <a:schemeClr val="tx2"/>
              </a:buClr>
              <a:buFont typeface="+mj-lt"/>
              <a:buAutoNum type="arabicPeriod"/>
            </a:pPr>
            <a:r>
              <a:rPr lang="uk-UA" sz="2000" dirty="0" smtClean="0">
                <a:ln>
                  <a:noFill/>
                </a:ln>
                <a:solidFill>
                  <a:schemeClr val="bg2">
                    <a:lumMod val="25000"/>
                  </a:schemeClr>
                </a:solidFill>
              </a:rPr>
              <a:t>Правила безпеки під час користування електронною поштою;</a:t>
            </a:r>
          </a:p>
          <a:p>
            <a:pPr marL="457200" indent="-457200" algn="just">
              <a:buClr>
                <a:schemeClr val="tx2"/>
              </a:buClr>
              <a:buFont typeface="+mj-lt"/>
              <a:buAutoNum type="arabicPeriod"/>
            </a:pPr>
            <a:r>
              <a:rPr lang="uk-UA" sz="2000" dirty="0" smtClean="0">
                <a:ln>
                  <a:noFill/>
                </a:ln>
                <a:solidFill>
                  <a:schemeClr val="bg2">
                    <a:lumMod val="25000"/>
                  </a:schemeClr>
                </a:solidFill>
              </a:rPr>
              <a:t>Робота з електронною поштою з використанням </a:t>
            </a:r>
            <a:r>
              <a:rPr lang="uk-UA" sz="2000" dirty="0" err="1" smtClean="0">
                <a:ln>
                  <a:noFill/>
                </a:ln>
                <a:solidFill>
                  <a:schemeClr val="bg2">
                    <a:lumMod val="25000"/>
                  </a:schemeClr>
                </a:solidFill>
              </a:rPr>
              <a:t>веб-інтерфейсу</a:t>
            </a:r>
            <a:r>
              <a:rPr lang="uk-UA" dirty="0">
                <a:solidFill>
                  <a:schemeClr val="bg2">
                    <a:lumMod val="25000"/>
                  </a:schemeClr>
                </a:solidFill>
              </a:rPr>
              <a:t>.</a:t>
            </a:r>
            <a:endParaRPr lang="es-ES" dirty="0">
              <a:ln>
                <a:noFill/>
              </a:ln>
              <a:solidFill>
                <a:schemeClr val="bg2">
                  <a:lumMod val="2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552" y="1844824"/>
            <a:ext cx="7704856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6" indent="-342900">
              <a:buFont typeface="Wingdings" pitchFamily="2" charset="2"/>
              <a:buChar char="ü"/>
            </a:pPr>
            <a:r>
              <a:rPr lang="uk-UA" sz="2400" dirty="0"/>
              <a:t>Зазначайте тему свого листа (часто користувач орієнтується саме на тему повідомлення);</a:t>
            </a:r>
          </a:p>
          <a:p>
            <a:pPr marL="342900" lvl="6" indent="-342900">
              <a:buFont typeface="Wingdings" pitchFamily="2" charset="2"/>
              <a:buChar char="ü"/>
            </a:pPr>
            <a:r>
              <a:rPr lang="uk-UA" sz="2400" dirty="0"/>
              <a:t>Не пишіть увесь текст листа великими літерами – його важко читати;</a:t>
            </a:r>
          </a:p>
          <a:p>
            <a:pPr marL="342900" lvl="6" indent="-342900">
              <a:buFont typeface="Wingdings" pitchFamily="2" charset="2"/>
              <a:buChar char="ü"/>
            </a:pPr>
            <a:r>
              <a:rPr lang="uk-UA" sz="2400" dirty="0"/>
              <a:t>Не надсилайте в листах оголошень і реклами, якщо вони не є предметом обговорення;</a:t>
            </a:r>
          </a:p>
          <a:p>
            <a:pPr marL="342900" lvl="6" indent="-342900">
              <a:buFont typeface="Wingdings" pitchFamily="2" charset="2"/>
              <a:buChar char="ü"/>
            </a:pPr>
            <a:r>
              <a:rPr lang="uk-UA" sz="2400" dirty="0"/>
              <a:t>Повідомляйте адресата, які файли додаєте до листа (часто через прикріплені файли розповсюджуються комп’ютерні віруси).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345989" y="404664"/>
            <a:ext cx="8434201" cy="707886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defTabSz="355600"/>
            <a:r>
              <a:rPr lang="uk-UA" sz="40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Етикет електронного спілкування:</a:t>
            </a:r>
            <a:endParaRPr lang="uk-UA" sz="36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9437537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СВ\Desktop\през\1\2\slide-8-72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60648"/>
            <a:ext cx="8640960" cy="648072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893687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СВ\Desktop\през\1\2\slide-9-72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88640"/>
            <a:ext cx="8712968" cy="653472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998745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СВ\Desktop\през\1\2\slide-10-72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157" y="260648"/>
            <a:ext cx="8709323" cy="653199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560911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СВ\Desktop\през\1\2\slide-11-72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88640"/>
            <a:ext cx="8712968" cy="653472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630872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СВ\Desktop\през\1\2\slide-12-72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88640"/>
            <a:ext cx="8712968" cy="653472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921622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СВ\Desktop\през\1\2\slide-13-72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88640"/>
            <a:ext cx="8712968" cy="653472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049939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СВ\Desktop\през\1\slide-13-728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88640"/>
            <a:ext cx="8784976" cy="658873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414946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rrowheads="1"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" r="45"/>
          <a:stretch/>
        </p:blipFill>
        <p:spPr bwMode="auto">
          <a:xfrm>
            <a:off x="179513" y="1556792"/>
            <a:ext cx="8712968" cy="47133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Стрелка вниз 1"/>
          <p:cNvSpPr/>
          <p:nvPr/>
        </p:nvSpPr>
        <p:spPr>
          <a:xfrm>
            <a:off x="8000989" y="908720"/>
            <a:ext cx="432048" cy="93610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endParaRPr lang="uk-UA"/>
          </a:p>
        </p:txBody>
      </p:sp>
      <p:sp>
        <p:nvSpPr>
          <p:cNvPr id="4" name="Прямоугольник 3"/>
          <p:cNvSpPr/>
          <p:nvPr/>
        </p:nvSpPr>
        <p:spPr>
          <a:xfrm>
            <a:off x="326796" y="332656"/>
            <a:ext cx="8541121" cy="1446550"/>
          </a:xfrm>
          <a:prstGeom prst="rect">
            <a:avLst/>
          </a:prstGeom>
          <a:noFill/>
        </p:spPr>
        <p:txBody>
          <a:bodyPr bIns="45720" lIns="91440" rIns="91440" tIns="45720" wrap="none">
            <a:spAutoFit/>
          </a:bodyPr>
          <a:lstStyle/>
          <a:p>
            <a:pPr algn="ctr"/>
            <a:r>
              <a:rPr b="1" cap="none" dirty="0" lang="uk-UA" smtClean="0" spc="0" sz="4400">
                <a:ln cmpd="sng" w="10541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effectLst/>
              </a:rPr>
              <a:t>Створення електронної скриньки</a:t>
            </a:r>
          </a:p>
          <a:p>
            <a:r>
              <a:rPr b="1" dirty="0" lang="uk-UA" smtClean="0" sz="4400">
                <a:ln cmpd="sng" w="10541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крок 1</a:t>
            </a:r>
            <a:endParaRPr b="1" cap="none" dirty="0" lang="uk-UA" spc="0" sz="4400">
              <a:ln cmpd="sng" w="10541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FFFFFF">
                      <a:tint val="40000"/>
                      <a:satMod val="250000"/>
                    </a:srgbClr>
                  </a:gs>
                  <a:gs pos="9000">
                    <a:srgbClr val="FFFFFF">
                      <a:tint val="52000"/>
                      <a:satMod val="300000"/>
                    </a:srgbClr>
                  </a:gs>
                  <a:gs pos="50000">
                    <a:srgbClr val="FFFFFF">
                      <a:shade val="20000"/>
                      <a:satMod val="300000"/>
                    </a:srgbClr>
                  </a:gs>
                  <a:gs pos="79000">
                    <a:srgbClr val="FFFFFF">
                      <a:tint val="52000"/>
                      <a:satMod val="300000"/>
                    </a:srgbClr>
                  </a:gs>
                  <a:gs pos="100000">
                    <a:srgbClr val="FFFFFF">
                      <a:tint val="40000"/>
                      <a:satMod val="250000"/>
                    </a:srgbClr>
                  </a:gs>
                </a:gsLst>
                <a:lin ang="5400000"/>
              </a:gra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319478812"/>
      </p:ext>
    </p:extLst>
  </p:cSld>
  <p:clrMapOvr>
    <a:masterClrMapping/>
  </p:clrMapOvr>
  <p:timing>
    <p:tnLst>
      <p:par>
        <p:cTn dur="indefinite" id="1" nodeType="tmRoot" restart="never"/>
      </p:par>
    </p:tnLst>
  </p:timing>
</p:sld>
</file>

<file path=ppt/slides/slide19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rrowheads="1"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5" r="47"/>
          <a:stretch/>
        </p:blipFill>
        <p:spPr bwMode="auto">
          <a:xfrm>
            <a:off x="2555776" y="404664"/>
            <a:ext cx="6303284" cy="6048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51520" y="437730"/>
            <a:ext cx="2149948" cy="923330"/>
          </a:xfrm>
          <a:prstGeom prst="rect">
            <a:avLst/>
          </a:prstGeom>
          <a:noFill/>
        </p:spPr>
        <p:txBody>
          <a:bodyPr bIns="45720" lIns="91440" rIns="91440" tIns="45720" wrap="none">
            <a:spAutoFit/>
          </a:bodyPr>
          <a:lstStyle/>
          <a:p>
            <a:pPr algn="ctr"/>
            <a:r>
              <a:rPr b="1" cap="none" dirty="0" err="1" lang="ru-RU" smtClean="0" spc="0" sz="5400">
                <a:ln cmpd="sng" w="10541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effectLst/>
              </a:rPr>
              <a:t>крок</a:t>
            </a:r>
            <a:r>
              <a:rPr b="1" cap="none" dirty="0" lang="ru-RU" smtClean="0" spc="0" sz="5400">
                <a:ln cmpd="sng" w="10541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effectLst/>
              </a:rPr>
              <a:t> 2</a:t>
            </a:r>
            <a:endParaRPr b="1" cap="none" dirty="0" lang="ru-RU" spc="0" sz="5400">
              <a:ln cmpd="sng" w="10541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FFFFFF">
                      <a:tint val="40000"/>
                      <a:satMod val="250000"/>
                    </a:srgbClr>
                  </a:gs>
                  <a:gs pos="9000">
                    <a:srgbClr val="FFFFFF">
                      <a:tint val="52000"/>
                      <a:satMod val="300000"/>
                    </a:srgbClr>
                  </a:gs>
                  <a:gs pos="50000">
                    <a:srgbClr val="FFFFFF">
                      <a:shade val="20000"/>
                      <a:satMod val="300000"/>
                    </a:srgbClr>
                  </a:gs>
                  <a:gs pos="79000">
                    <a:srgbClr val="FFFFFF">
                      <a:tint val="52000"/>
                      <a:satMod val="300000"/>
                    </a:srgbClr>
                  </a:gs>
                  <a:gs pos="100000">
                    <a:srgbClr val="FFFFFF">
                      <a:tint val="40000"/>
                      <a:satMod val="250000"/>
                    </a:srgb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95536" y="1556792"/>
            <a:ext cx="1872208" cy="1200329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r>
              <a:rPr dirty="0" lang="uk-UA" smtClean="0"/>
              <a:t>Вам потрібно заповнити відповідні поля записами</a:t>
            </a:r>
            <a:endParaRPr dirty="0" lang="uk-UA"/>
          </a:p>
        </p:txBody>
      </p:sp>
    </p:spTree>
    <p:extLst>
      <p:ext uri="{BB962C8B-B14F-4D97-AF65-F5344CB8AC3E}">
        <p14:creationId xmlns:p14="http://schemas.microsoft.com/office/powerpoint/2010/main" val="3860973698"/>
      </p:ext>
    </p:extLst>
  </p:cSld>
  <p:clrMapOvr>
    <a:masterClrMapping/>
  </p:clrMapOvr>
  <p:timing>
    <p:tnLst>
      <p:par>
        <p:cTn dur="indefinite" id="1" nodeType="tmRoot" restart="never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332656"/>
            <a:ext cx="8496944" cy="63727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813246339"/>
      </p:ext>
    </p:extLst>
  </p:cSld>
  <p:clrMapOvr>
    <a:masterClrMapping/>
  </p:clrMapOvr>
</p:sld>
</file>

<file path=ppt/slides/slide20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rrowheads="1"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 bwMode="auto">
          <a:xfrm>
            <a:off x="1930945" y="375130"/>
            <a:ext cx="5669803" cy="62453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6" name="Прямая со стрелкой 5"/>
          <p:cNvCxnSpPr/>
          <p:nvPr/>
        </p:nvCxnSpPr>
        <p:spPr>
          <a:xfrm flipH="1">
            <a:off x="6714036" y="485854"/>
            <a:ext cx="648072" cy="26966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 flipH="1">
            <a:off x="3826895" y="2991230"/>
            <a:ext cx="621359" cy="554043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 flipH="1">
            <a:off x="3764178" y="6290956"/>
            <a:ext cx="727947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/>
          <p:nvPr/>
        </p:nvCxnSpPr>
        <p:spPr>
          <a:xfrm flipH="1">
            <a:off x="3764178" y="2991230"/>
            <a:ext cx="684076" cy="341027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7164288" y="188640"/>
            <a:ext cx="1979712" cy="1477328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r>
              <a:rPr dirty="0" lang="uk-UA" smtClean="0"/>
              <a:t>Перевіряє наявність існування логіну/пропонує варіанти імені </a:t>
            </a:r>
            <a:endParaRPr dirty="0" lang="uk-UA"/>
          </a:p>
        </p:txBody>
      </p:sp>
      <p:sp>
        <p:nvSpPr>
          <p:cNvPr id="18" name="TextBox 17"/>
          <p:cNvSpPr txBox="1"/>
          <p:nvPr/>
        </p:nvSpPr>
        <p:spPr>
          <a:xfrm>
            <a:off x="4834085" y="2031230"/>
            <a:ext cx="1440159" cy="923330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r>
              <a:rPr dirty="0" lang="uk-UA" smtClean="0"/>
              <a:t>Визначає складність паролю</a:t>
            </a:r>
            <a:endParaRPr dirty="0" lang="uk-UA"/>
          </a:p>
        </p:txBody>
      </p:sp>
      <p:sp>
        <p:nvSpPr>
          <p:cNvPr id="21" name="TextBox 20"/>
          <p:cNvSpPr txBox="1"/>
          <p:nvPr/>
        </p:nvSpPr>
        <p:spPr>
          <a:xfrm>
            <a:off x="7164288" y="5143138"/>
            <a:ext cx="1872208" cy="1477328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r>
              <a:rPr dirty="0" lang="uk-UA" smtClean="0"/>
              <a:t>При натисканні на кнопку, створюється електронна скринька</a:t>
            </a:r>
            <a:endParaRPr dirty="0" lang="uk-UA"/>
          </a:p>
        </p:txBody>
      </p:sp>
    </p:spTree>
    <p:extLst>
      <p:ext uri="{BB962C8B-B14F-4D97-AF65-F5344CB8AC3E}">
        <p14:creationId xmlns:p14="http://schemas.microsoft.com/office/powerpoint/2010/main" val="4262915838"/>
      </p:ext>
    </p:extLst>
  </p:cSld>
  <p:clrMapOvr>
    <a:masterClrMapping/>
  </p:clrMapOvr>
  <p:timing>
    <p:tnLst>
      <p:par>
        <p:cTn dur="indefinite" id="1" nodeType="tmRoot" restart="never"/>
      </p:par>
    </p:tnLst>
  </p:timing>
</p:sld>
</file>

<file path=ppt/slides/slide2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rrowheads="1"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0" r="3"/>
          <a:stretch/>
        </p:blipFill>
        <p:spPr bwMode="auto">
          <a:xfrm>
            <a:off x="186272" y="2313171"/>
            <a:ext cx="8729786" cy="40681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612426" y="404664"/>
            <a:ext cx="7877476" cy="830997"/>
          </a:xfrm>
          <a:prstGeom prst="rect">
            <a:avLst/>
          </a:prstGeom>
          <a:noFill/>
        </p:spPr>
        <p:txBody>
          <a:bodyPr bIns="45720" lIns="91440" rIns="91440" tIns="45720" wrap="none">
            <a:spAutoFit/>
          </a:bodyPr>
          <a:lstStyle/>
          <a:p>
            <a:pPr algn="ctr"/>
            <a:r>
              <a:rPr b="1" cap="none" dirty="0" lang="uk-UA" smtClean="0" spc="0" sz="4800">
                <a:ln cmpd="sng" w="10541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effectLst/>
              </a:rPr>
              <a:t>Вміст електронної скриньки</a:t>
            </a:r>
            <a:endParaRPr b="1" cap="none" dirty="0" lang="uk-UA" spc="0" sz="4800">
              <a:ln cmpd="sng" w="10541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FFFFFF">
                      <a:tint val="40000"/>
                      <a:satMod val="250000"/>
                    </a:srgbClr>
                  </a:gs>
                  <a:gs pos="9000">
                    <a:srgbClr val="FFFFFF">
                      <a:tint val="52000"/>
                      <a:satMod val="300000"/>
                    </a:srgbClr>
                  </a:gs>
                  <a:gs pos="50000">
                    <a:srgbClr val="FFFFFF">
                      <a:shade val="20000"/>
                      <a:satMod val="300000"/>
                    </a:srgbClr>
                  </a:gs>
                  <a:gs pos="79000">
                    <a:srgbClr val="FFFFFF">
                      <a:tint val="52000"/>
                      <a:satMod val="300000"/>
                    </a:srgbClr>
                  </a:gs>
                  <a:gs pos="100000">
                    <a:srgbClr val="FFFFFF">
                      <a:tint val="40000"/>
                      <a:satMod val="250000"/>
                    </a:srgbClr>
                  </a:gs>
                </a:gsLst>
                <a:lin ang="5400000"/>
              </a:gra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2817050801"/>
      </p:ext>
    </p:extLst>
  </p:cSld>
  <p:clrMapOvr>
    <a:masterClrMapping/>
  </p:clrMapOvr>
  <p:timing>
    <p:tnLst>
      <p:par>
        <p:cTn dur="indefinite" id="1" nodeType="tmRoot" restart="never"/>
      </p:par>
    </p:tnLst>
  </p:timing>
</p:sld>
</file>

<file path=ppt/slides/slide2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rrowheads="1"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 bwMode="auto">
          <a:xfrm>
            <a:off x="154842" y="2348880"/>
            <a:ext cx="8953662" cy="38884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79838" y="476672"/>
            <a:ext cx="8712642" cy="830997"/>
          </a:xfrm>
          <a:prstGeom prst="rect">
            <a:avLst/>
          </a:prstGeom>
          <a:noFill/>
        </p:spPr>
        <p:txBody>
          <a:bodyPr bIns="45720" lIns="91440" rIns="91440" tIns="45720" wrap="none">
            <a:spAutoFit/>
          </a:bodyPr>
          <a:lstStyle/>
          <a:p>
            <a:pPr algn="ctr"/>
            <a:r>
              <a:rPr b="1" cap="none" dirty="0" lang="uk-UA" smtClean="0" spc="0" sz="4800">
                <a:ln cmpd="sng" w="10541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effectLst/>
              </a:rPr>
              <a:t>Створення електронного листа</a:t>
            </a:r>
            <a:endParaRPr b="1" cap="none" dirty="0" lang="uk-UA" spc="0" sz="4800">
              <a:ln cmpd="sng" w="10541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FFFFFF">
                      <a:tint val="40000"/>
                      <a:satMod val="250000"/>
                    </a:srgbClr>
                  </a:gs>
                  <a:gs pos="9000">
                    <a:srgbClr val="FFFFFF">
                      <a:tint val="52000"/>
                      <a:satMod val="300000"/>
                    </a:srgbClr>
                  </a:gs>
                  <a:gs pos="50000">
                    <a:srgbClr val="FFFFFF">
                      <a:shade val="20000"/>
                      <a:satMod val="300000"/>
                    </a:srgbClr>
                  </a:gs>
                  <a:gs pos="79000">
                    <a:srgbClr val="FFFFFF">
                      <a:tint val="52000"/>
                      <a:satMod val="300000"/>
                    </a:srgbClr>
                  </a:gs>
                  <a:gs pos="100000">
                    <a:srgbClr val="FFFFFF">
                      <a:tint val="40000"/>
                      <a:satMod val="250000"/>
                    </a:srgbClr>
                  </a:gs>
                </a:gsLst>
                <a:lin ang="5400000"/>
              </a:gra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2325112199"/>
      </p:ext>
    </p:extLst>
  </p:cSld>
  <p:clrMapOvr>
    <a:masterClrMapping/>
  </p:clrMapOvr>
  <p:timing>
    <p:tnLst>
      <p:par>
        <p:cTn dur="indefinite" id="1" nodeType="tmRoot" restart="never"/>
      </p:par>
    </p:tnLst>
  </p:timing>
</p:sld>
</file>

<file path=ppt/slides/slide2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rrowheads="1"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4"/>
          <a:stretch/>
        </p:blipFill>
        <p:spPr bwMode="auto">
          <a:xfrm>
            <a:off x="410580" y="1191319"/>
            <a:ext cx="5758227" cy="24537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06811" y="260648"/>
            <a:ext cx="8226932" cy="923330"/>
          </a:xfrm>
          <a:prstGeom prst="rect">
            <a:avLst/>
          </a:prstGeom>
          <a:noFill/>
        </p:spPr>
        <p:txBody>
          <a:bodyPr bIns="45720" lIns="91440" rIns="91440" tIns="45720" wrap="none">
            <a:spAutoFit/>
          </a:bodyPr>
          <a:lstStyle/>
          <a:p>
            <a:pPr algn="ctr"/>
            <a:r>
              <a:rPr b="1" cap="none" dirty="0" lang="uk-UA" smtClean="0" spc="0" sz="5400">
                <a:ln cmpd="sng" w="10541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effectLst/>
              </a:rPr>
              <a:t>Створення адресної книги</a:t>
            </a:r>
            <a:endParaRPr b="1" cap="none" dirty="0" lang="uk-UA" spc="0" sz="5400">
              <a:ln cmpd="sng" w="10541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FFFFFF">
                      <a:tint val="40000"/>
                      <a:satMod val="250000"/>
                    </a:srgbClr>
                  </a:gs>
                  <a:gs pos="9000">
                    <a:srgbClr val="FFFFFF">
                      <a:tint val="52000"/>
                      <a:satMod val="300000"/>
                    </a:srgbClr>
                  </a:gs>
                  <a:gs pos="50000">
                    <a:srgbClr val="FFFFFF">
                      <a:shade val="20000"/>
                      <a:satMod val="300000"/>
                    </a:srgbClr>
                  </a:gs>
                  <a:gs pos="79000">
                    <a:srgbClr val="FFFFFF">
                      <a:tint val="52000"/>
                      <a:satMod val="300000"/>
                    </a:srgbClr>
                  </a:gs>
                  <a:gs pos="100000">
                    <a:srgbClr val="FFFFFF">
                      <a:tint val="40000"/>
                      <a:satMod val="250000"/>
                    </a:srgbClr>
                  </a:gs>
                </a:gsLst>
                <a:lin ang="5400000"/>
              </a:gradFill>
              <a:effectLst/>
            </a:endParaRPr>
          </a:p>
        </p:txBody>
      </p:sp>
      <p:pic>
        <p:nvPicPr>
          <p:cNvPr id="4" name="Picture 2"/>
          <p:cNvPicPr>
            <a:picLocks noChangeArrowheads="1"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 bwMode="auto">
          <a:xfrm>
            <a:off x="2987824" y="3680120"/>
            <a:ext cx="5773127" cy="28784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28932651"/>
      </p:ext>
    </p:extLst>
  </p:cSld>
  <p:clrMapOvr>
    <a:masterClrMapping/>
  </p:clrMapOvr>
  <p:timing>
    <p:tnLst>
      <p:par>
        <p:cTn dur="indefinite" id="1" nodeType="tmRoot" restart="never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30768" y="836712"/>
            <a:ext cx="8456161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uk-UA" sz="4400" b="1" dirty="0"/>
              <a:t>Переваги та недоліки </a:t>
            </a:r>
            <a:r>
              <a:rPr lang="uk-UA" sz="4400" b="1" dirty="0" err="1" smtClean="0"/>
              <a:t>веб-пошти</a:t>
            </a:r>
            <a:r>
              <a:rPr lang="uk-UA" sz="4400" b="1" dirty="0" smtClean="0"/>
              <a:t>:</a:t>
            </a:r>
            <a:endParaRPr lang="uk-UA" sz="4400" dirty="0"/>
          </a:p>
        </p:txBody>
      </p:sp>
      <p:sp>
        <p:nvSpPr>
          <p:cNvPr id="3" name="TextBox 2"/>
          <p:cNvSpPr txBox="1"/>
          <p:nvPr/>
        </p:nvSpPr>
        <p:spPr>
          <a:xfrm>
            <a:off x="605969" y="1844824"/>
            <a:ext cx="8064896" cy="46782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lvl="0" indent="-285750">
              <a:buFont typeface="Wingdings" pitchFamily="2" charset="2"/>
              <a:buChar char="ü"/>
            </a:pPr>
            <a:r>
              <a:rPr lang="uk-UA" sz="2000" dirty="0"/>
              <a:t>Користувач може отримати доступ до скриньки з будь-якого комп’ютера, що має підключення до Інтернет;</a:t>
            </a:r>
          </a:p>
          <a:p>
            <a:pPr marL="285750" lvl="0" indent="-285750">
              <a:buFont typeface="Wingdings" pitchFamily="2" charset="2"/>
              <a:buChar char="ü"/>
            </a:pPr>
            <a:r>
              <a:rPr lang="uk-UA" sz="2000" dirty="0"/>
              <a:t>Поштова скринька може містити багато листів;</a:t>
            </a:r>
          </a:p>
          <a:p>
            <a:pPr marL="285750" lvl="0" indent="-285750">
              <a:buFont typeface="Wingdings" pitchFamily="2" charset="2"/>
              <a:buChar char="ü"/>
            </a:pPr>
            <a:r>
              <a:rPr lang="uk-UA" sz="2000" dirty="0"/>
              <a:t>Для доступу до електронної скриньки використовується будь-який браузер;</a:t>
            </a:r>
          </a:p>
          <a:p>
            <a:pPr marL="285750" lvl="0" indent="-285750">
              <a:buFont typeface="Wingdings" pitchFamily="2" charset="2"/>
              <a:buChar char="ü"/>
            </a:pPr>
            <a:r>
              <a:rPr lang="uk-UA" sz="2000" dirty="0"/>
              <a:t>Під час реєстрації користувач отримує додаткові послуги, наприклад можливість використання віртуальних сховищ файлів</a:t>
            </a:r>
            <a:r>
              <a:rPr lang="uk-UA" sz="2000" dirty="0" smtClean="0"/>
              <a:t>.</a:t>
            </a:r>
          </a:p>
          <a:p>
            <a:pPr marL="285750" lvl="0" indent="-285750">
              <a:buFont typeface="Wingdings" pitchFamily="2" charset="2"/>
              <a:buChar char="ü"/>
            </a:pPr>
            <a:endParaRPr lang="uk-UA" sz="2000" dirty="0"/>
          </a:p>
          <a:p>
            <a:pPr lvl="0"/>
            <a:endParaRPr lang="uk-UA" sz="2000" dirty="0"/>
          </a:p>
          <a:p>
            <a:r>
              <a:rPr lang="uk-UA" sz="2000" b="1" dirty="0"/>
              <a:t>Недоліки:</a:t>
            </a:r>
            <a:endParaRPr lang="uk-UA" sz="2000" dirty="0"/>
          </a:p>
          <a:p>
            <a:pPr marL="285750" lvl="0" indent="-285750">
              <a:buFont typeface="Wingdings" pitchFamily="2" charset="2"/>
              <a:buChar char="ü"/>
            </a:pPr>
            <a:r>
              <a:rPr lang="uk-UA" sz="2000" dirty="0"/>
              <a:t>Користувачу доводиться витрачати значний час на перегляд листів і збереження прикріплених файлів;</a:t>
            </a:r>
          </a:p>
          <a:p>
            <a:pPr marL="285750" lvl="0" indent="-285750">
              <a:buFont typeface="Wingdings" pitchFamily="2" charset="2"/>
              <a:buChar char="ü"/>
            </a:pPr>
            <a:r>
              <a:rPr lang="uk-UA" sz="2000" dirty="0"/>
              <a:t>Якщо тривалий час поштова скринька не використовується, то її буде видалено разом </a:t>
            </a:r>
            <a:r>
              <a:rPr lang="uk-UA" sz="2000"/>
              <a:t>із </a:t>
            </a:r>
            <a:r>
              <a:rPr lang="uk-UA" sz="2000" smtClean="0"/>
              <a:t>листами.</a:t>
            </a:r>
            <a:endParaRPr lang="uk-UA" sz="2000" dirty="0"/>
          </a:p>
          <a:p>
            <a:pPr marL="285750" indent="-285750">
              <a:buFont typeface="Wingdings" pitchFamily="2" charset="2"/>
              <a:buChar char="ü"/>
            </a:pPr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32889487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332656"/>
            <a:ext cx="8496944" cy="63727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19165534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Группа 5"/>
          <p:cNvGrpSpPr/>
          <p:nvPr/>
        </p:nvGrpSpPr>
        <p:grpSpPr>
          <a:xfrm>
            <a:off x="323526" y="332656"/>
            <a:ext cx="8448940" cy="6336704"/>
            <a:chOff x="323526" y="332656"/>
            <a:chExt cx="8448940" cy="6336704"/>
          </a:xfrm>
        </p:grpSpPr>
        <p:pic>
          <p:nvPicPr>
            <p:cNvPr id="4" name="Рисунок 3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23527" y="332656"/>
              <a:ext cx="8448939" cy="6336704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sp>
          <p:nvSpPr>
            <p:cNvPr id="5" name="Прямоугольник 4"/>
            <p:cNvSpPr/>
            <p:nvPr/>
          </p:nvSpPr>
          <p:spPr>
            <a:xfrm>
              <a:off x="323526" y="1340768"/>
              <a:ext cx="4752529" cy="136815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uk-UA" b="1" dirty="0"/>
                <a:t>Електронна пошта</a:t>
              </a:r>
              <a:r>
                <a:rPr lang="uk-UA" dirty="0"/>
                <a:t> – </a:t>
              </a:r>
              <a:r>
                <a:rPr lang="uk-UA" dirty="0">
                  <a:solidFill>
                    <a:schemeClr val="tx1"/>
                  </a:solidFill>
                </a:rPr>
                <a:t>це служба Інтернет, призначена для пересилання комп’ютерними мережами </a:t>
              </a:r>
              <a:r>
                <a:rPr lang="uk-UA" dirty="0" smtClean="0">
                  <a:solidFill>
                    <a:schemeClr val="tx1"/>
                  </a:solidFill>
                </a:rPr>
                <a:t>повідомлень (</a:t>
              </a:r>
              <a:r>
                <a:rPr lang="uk-UA" dirty="0">
                  <a:solidFill>
                    <a:schemeClr val="tx1"/>
                  </a:solidFill>
                </a:rPr>
                <a:t>електронних листів) від деякого користувача одному чи групі </a:t>
              </a:r>
              <a:r>
                <a:rPr lang="uk-UA" dirty="0" smtClean="0">
                  <a:solidFill>
                    <a:schemeClr val="tx1"/>
                  </a:solidFill>
                </a:rPr>
                <a:t>адресатів.</a:t>
              </a:r>
              <a:endParaRPr lang="uk-UA" dirty="0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9623152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39552" y="548680"/>
            <a:ext cx="508033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000" b="1" dirty="0" smtClean="0">
                <a:solidFill>
                  <a:srgbClr val="C00000"/>
                </a:solidFill>
              </a:rPr>
              <a:t>Кожна електронна поштова скринька має унікальну адресу!</a:t>
            </a:r>
            <a:endParaRPr lang="uk-UA" b="1" dirty="0">
              <a:solidFill>
                <a:srgbClr val="C0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079717" y="1772816"/>
            <a:ext cx="34563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err="1"/>
              <a:t>skk</a:t>
            </a:r>
            <a:r>
              <a:rPr lang="ru-RU" sz="2800" dirty="0"/>
              <a:t>@</a:t>
            </a:r>
            <a:r>
              <a:rPr lang="en-US" sz="2800" dirty="0" err="1"/>
              <a:t>yandex</a:t>
            </a:r>
            <a:r>
              <a:rPr lang="ru-RU" sz="2800" dirty="0"/>
              <a:t>.</a:t>
            </a:r>
            <a:r>
              <a:rPr lang="en-US" sz="2800" dirty="0" err="1" smtClean="0"/>
              <a:t>ua</a:t>
            </a:r>
            <a:endParaRPr lang="uk-UA" sz="2800" dirty="0"/>
          </a:p>
        </p:txBody>
      </p:sp>
      <p:sp>
        <p:nvSpPr>
          <p:cNvPr id="4" name="Прямоугольная выноска 3"/>
          <p:cNvSpPr/>
          <p:nvPr/>
        </p:nvSpPr>
        <p:spPr>
          <a:xfrm>
            <a:off x="1835696" y="2636912"/>
            <a:ext cx="1656184" cy="628908"/>
          </a:xfrm>
          <a:prstGeom prst="wedgeRectCallout">
            <a:avLst>
              <a:gd name="adj1" fmla="val 41795"/>
              <a:gd name="adj2" fmla="val -102425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Ім'я власника</a:t>
            </a:r>
          </a:p>
          <a:p>
            <a:pPr algn="ctr"/>
            <a:r>
              <a:rPr lang="uk-UA" dirty="0" smtClean="0"/>
              <a:t>(Логін)</a:t>
            </a:r>
            <a:endParaRPr lang="uk-UA" dirty="0"/>
          </a:p>
        </p:txBody>
      </p:sp>
      <p:sp>
        <p:nvSpPr>
          <p:cNvPr id="5" name="Прямоугольная выноска 4"/>
          <p:cNvSpPr/>
          <p:nvPr/>
        </p:nvSpPr>
        <p:spPr>
          <a:xfrm>
            <a:off x="4769694" y="2626714"/>
            <a:ext cx="2106562" cy="628908"/>
          </a:xfrm>
          <a:prstGeom prst="wedgeRectCallout">
            <a:avLst>
              <a:gd name="adj1" fmla="val -44730"/>
              <a:gd name="adj2" fmla="val -104595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Адреса серверу</a:t>
            </a:r>
            <a:endParaRPr lang="uk-UA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4769694" y="4005064"/>
            <a:ext cx="3762746" cy="1512168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Однозначно визначає шлях до електронної скриньки!</a:t>
            </a:r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415557322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Группа 5"/>
          <p:cNvGrpSpPr/>
          <p:nvPr/>
        </p:nvGrpSpPr>
        <p:grpSpPr>
          <a:xfrm>
            <a:off x="323528" y="296652"/>
            <a:ext cx="8496944" cy="6372708"/>
            <a:chOff x="323528" y="296652"/>
            <a:chExt cx="8496944" cy="6372708"/>
          </a:xfrm>
        </p:grpSpPr>
        <p:pic>
          <p:nvPicPr>
            <p:cNvPr id="3" name="Рисунок 2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23528" y="296652"/>
              <a:ext cx="8496944" cy="6372708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sp>
          <p:nvSpPr>
            <p:cNvPr id="5" name="Прямоугольник 4"/>
            <p:cNvSpPr/>
            <p:nvPr/>
          </p:nvSpPr>
          <p:spPr>
            <a:xfrm>
              <a:off x="3131840" y="5517232"/>
              <a:ext cx="2736304" cy="79208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</p:grpSp>
    </p:spTree>
    <p:extLst>
      <p:ext uri="{BB962C8B-B14F-4D97-AF65-F5344CB8AC3E}">
        <p14:creationId xmlns:p14="http://schemas.microsoft.com/office/powerpoint/2010/main" val="81199303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15616" y="2276872"/>
            <a:ext cx="6696744" cy="144016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b="1" dirty="0" smtClean="0">
                <a:solidFill>
                  <a:schemeClr val="tx1"/>
                </a:solidFill>
              </a:rPr>
              <a:t>Поштові клієнти  </a:t>
            </a:r>
            <a:r>
              <a:rPr lang="uk-UA" dirty="0" smtClean="0">
                <a:solidFill>
                  <a:schemeClr val="tx1"/>
                </a:solidFill>
              </a:rPr>
              <a:t>призначені для підготовки, відправлення, отримання та опрацювання електронних листів, що передаються службою електронної пошти</a:t>
            </a:r>
            <a:endParaRPr lang="uk-UA" dirty="0">
              <a:solidFill>
                <a:schemeClr val="tx1"/>
              </a:solidFill>
            </a:endParaRPr>
          </a:p>
        </p:txBody>
      </p:sp>
      <p:sp>
        <p:nvSpPr>
          <p:cNvPr id="5" name="Выноска со стрелкой вниз 4"/>
          <p:cNvSpPr/>
          <p:nvPr/>
        </p:nvSpPr>
        <p:spPr>
          <a:xfrm>
            <a:off x="1187624" y="455915"/>
            <a:ext cx="6696744" cy="1728192"/>
          </a:xfrm>
          <a:prstGeom prst="downArrow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>
                <a:solidFill>
                  <a:schemeClr val="tx1"/>
                </a:solidFill>
              </a:rPr>
              <a:t>На комп'ютерах користувачів для отримання послуг електронної пошти встановлюють спеціальні програми – поштові клієнти!</a:t>
            </a:r>
          </a:p>
          <a:p>
            <a:pPr algn="ctr"/>
            <a:endParaRPr lang="uk-UA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5148064" y="3861048"/>
            <a:ext cx="2664296" cy="1800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 typeface="Wingdings" pitchFamily="2" charset="2"/>
              <a:buChar char="ü"/>
            </a:pPr>
            <a:r>
              <a:rPr lang="en-US" dirty="0" smtClean="0">
                <a:solidFill>
                  <a:schemeClr val="tx1"/>
                </a:solidFill>
              </a:rPr>
              <a:t>Outlook Express</a:t>
            </a:r>
          </a:p>
          <a:p>
            <a:pPr marL="285750" indent="-285750">
              <a:buFont typeface="Wingdings" pitchFamily="2" charset="2"/>
              <a:buChar char="ü"/>
            </a:pPr>
            <a:r>
              <a:rPr lang="en-US" dirty="0" smtClean="0">
                <a:solidFill>
                  <a:schemeClr val="tx1"/>
                </a:solidFill>
              </a:rPr>
              <a:t>The Bat!</a:t>
            </a:r>
          </a:p>
          <a:p>
            <a:pPr marL="285750" indent="-285750">
              <a:buFont typeface="Wingdings" pitchFamily="2" charset="2"/>
              <a:buChar char="ü"/>
            </a:pPr>
            <a:r>
              <a:rPr lang="en-US" dirty="0" smtClean="0">
                <a:solidFill>
                  <a:schemeClr val="tx1"/>
                </a:solidFill>
              </a:rPr>
              <a:t>Mozilla Thunderbird</a:t>
            </a:r>
          </a:p>
          <a:p>
            <a:pPr marL="285750" indent="-285750">
              <a:buFont typeface="Wingdings" pitchFamily="2" charset="2"/>
              <a:buChar char="ü"/>
            </a:pPr>
            <a:r>
              <a:rPr lang="en-US" dirty="0" smtClean="0">
                <a:solidFill>
                  <a:schemeClr val="tx1"/>
                </a:solidFill>
              </a:rPr>
              <a:t>Opera Mail</a:t>
            </a:r>
          </a:p>
          <a:p>
            <a:pPr marL="285750" indent="-285750">
              <a:buFont typeface="Wingdings" pitchFamily="2" charset="2"/>
              <a:buChar char="ü"/>
            </a:pPr>
            <a:r>
              <a:rPr lang="en-US" dirty="0" smtClean="0">
                <a:solidFill>
                  <a:schemeClr val="tx1"/>
                </a:solidFill>
              </a:rPr>
              <a:t>Netscape Messenger</a:t>
            </a:r>
          </a:p>
        </p:txBody>
      </p:sp>
    </p:spTree>
    <p:extLst>
      <p:ext uri="{BB962C8B-B14F-4D97-AF65-F5344CB8AC3E}">
        <p14:creationId xmlns:p14="http://schemas.microsoft.com/office/powerpoint/2010/main" val="42358615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rrowheads="1"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"/>
          <a:stretch/>
        </p:blipFill>
        <p:spPr bwMode="auto">
          <a:xfrm>
            <a:off x="368884" y="1340768"/>
            <a:ext cx="8316926" cy="50405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526226" y="476672"/>
            <a:ext cx="8002242" cy="576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r>
              <a:rPr b="1" dirty="0" lang="uk-UA" smtClean="0" sz="2400"/>
              <a:t>СТРУКТУРА ТА ВЛАСТИВОСТІ ЕЛЕКТРОННОГО ЛИСТА</a:t>
            </a:r>
            <a:endParaRPr b="1" dirty="0" lang="uk-UA" sz="2400"/>
          </a:p>
        </p:txBody>
      </p:sp>
    </p:spTree>
    <p:extLst>
      <p:ext uri="{BB962C8B-B14F-4D97-AF65-F5344CB8AC3E}">
        <p14:creationId xmlns:p14="http://schemas.microsoft.com/office/powerpoint/2010/main" val="961315682"/>
      </p:ext>
    </p:extLst>
  </p:cSld>
  <p:clrMapOvr>
    <a:masterClrMapping/>
  </p:clrMapOvr>
  <p:timing>
    <p:tnLst>
      <p:par>
        <p:cTn dur="indefinite" id="1" nodeType="tmRoot" restart="never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552" y="1340768"/>
            <a:ext cx="7704856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6" indent="-285750" defTabSz="355600">
              <a:buFont typeface="Wingdings" pitchFamily="2" charset="2"/>
              <a:buChar char="Ø"/>
            </a:pPr>
            <a:r>
              <a:rPr lang="uk-UA" sz="2000" dirty="0" smtClean="0"/>
              <a:t>Починайте </a:t>
            </a:r>
            <a:r>
              <a:rPr lang="uk-UA" sz="2000" dirty="0"/>
              <a:t>текст повідомлення з привітання, завершуйте підписом;</a:t>
            </a:r>
            <a:endParaRPr lang="uk-UA" dirty="0"/>
          </a:p>
          <a:p>
            <a:pPr marL="285750" lvl="6" indent="-285750" defTabSz="355600">
              <a:buFont typeface="Wingdings" pitchFamily="2" charset="2"/>
              <a:buChar char="Ø"/>
            </a:pPr>
            <a:r>
              <a:rPr lang="uk-UA" sz="2000" dirty="0"/>
              <a:t>Якщо звертаєтесь до людини, з якою ви особисто не знайомі, назвіть себе;</a:t>
            </a:r>
            <a:endParaRPr lang="uk-UA" dirty="0"/>
          </a:p>
          <a:p>
            <a:pPr marL="285750" lvl="6" indent="-285750" defTabSz="355600">
              <a:buFont typeface="Wingdings" pitchFamily="2" charset="2"/>
              <a:buChar char="Ø"/>
            </a:pPr>
            <a:r>
              <a:rPr lang="uk-UA" sz="2000" dirty="0"/>
              <a:t>Не забувайте вживати слова «будь ласка», якщо звертаєтеся до когось з проханням;</a:t>
            </a:r>
            <a:endParaRPr lang="uk-UA" dirty="0"/>
          </a:p>
          <a:p>
            <a:pPr marL="285750" lvl="6" indent="-285750" defTabSz="355600">
              <a:buFont typeface="Wingdings" pitchFamily="2" charset="2"/>
              <a:buChar char="Ø"/>
            </a:pPr>
            <a:r>
              <a:rPr lang="uk-UA" sz="2000" dirty="0"/>
              <a:t>Подякуйте, якщо хтось допомагає вам;</a:t>
            </a:r>
            <a:endParaRPr lang="uk-UA" dirty="0"/>
          </a:p>
          <a:p>
            <a:pPr marL="285750" lvl="6" indent="-285750" defTabSz="355600">
              <a:buFont typeface="Wingdings" pitchFamily="2" charset="2"/>
              <a:buChar char="Ø"/>
            </a:pPr>
            <a:r>
              <a:rPr lang="uk-UA" sz="2000" dirty="0"/>
              <a:t>Слідкуйте за тоном вашого листа, намагайтеся уникати фраз, що можуть стати причиною конфлікту на релігійній, расовій, політичній чи іншій основі;</a:t>
            </a:r>
            <a:endParaRPr lang="uk-UA" dirty="0"/>
          </a:p>
          <a:p>
            <a:pPr marL="285750" lvl="6" indent="-285750" defTabSz="355600">
              <a:buFont typeface="Wingdings" pitchFamily="2" charset="2"/>
              <a:buChar char="Ø"/>
            </a:pPr>
            <a:r>
              <a:rPr lang="uk-UA" sz="2000" dirty="0"/>
              <a:t>Не надсилайте в листах неперевірені дані без посилання на їхнє джерело;</a:t>
            </a:r>
            <a:endParaRPr lang="uk-UA" dirty="0"/>
          </a:p>
          <a:p>
            <a:pPr marL="285750" lvl="6" indent="-285750" defTabSz="355600">
              <a:buFont typeface="Wingdings" pitchFamily="2" charset="2"/>
              <a:buChar char="Ø"/>
            </a:pPr>
            <a:r>
              <a:rPr lang="uk-UA" sz="2000" dirty="0"/>
              <a:t>Намагайтеся не допускати граматичних помилок, використовуйте засоби перевірки орфографії, надані поштовою службою.</a:t>
            </a:r>
            <a:endParaRPr lang="uk-UA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345989" y="404664"/>
            <a:ext cx="8434201" cy="707886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defTabSz="355600"/>
            <a:r>
              <a:rPr lang="uk-UA" sz="40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Етикет електронного спілкування:</a:t>
            </a:r>
            <a:endParaRPr lang="uk-UA" sz="36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0069521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A00A1753-8068-4D00-B3B2-90F0EF0DE8D1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494</TotalTime>
  <Words>420</Words>
  <Application>Microsoft Office PowerPoint</Application>
  <PresentationFormat>Экран (4:3)</PresentationFormat>
  <Paragraphs>54</Paragraphs>
  <Slides>24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5" baseType="lpstr">
      <vt:lpstr>Волна</vt:lpstr>
      <vt:lpstr>ЕЛЕКТРОННА ПОШТА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Home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ЕЛЕКТРОННА ПОШТА</dc:title>
  <dc:creator>СВ</dc:creator>
  <cp:lastModifiedBy>User</cp:lastModifiedBy>
  <cp:revision>24</cp:revision>
  <dcterms:created xsi:type="dcterms:W3CDTF">2012-12-10T16:20:27Z</dcterms:created>
  <dcterms:modified xsi:type="dcterms:W3CDTF">2013-12-20T09:40:03Z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1401388</vt:lpwstr>
  </property>
  <property fmtid="{D5CDD505-2E9C-101B-9397-08002B2CF9AE}" name="NXPowerLiteVersion" pid="3">
    <vt:lpwstr>D4.1.4</vt:lpwstr>
  </property>
  <property fmtid="{D5CDD505-2E9C-101B-9397-08002B2CF9AE}" name="_TemplateID" pid="4">
    <vt:lpwstr>TC023968129991</vt:lpwstr>
  </property>
</Properties>
</file>