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4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442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963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503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187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663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646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76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21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4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6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944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71709-C3EB-4177-8115-0BA1F7FD14D8}" type="datetimeFigureOut">
              <a:rPr lang="ru-RU" smtClean="0"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BA599-0D2F-4AC5-A559-73A63A81AD81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681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80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7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571884"/>
            <a:ext cx="74168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Таблиця складається зі стовпців і рядків, на перетині яких знаходяться комірки (клітинки)</a:t>
            </a:r>
          </a:p>
          <a:p>
            <a:endParaRPr lang="uk-UA" sz="3200" b="1" dirty="0"/>
          </a:p>
          <a:p>
            <a:r>
              <a:rPr lang="uk-UA" sz="3200" b="1" dirty="0" smtClean="0"/>
              <a:t>Стовпці, рядки, клітинки є об</a:t>
            </a:r>
            <a:r>
              <a:rPr lang="en-US" sz="3200" b="1" dirty="0" smtClean="0"/>
              <a:t>’</a:t>
            </a:r>
            <a:r>
              <a:rPr lang="uk-UA" sz="3200" b="1" dirty="0" err="1" smtClean="0"/>
              <a:t>єктами</a:t>
            </a:r>
            <a:r>
              <a:rPr lang="uk-UA" sz="3200" b="1" dirty="0" smtClean="0"/>
              <a:t> таблиці.</a:t>
            </a:r>
          </a:p>
          <a:p>
            <a:endParaRPr lang="uk-UA" sz="3200" b="1" dirty="0" smtClean="0"/>
          </a:p>
          <a:p>
            <a:r>
              <a:rPr lang="uk-UA" sz="3200" b="1" dirty="0" smtClean="0"/>
              <a:t>У клітинках таблиці можна розміщувати текст, числа, рисунки, формули та інші таблиці.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16632"/>
            <a:ext cx="676875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ІІІ. Вивчення нового матеріалу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26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0599"/>
            <a:ext cx="8352927" cy="627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38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28680"/>
            <a:ext cx="698477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Способи створення таблиць</a:t>
            </a:r>
            <a:endParaRPr lang="ru-RU" sz="4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84785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uk-UA" sz="3200" b="1" dirty="0" smtClean="0"/>
              <a:t>вставити таблицю простої структури;</a:t>
            </a:r>
          </a:p>
          <a:p>
            <a:pPr marL="514350" indent="-514350">
              <a:buAutoNum type="arabicParenR"/>
            </a:pPr>
            <a:endParaRPr lang="uk-UA" sz="3200" b="1" dirty="0" smtClean="0"/>
          </a:p>
          <a:p>
            <a:r>
              <a:rPr lang="uk-UA" sz="3200" b="1" dirty="0" smtClean="0"/>
              <a:t> 2) накреслити таблицю довільної структури;</a:t>
            </a:r>
          </a:p>
          <a:p>
            <a:endParaRPr lang="uk-UA" sz="3200" b="1" dirty="0" smtClean="0"/>
          </a:p>
          <a:p>
            <a:r>
              <a:rPr lang="uk-UA" sz="3200" b="1" dirty="0" smtClean="0"/>
              <a:t> 3)  вставити таблицю з колекції шаблонів;</a:t>
            </a:r>
          </a:p>
          <a:p>
            <a:endParaRPr lang="uk-UA" sz="3200" b="1" dirty="0" smtClean="0"/>
          </a:p>
          <a:p>
            <a:r>
              <a:rPr lang="uk-UA" sz="3200" b="1" dirty="0" smtClean="0"/>
              <a:t> 4) перетворити фрагмент тексту в таблицю. 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764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32656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uk-UA" sz="3200" b="1" dirty="0" smtClean="0">
                <a:solidFill>
                  <a:srgbClr val="C00000"/>
                </a:solidFill>
              </a:rPr>
              <a:t>Вставляння таблиці простої структури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052736"/>
            <a:ext cx="7920880" cy="4339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3964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b="1" dirty="0">
                <a:solidFill>
                  <a:srgbClr val="C00000"/>
                </a:solidFill>
              </a:rPr>
              <a:t>2) </a:t>
            </a:r>
            <a:r>
              <a:rPr lang="uk-UA" sz="3200" b="1" dirty="0" smtClean="0">
                <a:solidFill>
                  <a:srgbClr val="C00000"/>
                </a:solidFill>
              </a:rPr>
              <a:t>Креслення таблиці довільної структури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708920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/>
              <a:t> </a:t>
            </a:r>
          </a:p>
          <a:p>
            <a:r>
              <a:rPr lang="uk-UA" sz="2400" b="1" dirty="0" smtClean="0"/>
              <a:t>1.  Виконати Вставлення =&gt; Таблиці =&gt; Таблиця =&gt; Накреслити таблицю.</a:t>
            </a:r>
          </a:p>
          <a:p>
            <a:r>
              <a:rPr lang="uk-UA" sz="2400" b="1" dirty="0" smtClean="0"/>
              <a:t>2.  Вказівником, який матиме вигляд олівця, намалювати контур усієї таблиці.</a:t>
            </a:r>
          </a:p>
          <a:p>
            <a:r>
              <a:rPr lang="uk-UA" sz="2400" b="1" dirty="0" smtClean="0"/>
              <a:t>3.  Намалювати лінії, що розділяють рядки та стовпці. </a:t>
            </a:r>
          </a:p>
          <a:p>
            <a:r>
              <a:rPr lang="uk-UA" sz="2400" b="1" dirty="0" smtClean="0"/>
              <a:t> </a:t>
            </a:r>
          </a:p>
          <a:p>
            <a:r>
              <a:rPr lang="uk-UA" sz="2400" b="1" dirty="0" smtClean="0"/>
              <a:t>     Якщо під час креслення таблиці були створені зайві або помилкові лінії, їх можна «стерти», використавши інструмент Гумка. </a:t>
            </a:r>
            <a:endParaRPr lang="uk-UA" sz="24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924" y="949138"/>
            <a:ext cx="3271540" cy="2039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233772" y="99956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/>
              <a:t>Таблицю будь-якої структури можна накреслити. Особливо це доцільно, коли таблиця має складну структуру. Для цього потрібно: </a:t>
            </a:r>
          </a:p>
        </p:txBody>
      </p:sp>
    </p:spTree>
    <p:extLst>
      <p:ext uri="{BB962C8B-B14F-4D97-AF65-F5344CB8AC3E}">
        <p14:creationId xmlns:p14="http://schemas.microsoft.com/office/powerpoint/2010/main" val="110812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332655"/>
            <a:ext cx="7922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3)  Вставляння таблиці з колекції шаблонів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7" y="1124744"/>
            <a:ext cx="77931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/>
              <a:t>ІІІ спосіб дає змогу вставити в документ шаблон таблиці з колекції відформатованих і заповнених зразками даних Експрес-таблиць. Наприклад, в таблиці 1.4 наведено один із шаблонів колекції:</a:t>
            </a:r>
            <a:endParaRPr lang="uk-UA" sz="2400" b="1" dirty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9632" y="2694404"/>
            <a:ext cx="6840220" cy="37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699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3210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4) Перетворення фрагмента тексту в таблицю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136339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/>
              <a:t>Виділений фрагмент тексту можна перетворити в таблицю, використавши послідовність дій</a:t>
            </a:r>
          </a:p>
          <a:p>
            <a:endParaRPr lang="uk-UA" sz="2400" b="1" dirty="0" smtClean="0"/>
          </a:p>
          <a:p>
            <a:r>
              <a:rPr lang="uk-UA" sz="2400" b="1" dirty="0" smtClean="0"/>
              <a:t> </a:t>
            </a:r>
            <a:r>
              <a:rPr lang="uk-UA" sz="2400" b="1" u="sng" dirty="0" smtClean="0"/>
              <a:t>Вставлення =&gt; Таблиці =&gt; Таблиця =&gt; Перетворити на таблицю.</a:t>
            </a:r>
          </a:p>
          <a:p>
            <a:r>
              <a:rPr lang="uk-UA" sz="2400" b="1" u="sng" dirty="0" smtClean="0"/>
              <a:t> </a:t>
            </a:r>
          </a:p>
          <a:p>
            <a:r>
              <a:rPr lang="uk-UA" sz="2400" b="1" dirty="0" smtClean="0"/>
              <a:t>У діалоговому вікні треба вказати потрібну кількість стовпців і символи, які є роздільниками клітинок (пропуски, табуляції, розриви абзаців, крапки з комою тощо).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376090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1" y="2453864"/>
            <a:ext cx="8712142" cy="1704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4" y="1839485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    Редагування тексту в таблиці здійснюється звичайними для Word  способами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93665" y="4158372"/>
            <a:ext cx="3756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Рис. 1.29. </a:t>
            </a:r>
            <a:r>
              <a:rPr lang="ru-RU" dirty="0" err="1"/>
              <a:t>Тимчасова</a:t>
            </a:r>
            <a:r>
              <a:rPr lang="ru-RU" dirty="0"/>
              <a:t> вкладка Макет</a:t>
            </a:r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1" y="4653136"/>
            <a:ext cx="8424111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87624" y="207093"/>
            <a:ext cx="777603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Редагування та форматування </a:t>
            </a:r>
          </a:p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 таблиці та її об'єктів </a:t>
            </a:r>
            <a:endParaRPr lang="uk-UA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2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6204" y="234514"/>
            <a:ext cx="67687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</a:rPr>
              <a:t> </a:t>
            </a:r>
            <a:r>
              <a:rPr lang="uk-UA" sz="4800" b="1" dirty="0" smtClean="0">
                <a:solidFill>
                  <a:srgbClr val="C00000"/>
                </a:solidFill>
              </a:rPr>
              <a:t>Вставляння зображень 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6195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Для вставлення графічних зображень у документ використовують елементи керування групи Зображення </a:t>
            </a:r>
            <a:r>
              <a:rPr kumimoji="0" lang="uk-UA" sz="2800" b="1" i="0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вкладки Вставлення</a:t>
            </a:r>
            <a:endParaRPr kumimoji="0" lang="uk-UA" sz="2800" b="0" i="0" u="none" strike="noStrike" kern="0" cap="none" spc="0" normalizeH="0" baseline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600" y="2673187"/>
            <a:ext cx="7200800" cy="1763925"/>
          </a:xfrm>
          <a:prstGeom prst="rect">
            <a:avLst/>
          </a:prstGeom>
          <a:noFill/>
          <a:ln w="25400">
            <a:solidFill>
              <a:srgbClr val="4F81BD">
                <a:shade val="50000"/>
              </a:srgbClr>
            </a:solidFill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53136"/>
            <a:ext cx="9144000" cy="1777736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5250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94400"/>
            <a:ext cx="8445494" cy="15788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49580" algn="ctr">
              <a:lnSpc>
                <a:spcPct val="115000"/>
              </a:lnSpc>
              <a:spcAft>
                <a:spcPts val="0"/>
              </a:spcAft>
            </a:pPr>
            <a:r>
              <a:rPr lang="uk-UA" sz="4400" b="1" dirty="0" smtClean="0">
                <a:solidFill>
                  <a:srgbClr val="C00000"/>
                </a:solidFill>
              </a:rPr>
              <a:t>І</a:t>
            </a:r>
            <a:r>
              <a:rPr lang="en-US" sz="4400" b="1" dirty="0" smtClean="0">
                <a:solidFill>
                  <a:srgbClr val="C00000"/>
                </a:solidFill>
              </a:rPr>
              <a:t>V</a:t>
            </a:r>
            <a:r>
              <a:rPr lang="uk-UA" sz="4400" b="1" dirty="0" smtClean="0">
                <a:solidFill>
                  <a:srgbClr val="C00000"/>
                </a:solidFill>
              </a:rPr>
              <a:t>. </a:t>
            </a:r>
            <a:r>
              <a:rPr lang="uk-UA" sz="36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Практична частина</a:t>
            </a:r>
            <a:r>
              <a:rPr lang="en-US" sz="36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36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(закріплення)</a:t>
            </a:r>
            <a:r>
              <a:rPr lang="uk-UA" sz="4400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3600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449580" algn="ctr">
              <a:lnSpc>
                <a:spcPct val="115000"/>
              </a:lnSpc>
              <a:spcAft>
                <a:spcPts val="1000"/>
              </a:spcAft>
            </a:pPr>
            <a:r>
              <a:rPr lang="uk-UA" sz="40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Створити документ за</a:t>
            </a:r>
            <a:r>
              <a:rPr lang="en-US" sz="40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40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зразком</a:t>
            </a:r>
            <a:endParaRPr lang="ru-RU" sz="32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916832"/>
            <a:ext cx="8208912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Вставка таблиці простої структури </a:t>
            </a:r>
            <a:endParaRPr lang="en-US" sz="20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US" sz="20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Побудова таблиці із </a:t>
            </a:r>
            <a:r>
              <a:rPr lang="uk-UA" sz="2000" b="1" dirty="0" err="1" smtClean="0">
                <a:effectLst/>
                <a:latin typeface="Times New Roman"/>
                <a:ea typeface="Calibri"/>
                <a:cs typeface="Times New Roman"/>
              </a:rPr>
              <a:t>заданням</a:t>
            </a: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 кількості стовпців і рядків. </a:t>
            </a:r>
            <a:endParaRPr lang="en-US" sz="20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en-US" sz="20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Вставлення шаблону таблиці із колекції Експрес-таблиць (Тип «табличний список»)</a:t>
            </a:r>
            <a:endParaRPr lang="en-US" sz="20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ru-RU" sz="16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Вставлення та форматування зображень</a:t>
            </a:r>
            <a:endParaRPr lang="en-US" sz="20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ru-RU" sz="16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Додавання заголовку у вигляді художнього тексту</a:t>
            </a:r>
            <a:endParaRPr lang="ru-RU" sz="16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7771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130394"/>
            <a:ext cx="6768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І. Актуалізація  </a:t>
            </a:r>
          </a:p>
          <a:p>
            <a:pPr algn="ctr"/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опорних     знань</a:t>
            </a:r>
            <a:endParaRPr lang="uk-U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516" y="3356992"/>
            <a:ext cx="8568952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uk-UA" sz="3200" b="1" dirty="0">
                <a:latin typeface="32"/>
                <a:ea typeface="Calibri"/>
                <a:cs typeface="Times New Roman"/>
              </a:rPr>
              <a:t>Текстовий документ може містити лише текст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ru-RU" sz="2400" b="1" dirty="0">
              <a:ea typeface="Calibri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buFont typeface="Wingdings"/>
              <a:buChar char=""/>
            </a:pPr>
            <a:r>
              <a:rPr lang="uk-UA" sz="3200" b="1" dirty="0">
                <a:latin typeface="32"/>
                <a:ea typeface="Calibri"/>
                <a:cs typeface="Times New Roman"/>
              </a:rPr>
              <a:t>Форматування тексту – це надання йому нових властивостей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4966" y="1884720"/>
            <a:ext cx="582877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Інтерактивна вправа </a:t>
            </a:r>
          </a:p>
          <a:p>
            <a:pPr algn="ctr"/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«Так або ні»</a:t>
            </a:r>
            <a:endParaRPr lang="ru-RU" sz="4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659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055786"/>
            <a:ext cx="7632848" cy="444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algn="ctr">
              <a:lnSpc>
                <a:spcPct val="115000"/>
              </a:lnSpc>
              <a:spcAft>
                <a:spcPts val="1000"/>
              </a:spcAft>
            </a:pPr>
            <a:r>
              <a:rPr lang="en-US" sz="32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V</a:t>
            </a:r>
            <a:r>
              <a:rPr lang="uk-UA" sz="32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І. Підсумок уроку, оцінювання</a:t>
            </a:r>
            <a:endParaRPr lang="en-US" sz="3200" b="1" u="sng" dirty="0" smtClean="0">
              <a:solidFill>
                <a:srgbClr val="C00000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685800" algn="ctr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2"/>
              </a:buBlip>
              <a:tabLst>
                <a:tab pos="914400" algn="l"/>
              </a:tabLst>
            </a:pPr>
            <a:r>
              <a:rPr lang="uk-UA" sz="2400" b="1" dirty="0" smtClean="0">
                <a:effectLst/>
                <a:latin typeface="Times New Roman"/>
                <a:ea typeface="Calibri"/>
                <a:cs typeface="Times New Roman"/>
              </a:rPr>
              <a:t>То що ж ми сьогодні нового дізналися і навчилися? </a:t>
            </a:r>
            <a:endParaRPr lang="en-US" sz="24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2"/>
              </a:buBlip>
              <a:tabLst>
                <a:tab pos="914400" algn="l"/>
              </a:tabLst>
            </a:pPr>
            <a:r>
              <a:rPr lang="uk-UA" sz="2400" b="1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b="1" dirty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2"/>
              </a:buBlip>
              <a:tabLst>
                <a:tab pos="914400" algn="l"/>
              </a:tabLst>
            </a:pPr>
            <a:r>
              <a:rPr lang="uk-UA" sz="2400" b="1" dirty="0" smtClean="0">
                <a:effectLst/>
                <a:latin typeface="Times New Roman"/>
                <a:ea typeface="Calibri"/>
                <a:cs typeface="Times New Roman"/>
              </a:rPr>
              <a:t>З яких елементів складається таблиця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?</a:t>
            </a:r>
            <a:endParaRPr lang="ru-RU" b="1" dirty="0"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sz="2400" b="1" i="1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b="1" dirty="0"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2"/>
              </a:buBlip>
              <a:tabLst>
                <a:tab pos="914400" algn="l"/>
              </a:tabLst>
            </a:pPr>
            <a:r>
              <a:rPr lang="uk-UA" sz="2400" b="1" dirty="0" smtClean="0">
                <a:effectLst/>
                <a:latin typeface="Times New Roman"/>
                <a:ea typeface="Calibri"/>
                <a:cs typeface="Times New Roman"/>
              </a:rPr>
              <a:t>Через який пункт головного меню можна </a:t>
            </a:r>
            <a:r>
              <a:rPr lang="uk-UA" sz="2400" b="1" smtClean="0">
                <a:effectLst/>
                <a:latin typeface="Times New Roman"/>
                <a:ea typeface="Calibri"/>
                <a:cs typeface="Times New Roman"/>
              </a:rPr>
              <a:t>вставити зображення?</a:t>
            </a:r>
            <a:endParaRPr lang="ru-RU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862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268760"/>
            <a:ext cx="6912768" cy="310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en-US" sz="36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V</a:t>
            </a:r>
            <a:r>
              <a:rPr lang="uk-UA" sz="36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І</a:t>
            </a:r>
            <a:r>
              <a:rPr lang="en-US" sz="3600" b="1" u="sng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I</a:t>
            </a:r>
            <a:r>
              <a:rPr lang="uk-UA" sz="36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. Домашнє завдання</a:t>
            </a:r>
            <a:endParaRPr lang="en-US" sz="3600" b="1" u="sng" dirty="0" smtClean="0">
              <a:solidFill>
                <a:srgbClr val="C00000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449580">
              <a:lnSpc>
                <a:spcPct val="115000"/>
              </a:lnSpc>
              <a:spcAft>
                <a:spcPts val="1000"/>
              </a:spcAft>
            </a:pPr>
            <a:r>
              <a:rPr lang="uk-UA" sz="3600" b="1" u="sng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2800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2"/>
              </a:buBlip>
              <a:tabLst>
                <a:tab pos="906780" algn="l"/>
              </a:tabLst>
            </a:pPr>
            <a:r>
              <a:rPr lang="uk-UA" sz="2800" dirty="0" smtClean="0">
                <a:effectLst/>
                <a:latin typeface="Times New Roman"/>
                <a:ea typeface="Calibri"/>
                <a:cs typeface="Times New Roman"/>
              </a:rPr>
              <a:t>Опрацювати за підручником  п. 1.3-1.4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2"/>
              </a:buBlip>
              <a:tabLst>
                <a:tab pos="906780" algn="l"/>
              </a:tabLst>
            </a:pPr>
            <a:r>
              <a:rPr lang="uk-UA" sz="2800" dirty="0" smtClean="0">
                <a:effectLst/>
                <a:latin typeface="Times New Roman"/>
                <a:ea typeface="Calibri"/>
                <a:cs typeface="Times New Roman"/>
              </a:rPr>
              <a:t>Підготуватися до практичної роботи 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2"/>
              </a:buBlip>
              <a:tabLst>
                <a:tab pos="906780" algn="l"/>
              </a:tabLst>
            </a:pPr>
            <a:r>
              <a:rPr lang="uk-UA" sz="2800" dirty="0" smtClean="0">
                <a:effectLst/>
                <a:latin typeface="Times New Roman"/>
                <a:ea typeface="Calibri"/>
                <a:cs typeface="Times New Roman"/>
              </a:rPr>
              <a:t>Виконати практичне завдання 4 с.37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1515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7220" y="764704"/>
            <a:ext cx="8784976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Font typeface="Wingdings"/>
              <a:buChar char=""/>
            </a:pPr>
            <a:r>
              <a:rPr lang="uk-UA" sz="3200" b="1" dirty="0">
                <a:latin typeface="32"/>
                <a:ea typeface="Calibri"/>
                <a:cs typeface="Times New Roman"/>
              </a:rPr>
              <a:t>Для видалення символу ліворуч від курсору використовується клавіша </a:t>
            </a:r>
            <a:r>
              <a:rPr lang="en-US" sz="3200" b="1" dirty="0">
                <a:latin typeface="32"/>
                <a:ea typeface="Calibri"/>
                <a:cs typeface="Times New Roman"/>
              </a:rPr>
              <a:t>DEL</a:t>
            </a:r>
            <a:endParaRPr lang="ru-RU" sz="3200" b="1" dirty="0">
              <a:latin typeface="32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uk-UA" sz="3200" b="1" dirty="0" smtClean="0">
              <a:effectLst/>
              <a:latin typeface="32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uk-UA" sz="3200" b="1" dirty="0" smtClean="0">
                <a:effectLst/>
                <a:latin typeface="32"/>
                <a:ea typeface="Calibri"/>
                <a:cs typeface="Times New Roman"/>
              </a:rPr>
              <a:t>Розділення рядків здійснюється за допомогою клавіші </a:t>
            </a:r>
            <a:r>
              <a:rPr lang="en-US" sz="3200" b="1" dirty="0" smtClean="0">
                <a:effectLst/>
                <a:latin typeface="32"/>
                <a:ea typeface="Calibri"/>
                <a:cs typeface="Times New Roman"/>
              </a:rPr>
              <a:t>Enter</a:t>
            </a:r>
            <a:endParaRPr lang="uk-UA" sz="3200" b="1" dirty="0" smtClean="0">
              <a:effectLst/>
              <a:latin typeface="32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ru-RU" sz="2400" b="1" dirty="0">
              <a:latin typeface="32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uk-UA" sz="3200" b="1" dirty="0" smtClean="0">
                <a:effectLst/>
                <a:latin typeface="32"/>
                <a:ea typeface="Calibri"/>
                <a:cs typeface="Times New Roman"/>
              </a:rPr>
              <a:t>Для виділення </a:t>
            </a:r>
            <a:r>
              <a:rPr lang="uk-UA" sz="3200" b="1" dirty="0" err="1" smtClean="0">
                <a:effectLst/>
                <a:latin typeface="32"/>
                <a:ea typeface="Calibri"/>
                <a:cs typeface="Times New Roman"/>
              </a:rPr>
              <a:t>незв</a:t>
            </a:r>
            <a:r>
              <a:rPr lang="ru-RU" sz="3200" b="1" dirty="0" smtClean="0">
                <a:effectLst/>
                <a:latin typeface="32"/>
                <a:ea typeface="Calibri"/>
                <a:cs typeface="Times New Roman"/>
              </a:rPr>
              <a:t>’</a:t>
            </a:r>
            <a:r>
              <a:rPr lang="uk-UA" sz="3200" b="1" dirty="0" err="1" smtClean="0">
                <a:effectLst/>
                <a:latin typeface="32"/>
                <a:ea typeface="Calibri"/>
                <a:cs typeface="Times New Roman"/>
              </a:rPr>
              <a:t>язних</a:t>
            </a:r>
            <a:r>
              <a:rPr lang="uk-UA" sz="3200" b="1" dirty="0" smtClean="0">
                <a:effectLst/>
                <a:latin typeface="32"/>
                <a:ea typeface="Calibri"/>
                <a:cs typeface="Times New Roman"/>
              </a:rPr>
              <a:t> фрагментів тексту використовується клавіша </a:t>
            </a:r>
            <a:r>
              <a:rPr lang="en-US" sz="3200" b="1" dirty="0" smtClean="0">
                <a:effectLst/>
                <a:latin typeface="32"/>
                <a:ea typeface="Calibri"/>
                <a:cs typeface="Times New Roman"/>
              </a:rPr>
              <a:t>Ctrl</a:t>
            </a:r>
            <a:endParaRPr lang="uk-UA" sz="3200" b="1" dirty="0" smtClean="0">
              <a:effectLst/>
              <a:latin typeface="32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ru-RU" sz="2400" b="1" dirty="0">
              <a:latin typeface="32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990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52736"/>
            <a:ext cx="7920880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buFont typeface="Wingdings"/>
              <a:buChar char=""/>
            </a:pPr>
            <a:r>
              <a:rPr lang="uk-UA" sz="3200" b="1" dirty="0" smtClean="0">
                <a:effectLst/>
                <a:latin typeface="32"/>
                <a:ea typeface="Calibri"/>
                <a:cs typeface="Times New Roman"/>
              </a:rPr>
              <a:t>Клавіша </a:t>
            </a:r>
            <a:r>
              <a:rPr lang="en-US" sz="3200" b="1" dirty="0" smtClean="0">
                <a:effectLst/>
                <a:latin typeface="32"/>
                <a:ea typeface="Calibri"/>
                <a:cs typeface="Times New Roman"/>
              </a:rPr>
              <a:t>Shift</a:t>
            </a:r>
            <a:r>
              <a:rPr lang="uk-UA" sz="3200" b="1" dirty="0" smtClean="0">
                <a:effectLst/>
                <a:latin typeface="32"/>
                <a:ea typeface="Calibri"/>
                <a:cs typeface="Times New Roman"/>
              </a:rPr>
              <a:t> призначена для збереження документа</a:t>
            </a:r>
            <a:endParaRPr lang="uk-UA" sz="32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uk-UA" sz="3200" b="1" dirty="0">
              <a:latin typeface="Times New Roman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uk-UA" sz="3200" b="1" dirty="0">
                <a:latin typeface="32"/>
                <a:ea typeface="Calibri"/>
                <a:cs typeface="Times New Roman"/>
              </a:rPr>
              <a:t>Перед розділовими знаками у тексті завжди необхідно ставити пробіл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ru-RU" sz="3200" b="1" dirty="0">
              <a:ea typeface="Calibri"/>
              <a:cs typeface="Times New Roman"/>
            </a:endParaRPr>
          </a:p>
          <a:p>
            <a:pPr marL="342900" indent="-342900" algn="just">
              <a:lnSpc>
                <a:spcPct val="115000"/>
              </a:lnSpc>
              <a:buFont typeface="Wingdings"/>
              <a:buChar char=""/>
            </a:pPr>
            <a:r>
              <a:rPr lang="uk-UA" sz="3200" b="1" dirty="0">
                <a:latin typeface="32"/>
                <a:ea typeface="Calibri"/>
                <a:cs typeface="Times New Roman"/>
              </a:rPr>
              <a:t>Пошук слів у тексті здійснюється за допомогою  пункту Правка – Знайти </a:t>
            </a:r>
            <a:endParaRPr lang="ru-RU" sz="3200" b="1" dirty="0">
              <a:latin typeface="32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9899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5237" y="260648"/>
            <a:ext cx="62811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Складання   афоризму</a:t>
            </a:r>
            <a:endParaRPr lang="ru-RU" sz="4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96752"/>
            <a:ext cx="39964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 smtClean="0">
                <a:latin typeface="Times New Roman"/>
                <a:ea typeface="Times New Roman"/>
              </a:rPr>
              <a:t>Язик, навчений знаннями,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32040" y="1196752"/>
            <a:ext cx="3420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не заплітатиметься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009914"/>
            <a:ext cx="3544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latin typeface="Times New Roman"/>
                <a:ea typeface="Times New Roman"/>
              </a:rPr>
              <a:t>Можна зламати шпагу,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2019578"/>
            <a:ext cx="4314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але не можна винищити ідею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6198" y="2924944"/>
            <a:ext cx="4864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latin typeface="Times New Roman"/>
                <a:ea typeface="Times New Roman"/>
              </a:rPr>
              <a:t>Лише той заслуговує </a:t>
            </a:r>
            <a:r>
              <a:rPr lang="uk-UA" sz="2400" b="1" i="1" dirty="0" smtClean="0">
                <a:latin typeface="Times New Roman"/>
                <a:ea typeface="Times New Roman"/>
              </a:rPr>
              <a:t>пам'ятника</a:t>
            </a:r>
            <a:r>
              <a:rPr lang="en-US" sz="2400" b="1" i="1" dirty="0" smtClean="0">
                <a:latin typeface="Times New Roman"/>
                <a:ea typeface="Times New Roman"/>
              </a:rPr>
              <a:t>,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97192" y="2924943"/>
            <a:ext cx="4029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C00000"/>
                </a:solidFill>
                <a:latin typeface="Times New Roman"/>
                <a:ea typeface="Times New Roman"/>
              </a:rPr>
              <a:t>хто в ньому не має потреби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619" y="3717032"/>
            <a:ext cx="33808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latin typeface="Times New Roman"/>
                <a:ea typeface="Times New Roman"/>
              </a:rPr>
              <a:t>Вибираючи собі ідолів,</a:t>
            </a:r>
            <a:r>
              <a:rPr lang="uk-UA" sz="3600" b="1" i="1" dirty="0">
                <a:latin typeface="Times New Roman"/>
                <a:ea typeface="Times New Roman"/>
              </a:rPr>
              <a:t> 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87804" y="3901698"/>
            <a:ext cx="3564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ми вибираємо свою долю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15530" y="4777097"/>
            <a:ext cx="25120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latin typeface="Times New Roman"/>
                <a:ea typeface="Times New Roman"/>
              </a:rPr>
              <a:t>Прийде час, коли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35996" y="4727186"/>
            <a:ext cx="40685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C00000"/>
                </a:solidFill>
                <a:latin typeface="Times New Roman"/>
                <a:ea typeface="Times New Roman"/>
              </a:rPr>
              <a:t>наука випередить фантазію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8333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5236" y="228680"/>
            <a:ext cx="62811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Призначення клавіш</a:t>
            </a:r>
            <a:endParaRPr lang="ru-RU" sz="4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157207"/>
              </p:ext>
            </p:extLst>
          </p:nvPr>
        </p:nvGraphicFramePr>
        <p:xfrm>
          <a:off x="1816632" y="1628800"/>
          <a:ext cx="6164906" cy="3888433"/>
        </p:xfrm>
        <a:graphic>
          <a:graphicData uri="http://schemas.openxmlformats.org/drawingml/2006/table">
            <a:tbl>
              <a:tblPr firstRow="1" firstCol="1" bandRow="1"/>
              <a:tblGrid>
                <a:gridCol w="2160240"/>
                <a:gridCol w="4004666"/>
              </a:tblGrid>
              <a:tr h="528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Клавіша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Призначення</a:t>
                      </a:r>
                      <a:endParaRPr lang="ru-RU" sz="18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1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DEL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BACKSPACE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CTRL+X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CTRL+C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0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CTRL+V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67944" y="2276872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Видалення символу справа від 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курсору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067944" y="3131875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Видалення символу зліва від </a:t>
            </a:r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курсору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67944" y="3982294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Вирізати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077082" y="4467945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Копіювати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077082" y="5085184"/>
            <a:ext cx="1863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Вставити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287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124744"/>
            <a:ext cx="8496944" cy="5330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u="sng" dirty="0" smtClean="0">
                <a:effectLst/>
                <a:latin typeface="Times New Roman"/>
                <a:ea typeface="Calibri"/>
                <a:cs typeface="Times New Roman"/>
              </a:rPr>
              <a:t>1. </a:t>
            </a:r>
            <a:r>
              <a:rPr lang="uk-UA" sz="2000" b="1" u="sng" dirty="0" err="1" smtClean="0">
                <a:effectLst/>
                <a:latin typeface="Times New Roman"/>
                <a:ea typeface="Calibri"/>
                <a:cs typeface="Times New Roman"/>
              </a:rPr>
              <a:t>Ім</a:t>
            </a:r>
            <a:r>
              <a:rPr lang="ru-RU" sz="2000" b="1" u="sng" dirty="0" smtClean="0">
                <a:effectLst/>
                <a:latin typeface="Times New Roman"/>
                <a:ea typeface="Calibri"/>
                <a:cs typeface="Times New Roman"/>
              </a:rPr>
              <a:t>’</a:t>
            </a:r>
            <a:r>
              <a:rPr lang="uk-UA" sz="2000" b="1" u="sng" dirty="0" smtClean="0">
                <a:effectLst/>
                <a:latin typeface="Times New Roman"/>
                <a:ea typeface="Calibri"/>
                <a:cs typeface="Times New Roman"/>
              </a:rPr>
              <a:t>я відкритого документа у </a:t>
            </a:r>
            <a:r>
              <a:rPr lang="en-US" sz="2000" b="1" u="sng" dirty="0" smtClean="0">
                <a:effectLst/>
                <a:latin typeface="Times New Roman"/>
                <a:ea typeface="Calibri"/>
                <a:cs typeface="Times New Roman"/>
              </a:rPr>
              <a:t>Word</a:t>
            </a:r>
            <a:r>
              <a:rPr lang="uk-UA" sz="2000" b="1" u="sng" dirty="0" smtClean="0">
                <a:effectLst/>
                <a:latin typeface="Times New Roman"/>
                <a:ea typeface="Calibri"/>
                <a:cs typeface="Times New Roman"/>
              </a:rPr>
              <a:t> відображається у:</a:t>
            </a:r>
            <a:endParaRPr lang="ru-RU" sz="1600" b="1" u="sng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а) рядок стану</a:t>
            </a:r>
            <a:endParaRPr lang="en-US" sz="20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endParaRPr lang="ru-RU" sz="1600" b="1" dirty="0" smtClean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в) рядок меню</a:t>
            </a:r>
            <a:endParaRPr lang="ru-RU" sz="1600" b="1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г) робочій області документа</a:t>
            </a:r>
            <a:endParaRPr lang="ru-RU" sz="1600" b="1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u="sng" dirty="0" smtClean="0">
                <a:effectLst/>
                <a:latin typeface="Times New Roman"/>
                <a:ea typeface="Calibri"/>
                <a:cs typeface="Times New Roman"/>
              </a:rPr>
              <a:t>2. У </a:t>
            </a:r>
            <a:r>
              <a:rPr lang="en-US" sz="2000" b="1" u="sng" dirty="0" smtClean="0">
                <a:effectLst/>
                <a:latin typeface="Times New Roman"/>
                <a:ea typeface="Calibri"/>
                <a:cs typeface="Times New Roman"/>
              </a:rPr>
              <a:t>Word</a:t>
            </a:r>
            <a:r>
              <a:rPr lang="uk-UA" sz="2000" b="1" u="sng" dirty="0" smtClean="0">
                <a:effectLst/>
                <a:latin typeface="Times New Roman"/>
                <a:ea typeface="Calibri"/>
                <a:cs typeface="Times New Roman"/>
              </a:rPr>
              <a:t> існують сторінки з орієнтацією:</a:t>
            </a:r>
            <a:endParaRPr lang="ru-RU" sz="1600" b="1" u="sng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а) вертикальною</a:t>
            </a:r>
            <a:endParaRPr lang="ru-RU" sz="1600" b="1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</a:t>
            </a:r>
            <a:endParaRPr lang="ru-RU" sz="1600" b="1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в) горизонтальною</a:t>
            </a:r>
            <a:endParaRPr lang="ru-RU" sz="1600" b="1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</a:t>
            </a:r>
            <a:endParaRPr lang="ru-RU" sz="1600" b="1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u="sng" dirty="0" smtClean="0">
                <a:effectLst/>
                <a:latin typeface="Times New Roman"/>
                <a:ea typeface="Calibri"/>
                <a:cs typeface="Times New Roman"/>
              </a:rPr>
              <a:t>3. Об</a:t>
            </a:r>
            <a:r>
              <a:rPr lang="ru-RU" sz="2000" b="1" u="sng" dirty="0" smtClean="0">
                <a:effectLst/>
                <a:latin typeface="Times New Roman"/>
                <a:ea typeface="Calibri"/>
                <a:cs typeface="Times New Roman"/>
              </a:rPr>
              <a:t>’</a:t>
            </a:r>
            <a:r>
              <a:rPr lang="uk-UA" sz="2000" b="1" u="sng" dirty="0" err="1" smtClean="0">
                <a:effectLst/>
                <a:latin typeface="Times New Roman"/>
                <a:ea typeface="Calibri"/>
                <a:cs typeface="Times New Roman"/>
              </a:rPr>
              <a:t>єктами</a:t>
            </a:r>
            <a:r>
              <a:rPr lang="uk-UA" sz="2000" b="1" u="sng" dirty="0" smtClean="0">
                <a:effectLst/>
                <a:latin typeface="Times New Roman"/>
                <a:ea typeface="Calibri"/>
                <a:cs typeface="Times New Roman"/>
              </a:rPr>
              <a:t> текстового процесора є:</a:t>
            </a:r>
            <a:endParaRPr lang="ru-RU" sz="1600" b="1" u="sng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</a:t>
            </a:r>
            <a:endParaRPr lang="ru-RU" sz="1600" b="1" dirty="0" smtClean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</a:t>
            </a:r>
            <a:endParaRPr lang="ru-RU" sz="1600" b="1" dirty="0" smtClean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в) інструмент</a:t>
            </a:r>
            <a:endParaRPr lang="ru-RU" sz="1600" b="1" dirty="0">
              <a:ea typeface="Calibri"/>
              <a:cs typeface="Times New Roman"/>
            </a:endParaRPr>
          </a:p>
          <a:p>
            <a:pPr indent="342900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Calibri"/>
                <a:cs typeface="Times New Roman"/>
              </a:rPr>
              <a:t>		</a:t>
            </a:r>
            <a:endParaRPr lang="ru-RU" sz="1600" b="1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28680"/>
            <a:ext cx="748883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 Вибрати правильну відповідь</a:t>
            </a:r>
            <a:endParaRPr lang="ru-RU" sz="4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908" y="1773982"/>
            <a:ext cx="24511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908" y="3524976"/>
            <a:ext cx="19145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330" y="4221088"/>
            <a:ext cx="18415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184" y="4869160"/>
            <a:ext cx="14208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78" y="5229200"/>
            <a:ext cx="12065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908" y="5918353"/>
            <a:ext cx="25479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620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0484" y="1988840"/>
            <a:ext cx="6768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</a:rPr>
              <a:t>ІІ. Мотивація навчальної діяльності</a:t>
            </a:r>
            <a:endParaRPr lang="ru-RU" sz="5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35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556792"/>
            <a:ext cx="74168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«Таблиці в текстових документах.  Вставлення зображень у текстовий документ і настроювання їхніх властивостей»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940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519</Words>
  <Application>Microsoft Office PowerPoint</Application>
  <PresentationFormat>Екран (4:3)</PresentationFormat>
  <Paragraphs>122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21</vt:i4>
      </vt:variant>
    </vt:vector>
  </HeadingPairs>
  <TitlesOfParts>
    <vt:vector size="22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Десятник</dc:creator>
  <cp:lastModifiedBy>User</cp:lastModifiedBy>
  <cp:revision>37</cp:revision>
  <dcterms:created xsi:type="dcterms:W3CDTF">2012-12-05T10:49:50Z</dcterms:created>
  <dcterms:modified xsi:type="dcterms:W3CDTF">2012-12-11T06:51:05Z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315042</vt:lpwstr>
  </property>
  <property fmtid="{D5CDD505-2E9C-101B-9397-08002B2CF9AE}" name="NXPowerLiteVersion" pid="3">
    <vt:lpwstr>D4.1.4</vt:lpwstr>
  </property>
</Properties>
</file>