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197" autoAdjust="0"/>
  </p:normalViewPr>
  <p:slideViewPr>
    <p:cSldViewPr>
      <p:cViewPr>
        <p:scale>
          <a:sx n="93" d="100"/>
          <a:sy n="93" d="100"/>
        </p:scale>
        <p:origin x="-35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83F06-8FEA-4DBB-9C1A-410808031F42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65AF0-44AA-4F94-832D-F2353CC99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8" Target="../media/image7.jpeg" Type="http://schemas.openxmlformats.org/officeDocument/2006/relationships/image"/><Relationship Id="rId3" Target="../media/image2.jpeg" Type="http://schemas.openxmlformats.org/officeDocument/2006/relationships/image"/><Relationship Id="rId7" Target="../media/image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5.jpe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Relationship Id="rId9" Target="../media/image8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8" Target="../media/image12.jpeg" Type="http://schemas.openxmlformats.org/officeDocument/2006/relationships/image"/><Relationship Id="rId3" Target="../media/image2.jpeg" Type="http://schemas.openxmlformats.org/officeDocument/2006/relationships/image"/><Relationship Id="rId7" Target="../media/image11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10.jpeg" Type="http://schemas.openxmlformats.org/officeDocument/2006/relationships/image"/><Relationship Id="rId5" Target="../media/image9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6.jpeg" Type="http://schemas.openxmlformats.org/officeDocument/2006/relationships/image"/><Relationship Id="rId5" Target="../media/image15.jpeg" Type="http://schemas.openxmlformats.org/officeDocument/2006/relationships/image"/><Relationship Id="rId4" Target="../media/image14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14422"/>
            <a:ext cx="9001156" cy="3714775"/>
          </a:xfrm>
        </p:spPr>
        <p:txBody>
          <a:bodyPr>
            <a:normAutofit/>
          </a:bodyPr>
          <a:lstStyle/>
          <a:p>
            <a:pPr algn="r"/>
            <a:r>
              <a:rPr lang="uk-UA" sz="6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“Хто</a:t>
            </a:r>
            <a:r>
              <a:rPr lang="uk-UA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володіє інформацією, той володіє </a:t>
            </a:r>
            <a:r>
              <a:rPr lang="uk-UA" sz="6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світом”</a:t>
            </a:r>
            <a:r>
              <a:rPr lang="uk-UA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Уїстон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Черчіль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42844" y="928670"/>
            <a:ext cx="9001156" cy="5786478"/>
          </a:xfrm>
        </p:spPr>
        <p:txBody>
          <a:bodyPr>
            <a:noAutofit/>
          </a:bodyPr>
          <a:lstStyle/>
          <a:p>
            <a:pPr algn="l"/>
            <a:r>
              <a:rPr 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2.0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Інтернет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сприймають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перш, за все, як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комунікації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об'єктами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медіа-сервіси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блоги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соціальні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суб'єктами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співучасники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така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концепція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тягне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собою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істотні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недоліки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Доступність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призвела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появи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величезної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кількості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одноманітних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ресурсів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девальвує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цінність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більшості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них. На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зміну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технологічній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платформі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2.0 покликана прийти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третя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культурна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версія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214446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Інформаційна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дуель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57158" y="2285992"/>
            <a:ext cx="8572560" cy="3143272"/>
          </a:xfrm>
        </p:spPr>
        <p:txBody>
          <a:bodyPr>
            <a:normAutofit fontScale="92500" lnSpcReduction="10000"/>
          </a:bodyPr>
          <a:lstStyle/>
          <a:p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Кожна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сформуйте  по </a:t>
            </a:r>
            <a:r>
              <a:rPr lang="uk-UA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суперникам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із доповідей  </a:t>
            </a:r>
            <a:r>
              <a:rPr lang="uk-UA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які були представлені перед </a:t>
            </a:r>
            <a:r>
              <a:rPr lang="uk-UA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вами.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Далі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черзі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них .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7772400" cy="4214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Спробуйте пояснити, що таке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2.0?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Які асоціації у вас виникають із цим словом?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одзаголовок 8"/>
          <p:cNvSpPr txBox="1">
            <a:spLocks/>
          </p:cNvSpPr>
          <p:nvPr/>
        </p:nvSpPr>
        <p:spPr>
          <a:xfrm>
            <a:off x="357158" y="785794"/>
            <a:ext cx="8501122" cy="5500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 дошці ви бачите хмаринку асоціацій, спробуйте вибрати із переліку</a:t>
            </a:r>
            <a:r>
              <a:rPr kumimoji="0" lang="uk-UA" sz="5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правильні  сервіси</a:t>
            </a:r>
            <a:r>
              <a:rPr kumimoji="0" lang="uk-UA" sz="5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uk-UA" sz="5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веб</a:t>
            </a: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5786478"/>
          </a:xfrm>
        </p:spPr>
        <p:txBody>
          <a:bodyPr>
            <a:normAutofit/>
          </a:bodyPr>
          <a:lstStyle/>
          <a:p>
            <a:r>
              <a:rPr lang="uk-UA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000" b="1" dirty="0" smtClean="0">
                <a:latin typeface="Times New Roman" pitchFamily="18" charset="0"/>
                <a:cs typeface="Times New Roman" pitchFamily="18" charset="0"/>
              </a:rPr>
              <a:t>Які ви можете назвати приклади сайтів, наповнення інформацією яких залежить від користувачів?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928694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Заповн</a:t>
            </a:r>
            <a:r>
              <a:rPr lang="uk-UA" sz="5400" b="1" dirty="0" err="1" smtClean="0">
                <a:latin typeface="Times New Roman" pitchFamily="18" charset="0"/>
                <a:cs typeface="Times New Roman" pitchFamily="18" charset="0"/>
              </a:rPr>
              <a:t>іть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 таблицю!!!!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4" y="928671"/>
          <a:ext cx="9001156" cy="5721089"/>
        </p:xfrm>
        <a:graphic>
          <a:graphicData uri="http://schemas.openxmlformats.org/drawingml/2006/table">
            <a:tbl>
              <a:tblPr/>
              <a:tblGrid>
                <a:gridCol w="5634871"/>
                <a:gridCol w="3366285"/>
              </a:tblGrid>
              <a:tr h="375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Вид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діяльності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Сервіси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Веб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2.0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8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Пошук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даних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Google,Wikipedia</a:t>
                      </a:r>
                      <a:r>
                        <a:rPr lang="en-US" sz="2400" b="0" i="0" u="non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,Yandex</a:t>
                      </a:r>
                      <a:endParaRPr lang="en-US" sz="2400" b="0" i="0" u="non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4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Створення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колективних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каталогів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закладок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 err="1" smtClean="0">
                          <a:latin typeface="Times New Roman"/>
                          <a:ea typeface="Calibri"/>
                          <a:cs typeface="Times New Roman"/>
                        </a:rPr>
                        <a:t>Бобр-добр</a:t>
                      </a:r>
                      <a:r>
                        <a:rPr lang="uk-UA" sz="2400" b="0" dirty="0" smtClean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uk-UA" sz="2400" b="0" dirty="0" err="1" smtClean="0">
                          <a:latin typeface="Times New Roman"/>
                          <a:ea typeface="Calibri"/>
                          <a:cs typeface="Times New Roman"/>
                        </a:rPr>
                        <a:t>Делішес</a:t>
                      </a:r>
                      <a:r>
                        <a:rPr lang="uk-UA" sz="2400" b="0" dirty="0" smtClean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uk-UA" sz="24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97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Спільна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розробка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нових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інформаційних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матеріалів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 err="1" smtClean="0">
                          <a:latin typeface="Times New Roman"/>
                          <a:ea typeface="Calibri"/>
                          <a:cs typeface="Times New Roman"/>
                        </a:rPr>
                        <a:t>Вікі</a:t>
                      </a:r>
                      <a:r>
                        <a:rPr lang="uk-UA" sz="24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– освіта, </a:t>
                      </a:r>
                      <a:r>
                        <a:rPr lang="uk-UA" sz="2400" b="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вікі-</a:t>
                      </a:r>
                      <a:r>
                        <a:rPr lang="uk-UA" sz="24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енциклопедії, </a:t>
                      </a:r>
                      <a:r>
                        <a:rPr lang="uk-UA" sz="2400" b="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вікі-</a:t>
                      </a:r>
                      <a:r>
                        <a:rPr lang="uk-UA" sz="24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словники, </a:t>
                      </a:r>
                      <a:r>
                        <a:rPr lang="uk-UA" sz="2400" b="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вікі-</a:t>
                      </a:r>
                      <a:r>
                        <a:rPr lang="uk-UA" sz="24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проекти </a:t>
                      </a:r>
                      <a:endParaRPr lang="uk-UA" sz="24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4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Зберігання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файлів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різних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видів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для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спільного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користування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 err="1" smtClean="0">
                          <a:latin typeface="Times New Roman"/>
                          <a:ea typeface="Calibri"/>
                          <a:cs typeface="Times New Roman"/>
                        </a:rPr>
                        <a:t>Фламбер</a:t>
                      </a:r>
                      <a:r>
                        <a:rPr lang="uk-UA" sz="2400" b="0" dirty="0" smtClean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uk-UA" sz="24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2400" b="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Флікр</a:t>
                      </a:r>
                      <a:r>
                        <a:rPr lang="uk-UA" sz="24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,Яндекс диск, хмарні технології</a:t>
                      </a:r>
                      <a:endParaRPr lang="uk-UA" sz="24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0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Calibri"/>
                          <a:cs typeface="Times New Roman"/>
                        </a:rPr>
                        <a:t>Організація та планування індивідуальної та спільної діяльності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 smtClean="0">
                          <a:latin typeface="Times New Roman"/>
                          <a:ea typeface="Calibri"/>
                          <a:cs typeface="Times New Roman"/>
                        </a:rPr>
                        <a:t>Календарі Яндекс та </a:t>
                      </a:r>
                      <a:r>
                        <a:rPr lang="uk-UA" sz="2400" b="0" dirty="0" err="1" smtClean="0">
                          <a:latin typeface="Times New Roman"/>
                          <a:ea typeface="Calibri"/>
                          <a:cs typeface="Times New Roman"/>
                        </a:rPr>
                        <a:t>Гугл</a:t>
                      </a:r>
                      <a:endParaRPr lang="uk-UA" sz="24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4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Визначення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географічного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положення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en-US" sz="2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та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прокладання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маршрутів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 err="1" smtClean="0">
                          <a:latin typeface="Times New Roman"/>
                          <a:ea typeface="Calibri"/>
                          <a:cs typeface="Times New Roman"/>
                        </a:rPr>
                        <a:t>Страна</a:t>
                      </a:r>
                      <a:r>
                        <a:rPr lang="uk-UA" sz="2400" b="0" dirty="0" smtClean="0">
                          <a:latin typeface="Times New Roman"/>
                          <a:ea typeface="Calibri"/>
                          <a:cs typeface="Times New Roman"/>
                        </a:rPr>
                        <a:t> 360,</a:t>
                      </a:r>
                      <a:r>
                        <a:rPr lang="en-US" sz="2400" b="0" dirty="0" smtClean="0">
                          <a:latin typeface="Times New Roman"/>
                          <a:ea typeface="Calibri"/>
                          <a:cs typeface="Times New Roman"/>
                        </a:rPr>
                        <a:t>Google</a:t>
                      </a:r>
                      <a:r>
                        <a:rPr lang="en-US" sz="24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Maps,</a:t>
                      </a:r>
                      <a:endParaRPr lang="uk-UA" sz="24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0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Спілкування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 err="1" smtClean="0">
                          <a:latin typeface="Times New Roman"/>
                          <a:ea typeface="Calibri"/>
                          <a:cs typeface="Times New Roman"/>
                        </a:rPr>
                        <a:t>Блоги</a:t>
                      </a:r>
                      <a:r>
                        <a:rPr lang="uk-UA" sz="2400" b="0" dirty="0" smtClean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uk-UA" sz="24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2400" b="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веб</a:t>
                      </a:r>
                      <a:r>
                        <a:rPr lang="uk-UA" sz="24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- журнали</a:t>
                      </a:r>
                      <a:endParaRPr lang="uk-UA" sz="24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34" marR="62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14282" y="1071546"/>
            <a:ext cx="8929718" cy="1470025"/>
          </a:xfrm>
        </p:spPr>
        <p:txBody>
          <a:bodyPr>
            <a:noAutofit/>
          </a:bodyPr>
          <a:lstStyle/>
          <a:p>
            <a:r>
              <a:rPr lang="uk-UA" sz="5400" b="1" dirty="0" err="1" smtClean="0">
                <a:latin typeface="Times New Roman" pitchFamily="18" charset="0"/>
                <a:cs typeface="Times New Roman" pitchFamily="18" charset="0"/>
              </a:rPr>
              <a:t>“Кольорові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 капелюшки ”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42910" y="2571744"/>
            <a:ext cx="8072494" cy="3071834"/>
          </a:xfrm>
        </p:spPr>
        <p:txBody>
          <a:bodyPr/>
          <a:lstStyle/>
          <a:p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чим у вас асоціюється кольори: зелений, жовтий, червоний?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1472" y="642918"/>
          <a:ext cx="8143932" cy="578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2092043">
                <a:tc>
                  <a:txBody>
                    <a:bodyPr/>
                    <a:lstStyle/>
                    <a:p>
                      <a:endParaRPr lang="uk-UA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uk-UA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Нові  факти 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uk-UA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Важливість знань, та використання їх в подальшому житті </a:t>
                      </a:r>
                    </a:p>
                    <a:p>
                      <a:endParaRPr lang="uk-UA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uk-UA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Настрій  отриманий від уроку 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36944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ені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найбільше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сподобалося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дізнався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…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 буду використовувати знання  в подальшому житті……</a:t>
                      </a:r>
                      <a:endParaRPr lang="ru-RU" sz="2400" b="1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спробував</a:t>
                      </a: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uk-UA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ла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…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ені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найбільше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сподобалося</a:t>
                      </a:r>
                      <a:endParaRPr lang="ru-RU" sz="2400" b="1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хотів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би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/ не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хотів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би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ще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попрацювати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над…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сьогоднішньому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уроці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: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був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активний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/ не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був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активний</a:t>
                      </a:r>
                      <a:r>
                        <a:rPr lang="ru-RU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…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 мене настрій </a:t>
                      </a:r>
                      <a:r>
                        <a:rPr lang="uk-UA" sz="2400" b="1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…</a:t>
                      </a:r>
                      <a:endParaRPr lang="ru-RU" sz="2400" b="1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 отримав/</a:t>
                      </a:r>
                      <a:r>
                        <a:rPr lang="uk-UA" sz="2400" b="1" i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ла</a:t>
                      </a:r>
                      <a:r>
                        <a:rPr lang="uk-UA" sz="2400" b="1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2400" b="1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… настрій </a:t>
                      </a:r>
                      <a:endParaRPr lang="ru-RU" sz="2400" b="1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14282" y="642919"/>
            <a:ext cx="8572560" cy="5214974"/>
          </a:xfrm>
        </p:spPr>
        <p:txBody>
          <a:bodyPr>
            <a:noAutofit/>
          </a:bodyPr>
          <a:lstStyle/>
          <a:p>
            <a:pPr algn="l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1.Продумати власний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блог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, сайт(назву, дизайн, меню) дібрати до нього інформацію яку б ви хотіли розмістити на ньому.</a:t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2.Прочитати ст. 301-307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857232"/>
            <a:ext cx="7772400" cy="1012823"/>
          </a:xfrm>
        </p:spPr>
        <p:txBody>
          <a:bodyPr>
            <a:normAutofit fontScale="90000"/>
          </a:bodyPr>
          <a:lstStyle/>
          <a:p>
            <a:r>
              <a:rPr lang="ru-RU" sz="6700" dirty="0" err="1" smtClean="0">
                <a:latin typeface="Times New Roman" pitchFamily="18" charset="0"/>
                <a:cs typeface="Times New Roman" pitchFamily="18" charset="0"/>
              </a:rPr>
              <a:t>Закінчте</a:t>
            </a:r>
            <a:r>
              <a:rPr lang="ru-RU" sz="6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700" dirty="0" err="1" smtClean="0"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sz="6700" dirty="0" smtClean="0">
                <a:latin typeface="Times New Roman" pitchFamily="18" charset="0"/>
                <a:cs typeface="Times New Roman" pitchFamily="18" charset="0"/>
              </a:rPr>
              <a:t>!!! </a:t>
            </a:r>
            <a:endParaRPr lang="ru-RU" sz="6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000240"/>
            <a:ext cx="8358246" cy="4429156"/>
          </a:xfrm>
        </p:spPr>
        <p:txBody>
          <a:bodyPr>
            <a:normAutofit/>
          </a:bodyPr>
          <a:lstStyle/>
          <a:p>
            <a:pPr marL="514350" indent="-514350" algn="l"/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Глобальна мережа це…</a:t>
            </a:r>
          </a:p>
          <a:p>
            <a:pPr marL="514350" indent="-514350" algn="l"/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Назвіть протоколи Інтернету...</a:t>
            </a:r>
          </a:p>
          <a:p>
            <a:pPr marL="514350" indent="-514350" algn="l"/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Перша мережа Інтернет мала назву …</a:t>
            </a:r>
          </a:p>
          <a:p>
            <a:pPr marL="514350" indent="-514350" algn="l"/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Системи для пошуку інформації …</a:t>
            </a:r>
          </a:p>
          <a:p>
            <a:pPr marL="514350" indent="-514350" algn="l"/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Якими браузерами ви користуєтеся …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://www.novatek.com.ua/images/articles/172/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366" y="142852"/>
            <a:ext cx="3621385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http://vkurse.ua/i/2011-02/biznes-smartfon-s-qwerty-klaviaturo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0"/>
            <a:ext cx="3524248" cy="2202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2" name="Picture 8" descr="http://vkurse.ua/i/2010-07/smartfon-motorola-droid-2-zasvetilsy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1857364"/>
            <a:ext cx="381000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4" name="Picture 10" descr="http://www.znaikak.ru/design/pic/visred/planshet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9" y="3714752"/>
            <a:ext cx="4024552" cy="268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6" name="Picture 12" descr="http://www.3dnews.ru/_imgdata/img/2009/03/11/11652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8" y="3878584"/>
            <a:ext cx="4143372" cy="2679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142984"/>
            <a:ext cx="8643998" cy="5572164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Тема. Огляд сервісів </a:t>
            </a:r>
            <a:r>
              <a:rPr lang="uk-UA" sz="6600" b="1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6600" b="1" dirty="0" err="1" smtClean="0">
                <a:latin typeface="Times New Roman" pitchFamily="18" charset="0"/>
                <a:cs typeface="Times New Roman" pitchFamily="18" charset="0"/>
              </a:rPr>
              <a:t>еб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2.0. </a:t>
            </a:r>
            <a:r>
              <a:rPr lang="uk-UA" sz="6600" b="1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6600" b="1" dirty="0" err="1" smtClean="0">
                <a:latin typeface="Times New Roman" pitchFamily="18" charset="0"/>
                <a:cs typeface="Times New Roman" pitchFamily="18" charset="0"/>
              </a:rPr>
              <a:t>еб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спільноти. </a:t>
            </a:r>
            <a:r>
              <a:rPr lang="uk-UA" sz="6600" b="1" dirty="0" err="1" smtClean="0">
                <a:latin typeface="Times New Roman" pitchFamily="18" charset="0"/>
                <a:cs typeface="Times New Roman" pitchFamily="18" charset="0"/>
              </a:rPr>
              <a:t>Вікі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технології 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642918"/>
            <a:ext cx="8572560" cy="5572164"/>
          </a:xfrm>
        </p:spPr>
        <p:txBody>
          <a:bodyPr>
            <a:normAutofit fontScale="90000"/>
          </a:bodyPr>
          <a:lstStyle/>
          <a:p>
            <a:pPr algn="l"/>
            <a:r>
              <a:rPr lang="uk-UA" sz="4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Завдання:</a:t>
            </a:r>
            <a:br>
              <a:rPr lang="uk-UA" sz="4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1. Ознайомитися із термінами: </a:t>
            </a:r>
            <a:r>
              <a:rPr lang="uk-UA" sz="4900" dirty="0" err="1" smtClean="0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 2.0, </a:t>
            </a:r>
            <a:r>
              <a:rPr lang="uk-UA" sz="4900" dirty="0" err="1" smtClean="0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 – спільноти, сервіси  </a:t>
            </a:r>
            <a:r>
              <a:rPr lang="uk-UA" sz="4900" dirty="0" err="1" smtClean="0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 2.0, </a:t>
            </a:r>
            <a:r>
              <a:rPr lang="uk-UA" sz="4900" dirty="0" err="1" smtClean="0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 – технології.</a:t>
            </a:r>
            <a:br>
              <a:rPr lang="uk-UA" sz="4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2.Уміти пояснити: </a:t>
            </a: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технологію </a:t>
            </a:r>
            <a:r>
              <a:rPr lang="uk-UA" sz="4900" dirty="0" err="1" smtClean="0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 2.0,призначення </a:t>
            </a:r>
            <a:r>
              <a:rPr lang="uk-UA" sz="4900" dirty="0" err="1" smtClean="0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900" dirty="0" err="1" smtClean="0">
                <a:latin typeface="Times New Roman" pitchFamily="18" charset="0"/>
                <a:cs typeface="Times New Roman" pitchFamily="18" charset="0"/>
              </a:rPr>
              <a:t>–спільнот</a:t>
            </a: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900" dirty="0" err="1" smtClean="0">
                <a:latin typeface="Times New Roman" pitchFamily="18" charset="0"/>
                <a:cs typeface="Times New Roman" pitchFamily="18" charset="0"/>
              </a:rPr>
              <a:t>вікі</a:t>
            </a: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 – технологій, принципи їх роботи.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1470025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Сучасну глобальну мережу не можна уявити без: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blog.seonews2.com/wp-content/uploads/blogger-com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857364"/>
            <a:ext cx="335915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http://ic.pics.livejournal.com/nartuk/15265709/4531/origina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1928802"/>
            <a:ext cx="3391791" cy="2371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8" name="Picture 6" descr="http://i.i.ua/photo/images/pic/5/6/5042265_2cb4a16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7290" y="4071942"/>
            <a:ext cx="2571768" cy="2339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0" name="Picture 8" descr="http://holyb-mury.at.ua/2012/socmereji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2" y="4357694"/>
            <a:ext cx="3493686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85720" y="714356"/>
            <a:ext cx="8858280" cy="6000791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спрогнозувати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подальший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напрям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Інтернету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аналітична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компанія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Pew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Internet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Life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Project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в рамках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дослідження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Майбутнє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Інтернету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II» провела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опитування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742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фахівців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галузі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Результати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дослідження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відображають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узагальнену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думку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вчених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перспектив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говорити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загалом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опитування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показало,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темпи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Інтернету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перевершують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найсміливіші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очікування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Аналізуючи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дослідження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Pew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Internet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Life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Project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сказати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входимо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нову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еру, де Мережа буде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скрізь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всюди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. І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стане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сприйматися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щось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само собою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зрозуміле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300" dirty="0">
                <a:latin typeface="Times New Roman" pitchFamily="18" charset="0"/>
                <a:cs typeface="Times New Roman" pitchFamily="18" charset="0"/>
              </a:rPr>
            </a:br>
            <a:endParaRPr lang="ru-RU" sz="3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2" descr="data:image/jpeg;base64,/9j/4AAQSkZJRgABAQAAAQABAAD/2wCEAAkGBxMSEhIUExQWERQXFBEYFRIYFhYWGBYYFhUaFxQXFRQYHSggGBolHBUVITEhJSkrLi4uFx8zODMsNygtLisBCgoKDg0OGxAQGywkICQsLS8sLCwsLCwsLCwsLCwsLCwsLCwsLCwsLCwsLCwsLCwsLCwsLCwsLCwsLCwsLCwsLP/AABEIANEA8QMBEQACEQEDEQH/xAAbAAEAAgMBAQAAAAAAAAAAAAAABgcDBAUBAv/EAEUQAAIBAgMEBgUGDAYDAAAAAAABAgMRBAUhBhIxUUFhcYGRsQcTIqHBMlJyc8LRFCMkMzRCYpKys/DxFlNjgqLhFUOT/8QAGgEBAAMBAQEAAAAAAAAAAAAAAAMEBQIBBv/EADERAQACAQIDBgYCAgIDAAAAAAABAgMEERIhMQUTMkFRcSIzYYGRsULBI1Kh0RQV8P/aAAwDAQACEQMRAD8AvEAAAAAAAAAAAAAAAAAAAAAAAAAAAAAAAAAAAAAAAAAAAAA8bA0cZnFCl8upFPl/YlpgyX6QjtlpXrKP4zbmCdoU3LrdreZcp2fafFKvbWVjpDlYnbevL5MY0+tK/wDFcsV7Pxx15obau89GhU2oxb41n3QpryiTRo8Mfx/5n/tHOoyT5/prTzrEPjWn428juNPij+MOO+v6sc80rvjWqfvyXkzqMOOP4x+HneX9ZerNq6/91T95nncY/wDWHve39ZZaefYmPCtLvs/NHM6bFP8AF7GbJHm2qW1uLXGpvLk4Q+ESOdFhny/5l3GpyR5ulQ26qr5dOLXNXuQ27Or5SljWW84djBbaUJ23k6fNu1vcVr6DJXpzTV1VJ68new2Op1FeE1LvKlsdq9YWK2i3SWwcOgAAAAAAAAAAAAAAAAA18ZjKdJb1SSiuv7julLXnasObWisbyi2YbcxV1Rg5ftSsl2q1y/j7OmfHKpfWR/GEWx2e4ir8qrJLlFuK70tGX6afHTpCpfNe3WXNJ0QAAAAAAAAAAAPulUcXeLcXzTafijyYieUvYmY6Ozl+1WIpcZOquUnd/vO7KuTRYr9I29k9NTev1SvLNsaNSynenLRarR35NfEz8uhyU5xzXKaqluvJIqdVSV001zRTmJjqsxO77PAAAAAAAAAAAAHkpW1egEUz3bGNO8KK35cHO/srs5+40MGhm3O/JTy6qK8qoRjsdUrScqknJ34Xdl2JvQ1aY60jasKN7zad5ax24AAAAAAAAAAAAAAAAADqZRnlXDtbr3o3+S27d3Ir5tNTLHPr6psWa1E6yTaanX0+RPX2X8DIz6W+Ln1hoYs9cnu7qdysnegAAAAAAAAMGNxcaUJTm7RS6u5K/Sd0pN7cMObWisbyrfPtpamIbjG9On82+rt863kbWn0lcfOecszLqLX5R0cItq4AAAAAAAAAAAAAAAAAAAAD2MmmmtGuD5Hkxvyl7E7Jds9tU1aFXXoU7r33MvU6Lb4sf4/6XsGp3+G/5TmjWUldGYvMgAAAAAANfH4yFGnKpN2jFX7eSXWzvHSb2isOb2isbyrHaHO54mbb0gm9yPuTfX95u6fTxir9fNlZs05J+jklhCAAAAAAAAAAAAAAAAAAAAAAAAEk2Zz902qc9Y9D5dRmazS/zp94/te02f8Ajb7LBwuIU1dGUvs4AAAA8bArXbHOPX1dyL/Fw0XW+l/DuNzR4O7pvPWWXqcvHbaOkI8XFYAAAAAAAAAAAAAAAAAAAAAAAAAACV7KZ24tQm+x39xja3BwW446T+2npsvFHDPWE+pVN5XRQWn2AAAR7bTNPU0HGPy5+z2J8XbsTRc0WHjybz0hX1OThptHmrQ3GUALgAAAAAuAuAuAuAuAuAAAAAHrTtfo5geAAAHsVfhqAat1AeAAPqnNxaa4o4yUi9ZrLqlpraJhYuy2aeshFPjbn03PnL1mtprPk2a24oiYSRHLp6AAq3a7HetxM9bxjaK7ru//ACZvaPHwYo+rK1F+K7ilpXALB2HpU6mH9qMW4zkm7a/O+0Y+um1cvKerS0sRaiNbY4ZU8VNRVotRaX+1X95e0d+LFG6rqa7ZOTubA4CMqdSUoqV5JK65XvYqa/JMWiIlY0lImszLm7d4NU60HFKKlHgv2bIn0F5tSd/JFq6xFo2bfo+wcZ+ulKKlbcSv171/JEfaF5rwxEutHSJ3mXWx1Cn+G0KahGypzk1bm0l/CyvS1u4tbfzTWivexGzszwNFK7hBLm7IqxkvPSZTzSsMXq8L/peMTrfL9Xm2P6IvtJCl+F4RQ3XFzo3UbNa1db2L+mm/c3m3pP6VM8V7yu30/aXSwFFK7hFJcXZGd3l/Vc4K+jBToYWpdR9VPmouL8mdzbLXnO8OYjHbpsju1Oy1ONN1aKcXHjBaprpa6b9/MuaXWWm3Df8AKtn08RHFVBzVUHqV9ALC2W2apwhGpVW9Ukk7PhFcbW59pjarVWtbhr0aWDBERxT1dbD47C1ZOnGVOUtVurd17OZXtjy0jimJTRfHado2RbbPZ6NNKtSVle048UuTXv8AcX9FqZtPBb7KmpwRWOKqHmkpOvs1lP4TWUXfcTTm1y1aXfu2K+pzd1TeOvkmwYu8tt5LCqrDYWC3tynHova77L6sxo73NblvMtKeDHHPkTwuGxVPRQnF3W9G2j7V0iL5cNvSSa0yQrPOcA6FadN62ej5pq68zcw5O8pFmXlpwWmGkSowDqbP4506lr6Nox+0Me14tHm0tJfeu3otHCVd6KZnrbOBixVXchOXzYyfgrnVY3tEPLTtEypurK8pPm35n0tY2hiT1fB68AJh6O8T7dSnfjGU7d8EZvaNPhi32/a7o7c5j/7yeekWjapSlzi0+2+nke9nW+GYNZHOJSDYuju4Sn13l+9qU9bbfNKxpo2xw53pCw16cKnzXbx/sTdn32tNUesr8O7P6P6NsO5fOm/d/c47Qtvk2daSPg3a/rt7Nfo093wd/id8O2k+7nffUfZ1Nsn+SVf9vmiDR/OhLqflyrDffN+Ju7Qyt5beTv8AKMP9dR/mRI83y7e0/p1j8dfeP2tfMfzVX6uf8LPn8fjj3bF/DKqMlxEoV6Li3+cprtTkk14M+gzVi2O0T6SyMVpi8beq2MYr0536YS8j56nK0Ne3SVNtH0zEZsC0qkHLRKUW32M4yb8M7OqeKN1k5hnuHdKajVjfddrX+4xMenycUbw1L5qcM7SgOzSf4VQt8+F+y+pr6nburb+jOwb95CwNsJpYWpfpVl22ZkaOP8sNHUT/AI5VabzJTf0bx0xD+q92/wDeZfaU+H7/ANL+i8/sx+kZ+1SXU/NnvZ3SXms6w3fRy/xNX637ESLtHxx7O9H4J93E2+jbErrpx82vgWtBP+L7oNX40aLyqAfFSe64vkylr6cWPf0WtJba+y1NmcTvU12IxGm7YGjnrthsQ/8ARrfwMlwfNr7x+0eX5dvaVQn0bGAAHc2Mr7mLp/tKUX4X+yVdbXfDP0WNNO2SEn2/w29SpPp9bFdzTXnYoaC21p9lrV13rHu360/wfBRto4U6a71ZEMR3mefrMpJngxfZ87Tw9bg5y/YU14X+J7pp4M8R9djPHFimWTZaluYSl1wUvFXPNVO+afd7gjbHCKbPYj1mYOfzt5/wmhqK8Gm4VPDbizbptnGA9fSlTb3d62vY7mXhyd3eLL+SnHXhRj/Acf8ANfgvuL3/ALGfRU/8OPVFMnX5TQ+vo/zEaGb5Vvaf0p4/HHvH7W3iKe9CUeG9GSv2qx87WdpiWzMbxsjmU7G06VSM5SdRxacVoldcG7Iu5dda9eGI2VselrWd5ZNsM7VGm6cb+slpwdknxd+D007zzR6fjtxT0h7qM3DXaOqtjbZYAAmGwOV70nXfCOkVz5vusZuvzbRwQu6THvPFLZ9IePtGnRXS3KXVa275y8Djs/Hzm7vWX5RVBjVZ6c+jfhX7af2jK7S61+/9L+i6Swekb5dL6PxZ12d0l5rOsN30c/mav1v2IkXaPjj2/t3o/BPu43pA/SY/Vx82Wuz/AJX3Q6vxoyXlQAw4z5EnyRBqflW9kuD5kLC2FrXprsR882EwA083hvUK0edOovGLRJinbJWfrDjJG9Jj6KgktT6RjPA8ANnLa25Vpy5SXv0+JxlrxUmHdJ2tErUzXC+uppLX2qcl3ST8j5/Ffgt+WtevFDkbfV93DRitN6pFW6t2X/RZ0Fd8u/0Q6udqbN7Jvx2Cpx50owfdFRfkRZv8eeZ+u6TH8WKI+jJVfqcJy3KSXgrHMf5M3vL2fgx+0ILsP+lQ+jL4GtrvlSz9L8xPc/x0qFCdSKTcbaPrdjI0+OMmSKy0ct5pSZhDv8c1vmQ95pf+vp6qX/mW9HCyd/lFD6+j/MRbzfLt7T+lbH4494/a2sXUcYTkuKjJruVz56kb2iGzadomUIyzbao5xVWKcW0m1xV3a5qZdBXhmayoU1c77WSnO8tp4ii1JXdrxl0p2utShgy2xX5LeXHF681UTi02nxTafdofQRO8bsiY2fJ68bOX4OVapGnBXb9y6WzjJkileKXdKTedoWnTjTwlBX0hCOr6XZavrbMCeLNk+staOHFT6Qq7M8dKvUlUlxfRyXQkb2LHGOvDDJyXm9t5ahI4Tn0b8K/bT+0ZXaXWv3/pf0XSWD0jfLpfR+LOuzukvNZ1hu+jn8zV+t+xEi7R8ce39u9H4J93G9IH6TH6uPmy12f8r7odX40ZLyoAauZztB9ehV1ltsUp9PG+SE/2C+Qu7+tTBaybgfNRXT7GBT+Z4f1dWpB9En9/xPpMV+OkWYuSvDaYapI4APU7AW9k1bfoUZc6cPHdVz5zNXhyWj6trHO9IlFfSNW1ow+m37kvNl/s6vilT1s9IdHYGvvYbd+bKXvbZDr67Zd/VLpJ3ps2Ntq+7hZ/tNR8U38DjRV3yx9HWpnbHKH7EfpUfoy+Bpa75UqWl+Yme2X6JV/2+aMzR/Ohe1Py5Vfuvkbu7K2bmTr8ow/11H+ZEjzfLt7T+nWPx194/a18x/NVfq5/ws+fx+OPdsX8MqhwVFznCMVduUV4s+jvaK1mZY1YmZiIXAlu09eiGvcj5vrZtdIU/jJXqVGumc34yZ9JSNqx7MW3iliSOnKw9icm9VTdWaW/NK3NR4+/TwMbW5+O3DXpDT0uLhjinrLhbaZ362p6uEnuRupcLSlf4W95b0Wn4K8Vusq+pzcU8MdEYLyo+1Rl82Xgzzij1e7Smvo4emIXT+K0/fMvtL+P3/pe0Xmw+kb5dL6L82ddndJeazrDe9HK/E1frfsRIu0fmR7O9H4J93E2+lfErqpxv4t/EtaCP8X3Qavxo0XlUA5ubzu6ceu/w+Jmdo35Vr917R162WjsTRtTXKxlL6WgAK+24y7dn61cHZPtu9fI1ez8vLu5UNXj58aKGmogACzNiMRvYWCfGLkv+Tt7rGHrq7ZZaultvjhFduq+9iWuiMUu/p8i/oa7Yt1PVzvdvejzE2nUp81veFl8SLtGm9Ysk0ducw3PSNXtCjD50pSt9FJfaI+zq/FNnestyiHB2J/So/Rl8C3rvlSr6X5iy6kIyVpJST4ppNeDMOJmJ3hqTET1a/8A46h/lU/3I/cd97k9Z/Lngr6Q4O0+FpwqYJwhGF8VSu4xS/WXIt6W9rVybz/GVfPWImm0ecJPJJpp2aejT6SittangaFP2o06cGv1owin4pHc5MluUzM/dxFKV5xEI7tRtPTjTlTpNynLRuzSiunj0lzS6S02i1uitn1ERHDXqgBsM5vZJFOvSTSa3lo+wizztjlJi8cLd0PnGy0v/EYb/Io//OH3Evf5f9p/Mo+6p6R+HD2yy+jDDOUKVOD3o6xhFPp6Ui3o8t7ZdrTM/dBqaVim8RDuZVTj6qGi4clzZUyzPHKfHEcMIBkebfg+Jk5fIlK07d6T7t65r58Pe4o26wz8WXgyc+if4nCUcVCLlFVI8Yvg+58UZFb3xW5cpaFq1yRzeN0cJSbSVOCu9Fxb7OLHx5r+snw46/RWGdY/19adTobVlySSS8jew4+7pFWVlvx2mzRJUYwOXgI+uxDfQnZdzsfP6nJx5Jlr4KcNIhdOz2G3Ka7EV0zrgAOXn2BVWlKL6V71qved48k47RaPJzekXrwyqzE0HTk4vij6HHki9YtDHvSaW2liJHAB40B6kAaAJAGgPN1ckNzY3VyQ3NhRQDdXJDc2N1chubPQAADzdXJDc2N1ckNzYUUA3VyG5s9AyUq0o/Jk4342djyaxPV7EzHR5VquTvJuT5vURER0JmZ6vg9eAHPzjF7sVGPypadi6X5eJS1ufgpwx1la02LitvPSEi2FyV2TaX9MxGmtXD092KQGUAB5JXQEG2wyht78Vqlr1ouaTUd1baekq+ow8cbx1hDmjbid43hlzG07PD14AAAAAAAAAAAAAAAAAAAAAAAAGvjsUqcXJ9y5shz5oxV4pSYsc3ttDQyPATxFZSlrfnyMC95vbilr1rFY2hdGz2XKnCOiWiOHTtgAAADBi6CnFp66MCvtpckcJOUV1tF3S6qcXw26fpWz4OPnHVGzaraLRvDMmJidpD14AAAAAAAAAAAAAAAAAAAAAAa+NxkaSu+PQuZDmz1xRvKXHitknk5eAwlTFVE3wvouNlyMPLltltxWamPHFI2ha+yuz6ppOxCkTCMbID0AAAAANXG4ONRNMCA57s7KDcoLu6Czh1V8XTp6IcuCt/dG3o7PR8jYw6imWOXX0ZuTDbH1CdEAAAAAAAAAAAAAAAAAAABzcdmsY+zD25e5eBRz62tOVOcrWLTWtztyhhy7J6uImpSu7v8AqxkXva88VmjWsVjaFo7MbMxppNrU4dJhSpqKsgPsAAAAAAADFXoKSdwIjtBs0p3ajr0HtbTWd4eTETG0oVjMDVov2k2tdelcjQwa+Y5ZOapl0kTzowQqp8Hry4PwNOmWl43rKjbHavWH2SOAAAAAAAAAAAAAAADTxOZ04dO8+S1964FbJq8VPPf2T0097eWzlzqVsQ7RTUX0W8zKz6q+Xl0hfxYK090jyDZKUmnJaX8usrJ1l5NkcacV7NjwdyEbID6AAAAAAAAAAPJRuBz8dlUKi1QEQzbY1O7jdavgexMx0eTESjGLyfEUeC3kua5dli3j12SvXmr30tLdOTQeKcflwlHrs/IuU7QpPijZXto7R0lkhi4P9ZdjaRarqMU9LR+UE4bx5Syxknw1JYmJ6I5jZ6evAAAAAAPmdRLi0u12ObXrXrOzqKzPSGrVzSlH9ZPs18ivbWYa+f45pa6fJPk1KmcSelOF+t38lYq5O0Z/hH5WKaOP5S+IYTEVmk27ckrFLJqMl+srNMNK9Id7KdipSa3r95AlTnJ9koQtdP3fcBJsNg4w4IDZAAAAAAAAAAAAAAA+ZRTA1MRlsJ8UgOHjtk6c/wBXsAjuO2GWtk1x6T3ccCvlLw03FtttJ2u2krs1+z4tNZtLO1cxvEQ+TQUwABy8xzNxluU7Sl0vkZ+p1nBPDTquYNNxRvZ8U3ip2tp2RXxRSnW5v9v+I/6WY02P0/bMssxU+Ll4Je9IjtqctutncYMcdIZ6OytafHffa35Ec3tPWZdxWI6Q6mE2FbtdP+uJy6SLL9iIrjE8EhwOzdOH6q4gdejhIx4IDOkB6AAAAAAAAAAAAAAAAAAAHzOyTb4LiI5ipM8xfra9Sa4N2XUl/wB3PosGPgxxVj5bcV5loEyIA5mbY/dW5DWb93/ZQ1mp4I4a9VvT4OKeK3RubK5A6k05Jsx2itTL9n6cYr2eg8et+GVU10IDPDAwXQBmjSS6APpID0AAAAAAAAAAAAAAAAAAAAAABHNtc2VKi6aft1IyS6o6KXZpIu6LDN78U9IVtTl4a7ecq2NtlgHLzHNLexT9qXBvl2czP1Ot4Z4adVzBpuL4rNzZnZ2dWalNXu29TImZmd5aERtyhbWSZRGlFaK/M8eu0gAAAAAAAAAAAAAAAAAAAAAAAAAAAY8RXjTjKcnaKTbfUjqtZtO0PJmIjeVT55mbxNV1HdLhGPJH0GDDGKnCyMuSclt3Nq1FFXk7IktetY3tLitZtO0OPi8zlP2KSetva4PXkZeo13F8OP8AK9h0u3O/4dfZzZaU2nLn48zO3XFqZJk0aUVor87Hj12kgPQAAAAAAAAAAAAAAAAAAAAAAAAAAAQrat4mu92MHCkuejk+uxpaWcOLnaealnjJflEckEzKTp6Kzl1e47ydof6R+XNNH/tLk0Msq15e1drl0eBnZMlrzvad1ylIrG0Qm+zmyCVnKPT/AGI3awcBl8aaSSA3gAAAAAAAAAAAAAAAAAAAAAAAAAAAAAHOzPDOasBHVsmpP2tdUB2sBkMKfQvADq06SjwQGQAAAAAAAAAAAAAAAAAAAAAAAAAAAAAAA+WB6gPQAAAAAAAA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t1.gstatic.com/images?q=tbn:ANd9GcTb2CsPcVXiDmUuUDfMn9Xg95sGS4McyGX5nI7gyu0dE5Ir8RP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214414" cy="107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annakravets.files.wordpress.com/2012/04/web2-0.png?w=6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0"/>
            <a:ext cx="1905000" cy="12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42844" y="642918"/>
            <a:ext cx="8858312" cy="5857916"/>
          </a:xfrm>
        </p:spPr>
        <p:txBody>
          <a:bodyPr>
            <a:normAutofit fontScale="90000"/>
          </a:bodyPr>
          <a:lstStyle/>
          <a:p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1.0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статичні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сайти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наповнені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корисною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довідковою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інформацією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ознака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2.0 –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соціальність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мобільність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покоління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2.0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поступово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стирають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розмежування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споживачами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авторами.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Доступність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таких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готових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рішень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медіахостинги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блог-платформи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подібних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сервісів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дала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публікації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в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Інтернеті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маючи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спеціальних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програмування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 дизайну,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доступним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початківцеві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Install\My_new_fons_next 100\My_new_fons_next 100\2-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Прямоугольник 1"/>
          <p:cNvSpPr>
            <a:spLocks noChangeArrowheads="1"/>
          </p:cNvSpPr>
          <p:nvPr/>
        </p:nvSpPr>
        <p:spPr bwMode="auto">
          <a:xfrm>
            <a:off x="500034" y="1000108"/>
            <a:ext cx="82089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3538"/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2.0 охарактеризується складовими компонентами, тобто тими можливостями й застосуваннями, що надають 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забарвлення:</a:t>
            </a:r>
          </a:p>
          <a:p>
            <a:pPr marL="1257300" lvl="2" indent="-342900">
              <a:buFont typeface="Arial" charset="0"/>
              <a:buChar char="•"/>
            </a:pP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веб-сервіси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1257300" lvl="2" indent="-342900">
              <a:buFont typeface="Arial" charset="0"/>
              <a:buChar char="•"/>
            </a:pP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веб-синдикація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1257300" lvl="2" indent="-342900">
              <a:buFont typeface="Arial" charset="0"/>
              <a:buChar char="•"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mash-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up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(змішування),</a:t>
            </a:r>
          </a:p>
          <a:p>
            <a:pPr marL="1257300" lvl="2" indent="-342900">
              <a:buFont typeface="Arial" charset="0"/>
              <a:buChar char="•"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мітки (теги),</a:t>
            </a:r>
          </a:p>
          <a:p>
            <a:pPr marL="1257300" lvl="2" indent="-342900">
              <a:buFont typeface="Arial" charset="0"/>
              <a:buChar char="•"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розумні (динамічні) помічники».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71913" y="333375"/>
            <a:ext cx="145891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Веб</a:t>
            </a: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2.0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14950"/>
            <a:ext cx="1357290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357430"/>
            <a:ext cx="197802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32675" y="4500570"/>
            <a:ext cx="171132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0"/>
            <a:ext cx="1779588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482</Words>
  <Application>Microsoft Office PowerPoint</Application>
  <PresentationFormat>Экран (4:3)</PresentationFormat>
  <Paragraphs>63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“Хто володіє інформацією, той володіє світом”  Уїстон  Черчіль</vt:lpstr>
      <vt:lpstr>Закінчте речення!!! </vt:lpstr>
      <vt:lpstr>Слайд 3</vt:lpstr>
      <vt:lpstr>Тема. Огляд сервісів Веб 2.0. Веб спільноти. Вікі технології </vt:lpstr>
      <vt:lpstr>                   Завдання: 1. Ознайомитися із термінами: веб 2.0, веб – спільноти, сервіси  веб 2.0, веб – технології. 2.Уміти пояснити: технологію веб 2.0,призначення веб –спільнот, вікі – технологій, принципи їх роботи. </vt:lpstr>
      <vt:lpstr>Сучасну глобальну мережу не можна уявити без:   </vt:lpstr>
      <vt:lpstr> Щоб спрогнозувати подальший напрям розвитку Інтернету, аналітична компанія Pew Internet &amp; American Life Project в рамках свого дослідження «Майбутнє Інтернету II» провела опитування 742 фахівців у цій галузі. Результати дослідження відображають узагальнену думку вчених щодо перспектив розвитку Мережі. Якщо говорити загалом, опитування показало, що темпи розвитку Інтернету перевершують найсміливіші очікування. Аналізуючи дослідження Pew Internet &amp; American Life Project, можна сказати, що ми входимо в нову еру, де Мережа буде скрізь і всюди. І це стане сприйматися як щось само собою зрозуміле.  </vt:lpstr>
      <vt:lpstr>Web 1.0 — це статичні сайти, що наповнені корисною, довідковою інформацією.  Основна «ознака» Web 2.0 – соціальність і мобільність. Проекти покоління Web 2.0 поступово стирають розмежування між споживачами інформації та її авторами. Доступність таких готових рішень, як медіахостинги, блог-платформи та інших подібних сервісів, дала можливість публікації даних  в Інтернеті не маючи спеціальних знань в області програмування та дизайну, що є  доступним навіть початківцеві.  </vt:lpstr>
      <vt:lpstr>Слайд 9</vt:lpstr>
      <vt:lpstr> </vt:lpstr>
      <vt:lpstr>«Інформаційна дуель» </vt:lpstr>
      <vt:lpstr>Спробуйте пояснити, що таке Веб 2.0?  Які асоціації у вас виникають із цим словом?</vt:lpstr>
      <vt:lpstr>Слайд 13</vt:lpstr>
      <vt:lpstr> Які ви можете назвати приклади сайтів, наповнення інформацією яких залежить від користувачів? </vt:lpstr>
      <vt:lpstr>Заповніть таблицю!!!!</vt:lpstr>
      <vt:lpstr>“Кольорові капелюшки ”</vt:lpstr>
      <vt:lpstr>Слайд 17</vt:lpstr>
      <vt:lpstr>1.Продумати власний блог, сайт(назву, дизайн, меню) дібрати до нього інформацію яку б ви хотіли розмістити на ньому. 2.Прочитати ст. 301-307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“Хто володіє інформацією, той володіє світом”  Уїстон  Черчіль</dc:title>
  <dc:creator>Admin</dc:creator>
  <cp:lastModifiedBy>Admin</cp:lastModifiedBy>
  <cp:revision>21</cp:revision>
  <dcterms:created xsi:type="dcterms:W3CDTF">2013-03-10T15:14:35Z</dcterms:created>
  <dcterms:modified xsi:type="dcterms:W3CDTF">2013-03-10T18:35:33Z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457639</vt:lpwstr>
  </property>
  <property fmtid="{D5CDD505-2E9C-101B-9397-08002B2CF9AE}" name="NXPowerLiteVersion" pid="3">
    <vt:lpwstr>D4.1.4</vt:lpwstr>
  </property>
</Properties>
</file>