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officedocument.drawingml.diagramData+xml" PartName="/ppt/diagrams/data2.xml"/>
  <Override ContentType="application/vnd.openxmlformats-officedocument.drawingml.diagramLayout+xml" PartName="/ppt/diagrams/layout2.xml"/>
  <Override ContentType="application/vnd.openxmlformats-officedocument.drawingml.diagramStyle+xml" PartName="/ppt/diagrams/quickStyle2.xml"/>
  <Override ContentType="application/vnd.openxmlformats-officedocument.drawingml.diagramColors+xml" PartName="/ppt/diagrams/colors2.xml"/>
  <Override ContentType="application/vnd.ms-office.drawingml.diagramDrawing+xml" PartName="/ppt/diagrams/drawing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76" r:id="rId5"/>
    <p:sldId id="257" r:id="rId6"/>
    <p:sldId id="258" r:id="rId7"/>
    <p:sldId id="263" r:id="rId8"/>
    <p:sldId id="264" r:id="rId9"/>
    <p:sldId id="277" r:id="rId10"/>
    <p:sldId id="278" r:id="rId11"/>
    <p:sldId id="265" r:id="rId12"/>
    <p:sldId id="275" r:id="rId13"/>
    <p:sldId id="273" r:id="rId14"/>
    <p:sldId id="280" r:id="rId15"/>
    <p:sldId id="282" r:id="rId16"/>
    <p:sldId id="281" r:id="rId17"/>
    <p:sldId id="286" r:id="rId18"/>
    <p:sldId id="279" r:id="rId19"/>
    <p:sldId id="283" r:id="rId20"/>
    <p:sldId id="287" r:id="rId21"/>
    <p:sldId id="284" r:id="rId22"/>
    <p:sldId id="28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BDF1"/>
    <a:srgbClr val="FFFF66"/>
    <a:srgbClr val="DA80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662" autoAdjust="0"/>
    <p:restoredTop sz="94660"/>
  </p:normalViewPr>
  <p:slideViewPr>
    <p:cSldViewPr>
      <p:cViewPr varScale="1">
        <p:scale>
          <a:sx n="88" d="100"/>
          <a:sy n="88" d="100"/>
        </p:scale>
        <p:origin x="85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105BFB-FD02-42A4-B024-30E728FE1180}" type="doc">
      <dgm:prSet loTypeId="urn:microsoft.com/office/officeart/2009/3/layout/StepUpProcess" loCatId="process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uk-UA"/>
        </a:p>
      </dgm:t>
    </dgm:pt>
    <dgm:pt modelId="{315B3D86-926A-4CC7-8AA0-D4C96E20CBEA}">
      <dgm:prSet phldrT="[Текст]"/>
      <dgm:spPr/>
      <dgm:t>
        <a:bodyPr/>
        <a:lstStyle/>
        <a:p>
          <a:r>
            <a:rPr lang="uk-UA" dirty="0" err="1" smtClean="0"/>
            <a:t>Что</a:t>
          </a:r>
          <a:r>
            <a:rPr lang="uk-UA" dirty="0" smtClean="0"/>
            <a:t>  </a:t>
          </a:r>
          <a:r>
            <a:rPr lang="uk-UA" dirty="0" err="1" smtClean="0"/>
            <a:t>такое</a:t>
          </a:r>
          <a:r>
            <a:rPr lang="uk-UA" dirty="0" smtClean="0"/>
            <a:t> файл</a:t>
          </a:r>
          <a:endParaRPr lang="uk-UA" dirty="0"/>
        </a:p>
      </dgm:t>
    </dgm:pt>
    <dgm:pt modelId="{DF55645F-A126-4D86-9561-716167B27046}" type="parTrans" cxnId="{68FB6ADD-641A-4696-9742-88298C57E541}">
      <dgm:prSet/>
      <dgm:spPr/>
      <dgm:t>
        <a:bodyPr/>
        <a:lstStyle/>
        <a:p>
          <a:endParaRPr lang="uk-UA"/>
        </a:p>
      </dgm:t>
    </dgm:pt>
    <dgm:pt modelId="{2D71F001-BD1C-49B7-AFB3-4937C19A9401}" type="sibTrans" cxnId="{68FB6ADD-641A-4696-9742-88298C57E541}">
      <dgm:prSet/>
      <dgm:spPr/>
      <dgm:t>
        <a:bodyPr/>
        <a:lstStyle/>
        <a:p>
          <a:endParaRPr lang="uk-UA"/>
        </a:p>
      </dgm:t>
    </dgm:pt>
    <dgm:pt modelId="{9955DCCA-1927-447A-B0E0-D61663048EE8}">
      <dgm:prSet phldrT="[Текст]"/>
      <dgm:spPr/>
      <dgm:t>
        <a:bodyPr/>
        <a:lstStyle/>
        <a:p>
          <a:r>
            <a:rPr lang="uk-UA" dirty="0" err="1" smtClean="0"/>
            <a:t>Какое</a:t>
          </a:r>
          <a:r>
            <a:rPr lang="uk-UA" dirty="0" smtClean="0"/>
            <a:t> </a:t>
          </a:r>
          <a:r>
            <a:rPr lang="uk-UA" dirty="0" err="1" smtClean="0"/>
            <a:t>имя</a:t>
          </a:r>
          <a:r>
            <a:rPr lang="uk-UA" dirty="0" smtClean="0"/>
            <a:t>  </a:t>
          </a:r>
          <a:r>
            <a:rPr lang="uk-UA" dirty="0" err="1" smtClean="0"/>
            <a:t>может</a:t>
          </a:r>
          <a:r>
            <a:rPr lang="uk-UA" dirty="0" smtClean="0"/>
            <a:t> </a:t>
          </a:r>
          <a:r>
            <a:rPr lang="uk-UA" dirty="0" err="1" smtClean="0"/>
            <a:t>быть</a:t>
          </a:r>
          <a:r>
            <a:rPr lang="uk-UA" dirty="0" smtClean="0"/>
            <a:t> у </a:t>
          </a:r>
          <a:r>
            <a:rPr lang="uk-UA" dirty="0" err="1" smtClean="0"/>
            <a:t>файла</a:t>
          </a:r>
          <a:endParaRPr lang="uk-UA" dirty="0"/>
        </a:p>
      </dgm:t>
    </dgm:pt>
    <dgm:pt modelId="{BEB06C26-D1FE-49F6-AF77-63A677BA45F4}" type="parTrans" cxnId="{F726AB76-4D4D-43E1-B7BC-CD8D37266646}">
      <dgm:prSet/>
      <dgm:spPr/>
      <dgm:t>
        <a:bodyPr/>
        <a:lstStyle/>
        <a:p>
          <a:endParaRPr lang="uk-UA"/>
        </a:p>
      </dgm:t>
    </dgm:pt>
    <dgm:pt modelId="{E50F8F57-8A45-42CA-A274-24C4CA1CD071}" type="sibTrans" cxnId="{F726AB76-4D4D-43E1-B7BC-CD8D37266646}">
      <dgm:prSet/>
      <dgm:spPr/>
      <dgm:t>
        <a:bodyPr/>
        <a:lstStyle/>
        <a:p>
          <a:endParaRPr lang="uk-UA"/>
        </a:p>
      </dgm:t>
    </dgm:pt>
    <dgm:pt modelId="{73DEBAF0-3834-4328-A549-117CFA3EE1D1}">
      <dgm:prSet phldrT="[Текст]"/>
      <dgm:spPr/>
      <dgm:t>
        <a:bodyPr/>
        <a:lstStyle/>
        <a:p>
          <a:r>
            <a:rPr lang="uk-UA" dirty="0" err="1" smtClean="0"/>
            <a:t>Зачем</a:t>
          </a:r>
          <a:r>
            <a:rPr lang="uk-UA" dirty="0" smtClean="0"/>
            <a:t> </a:t>
          </a:r>
          <a:r>
            <a:rPr lang="uk-UA" dirty="0" err="1" smtClean="0"/>
            <a:t>создавать</a:t>
          </a:r>
          <a:r>
            <a:rPr lang="uk-UA" dirty="0" smtClean="0"/>
            <a:t> папки </a:t>
          </a:r>
          <a:r>
            <a:rPr lang="uk-UA" dirty="0" err="1" smtClean="0"/>
            <a:t>файлы</a:t>
          </a:r>
          <a:endParaRPr lang="uk-UA" dirty="0"/>
        </a:p>
      </dgm:t>
    </dgm:pt>
    <dgm:pt modelId="{9AE7E492-4EBB-43C0-8534-E258D4206DF5}" type="parTrans" cxnId="{F3FE8053-BDD6-4F22-A305-45A3AE8C476B}">
      <dgm:prSet/>
      <dgm:spPr/>
      <dgm:t>
        <a:bodyPr/>
        <a:lstStyle/>
        <a:p>
          <a:endParaRPr lang="uk-UA"/>
        </a:p>
      </dgm:t>
    </dgm:pt>
    <dgm:pt modelId="{ACDCF1E4-0FC2-4D18-B0EC-5DA71AF0A799}" type="sibTrans" cxnId="{F3FE8053-BDD6-4F22-A305-45A3AE8C476B}">
      <dgm:prSet/>
      <dgm:spPr/>
      <dgm:t>
        <a:bodyPr/>
        <a:lstStyle/>
        <a:p>
          <a:endParaRPr lang="uk-UA"/>
        </a:p>
      </dgm:t>
    </dgm:pt>
    <dgm:pt modelId="{278BBEC3-25EB-4983-A2ED-39E7510A7FC9}" type="pres">
      <dgm:prSet presAssocID="{E5105BFB-FD02-42A4-B024-30E728FE1180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uk-UA"/>
        </a:p>
      </dgm:t>
    </dgm:pt>
    <dgm:pt modelId="{5BF0CC98-8900-4BA1-A102-A374D41FF3BF}" type="pres">
      <dgm:prSet presAssocID="{315B3D86-926A-4CC7-8AA0-D4C96E20CBEA}" presName="composite" presStyleCnt="0"/>
      <dgm:spPr/>
      <dgm:t>
        <a:bodyPr/>
        <a:lstStyle/>
        <a:p>
          <a:endParaRPr lang="uk-UA"/>
        </a:p>
      </dgm:t>
    </dgm:pt>
    <dgm:pt modelId="{97F4F5B0-160D-40C2-BA04-7E2E012FE3F3}" type="pres">
      <dgm:prSet presAssocID="{315B3D86-926A-4CC7-8AA0-D4C96E20CBEA}" presName="LShape" presStyleLbl="alignNode1" presStyleIdx="0" presStyleCnt="5"/>
      <dgm:spPr/>
      <dgm:t>
        <a:bodyPr/>
        <a:lstStyle/>
        <a:p>
          <a:endParaRPr lang="uk-UA"/>
        </a:p>
      </dgm:t>
    </dgm:pt>
    <dgm:pt modelId="{6A1C8FA4-0F52-445B-8E3A-B1010353A56A}" type="pres">
      <dgm:prSet presAssocID="{315B3D86-926A-4CC7-8AA0-D4C96E20CBEA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9CC8D66-CC3D-43B1-9028-C9C2A7507516}" type="pres">
      <dgm:prSet presAssocID="{315B3D86-926A-4CC7-8AA0-D4C96E20CBEA}" presName="Triangle" presStyleLbl="alignNode1" presStyleIdx="1" presStyleCnt="5"/>
      <dgm:spPr/>
      <dgm:t>
        <a:bodyPr/>
        <a:lstStyle/>
        <a:p>
          <a:endParaRPr lang="uk-UA"/>
        </a:p>
      </dgm:t>
    </dgm:pt>
    <dgm:pt modelId="{38C4B215-A2C7-43E1-B40E-95E31A1B4645}" type="pres">
      <dgm:prSet presAssocID="{2D71F001-BD1C-49B7-AFB3-4937C19A9401}" presName="sibTrans" presStyleCnt="0"/>
      <dgm:spPr/>
      <dgm:t>
        <a:bodyPr/>
        <a:lstStyle/>
        <a:p>
          <a:endParaRPr lang="uk-UA"/>
        </a:p>
      </dgm:t>
    </dgm:pt>
    <dgm:pt modelId="{0D8E35D1-8279-4738-84B1-109E39103AF9}" type="pres">
      <dgm:prSet presAssocID="{2D71F001-BD1C-49B7-AFB3-4937C19A9401}" presName="space" presStyleCnt="0"/>
      <dgm:spPr/>
      <dgm:t>
        <a:bodyPr/>
        <a:lstStyle/>
        <a:p>
          <a:endParaRPr lang="uk-UA"/>
        </a:p>
      </dgm:t>
    </dgm:pt>
    <dgm:pt modelId="{3C6A016D-BCF4-4525-85FC-23F81AB96AE7}" type="pres">
      <dgm:prSet presAssocID="{9955DCCA-1927-447A-B0E0-D61663048EE8}" presName="composite" presStyleCnt="0"/>
      <dgm:spPr/>
      <dgm:t>
        <a:bodyPr/>
        <a:lstStyle/>
        <a:p>
          <a:endParaRPr lang="uk-UA"/>
        </a:p>
      </dgm:t>
    </dgm:pt>
    <dgm:pt modelId="{AC0DE14E-82E2-45F6-BC06-171FB2815A16}" type="pres">
      <dgm:prSet presAssocID="{9955DCCA-1927-447A-B0E0-D61663048EE8}" presName="LShape" presStyleLbl="alignNode1" presStyleIdx="2" presStyleCnt="5"/>
      <dgm:spPr/>
      <dgm:t>
        <a:bodyPr/>
        <a:lstStyle/>
        <a:p>
          <a:endParaRPr lang="uk-UA"/>
        </a:p>
      </dgm:t>
    </dgm:pt>
    <dgm:pt modelId="{BBAF9E15-80C3-4253-BCA0-4AFD6FEA651C}" type="pres">
      <dgm:prSet presAssocID="{9955DCCA-1927-447A-B0E0-D61663048EE8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9164056-8AA8-4CA8-AFE5-5EFFB9095995}" type="pres">
      <dgm:prSet presAssocID="{9955DCCA-1927-447A-B0E0-D61663048EE8}" presName="Triangle" presStyleLbl="alignNode1" presStyleIdx="3" presStyleCnt="5"/>
      <dgm:spPr/>
      <dgm:t>
        <a:bodyPr/>
        <a:lstStyle/>
        <a:p>
          <a:endParaRPr lang="uk-UA"/>
        </a:p>
      </dgm:t>
    </dgm:pt>
    <dgm:pt modelId="{3B1E5A8A-F516-4D35-ACEA-08FECD676D88}" type="pres">
      <dgm:prSet presAssocID="{E50F8F57-8A45-42CA-A274-24C4CA1CD071}" presName="sibTrans" presStyleCnt="0"/>
      <dgm:spPr/>
      <dgm:t>
        <a:bodyPr/>
        <a:lstStyle/>
        <a:p>
          <a:endParaRPr lang="uk-UA"/>
        </a:p>
      </dgm:t>
    </dgm:pt>
    <dgm:pt modelId="{B3046140-F40C-4711-B20A-B8E13C910150}" type="pres">
      <dgm:prSet presAssocID="{E50F8F57-8A45-42CA-A274-24C4CA1CD071}" presName="space" presStyleCnt="0"/>
      <dgm:spPr/>
      <dgm:t>
        <a:bodyPr/>
        <a:lstStyle/>
        <a:p>
          <a:endParaRPr lang="uk-UA"/>
        </a:p>
      </dgm:t>
    </dgm:pt>
    <dgm:pt modelId="{553C9E41-A10E-41D4-B209-1B638E724388}" type="pres">
      <dgm:prSet presAssocID="{73DEBAF0-3834-4328-A549-117CFA3EE1D1}" presName="composite" presStyleCnt="0"/>
      <dgm:spPr/>
      <dgm:t>
        <a:bodyPr/>
        <a:lstStyle/>
        <a:p>
          <a:endParaRPr lang="uk-UA"/>
        </a:p>
      </dgm:t>
    </dgm:pt>
    <dgm:pt modelId="{77AA25AA-2414-40B8-95D0-A8FD724C6A6E}" type="pres">
      <dgm:prSet presAssocID="{73DEBAF0-3834-4328-A549-117CFA3EE1D1}" presName="LShape" presStyleLbl="alignNode1" presStyleIdx="4" presStyleCnt="5"/>
      <dgm:spPr/>
      <dgm:t>
        <a:bodyPr/>
        <a:lstStyle/>
        <a:p>
          <a:endParaRPr lang="uk-UA"/>
        </a:p>
      </dgm:t>
    </dgm:pt>
    <dgm:pt modelId="{F3512FE0-87F1-49B2-B59A-C01170C09C67}" type="pres">
      <dgm:prSet presAssocID="{73DEBAF0-3834-4328-A549-117CFA3EE1D1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68FB6ADD-641A-4696-9742-88298C57E541}" srcId="{E5105BFB-FD02-42A4-B024-30E728FE1180}" destId="{315B3D86-926A-4CC7-8AA0-D4C96E20CBEA}" srcOrd="0" destOrd="0" parTransId="{DF55645F-A126-4D86-9561-716167B27046}" sibTransId="{2D71F001-BD1C-49B7-AFB3-4937C19A9401}"/>
    <dgm:cxn modelId="{F5C3DFAD-599D-4E1D-94E0-AC4B32264310}" type="presOf" srcId="{E5105BFB-FD02-42A4-B024-30E728FE1180}" destId="{278BBEC3-25EB-4983-A2ED-39E7510A7FC9}" srcOrd="0" destOrd="0" presId="urn:microsoft.com/office/officeart/2009/3/layout/StepUpProcess"/>
    <dgm:cxn modelId="{732D2186-DAEA-4E22-ADEA-817C15F1EF79}" type="presOf" srcId="{9955DCCA-1927-447A-B0E0-D61663048EE8}" destId="{BBAF9E15-80C3-4253-BCA0-4AFD6FEA651C}" srcOrd="0" destOrd="0" presId="urn:microsoft.com/office/officeart/2009/3/layout/StepUpProcess"/>
    <dgm:cxn modelId="{F726AB76-4D4D-43E1-B7BC-CD8D37266646}" srcId="{E5105BFB-FD02-42A4-B024-30E728FE1180}" destId="{9955DCCA-1927-447A-B0E0-D61663048EE8}" srcOrd="1" destOrd="0" parTransId="{BEB06C26-D1FE-49F6-AF77-63A677BA45F4}" sibTransId="{E50F8F57-8A45-42CA-A274-24C4CA1CD071}"/>
    <dgm:cxn modelId="{F3FE8053-BDD6-4F22-A305-45A3AE8C476B}" srcId="{E5105BFB-FD02-42A4-B024-30E728FE1180}" destId="{73DEBAF0-3834-4328-A549-117CFA3EE1D1}" srcOrd="2" destOrd="0" parTransId="{9AE7E492-4EBB-43C0-8534-E258D4206DF5}" sibTransId="{ACDCF1E4-0FC2-4D18-B0EC-5DA71AF0A799}"/>
    <dgm:cxn modelId="{54602934-4613-4339-BAA4-DD833BE8409C}" type="presOf" srcId="{73DEBAF0-3834-4328-A549-117CFA3EE1D1}" destId="{F3512FE0-87F1-49B2-B59A-C01170C09C67}" srcOrd="0" destOrd="0" presId="urn:microsoft.com/office/officeart/2009/3/layout/StepUpProcess"/>
    <dgm:cxn modelId="{D0F71A1F-8FC2-4BD0-8A2B-BA3082CD326D}" type="presOf" srcId="{315B3D86-926A-4CC7-8AA0-D4C96E20CBEA}" destId="{6A1C8FA4-0F52-445B-8E3A-B1010353A56A}" srcOrd="0" destOrd="0" presId="urn:microsoft.com/office/officeart/2009/3/layout/StepUpProcess"/>
    <dgm:cxn modelId="{D7300B0D-83AD-4C43-8361-46B61A9C50A3}" type="presParOf" srcId="{278BBEC3-25EB-4983-A2ED-39E7510A7FC9}" destId="{5BF0CC98-8900-4BA1-A102-A374D41FF3BF}" srcOrd="0" destOrd="0" presId="urn:microsoft.com/office/officeart/2009/3/layout/StepUpProcess"/>
    <dgm:cxn modelId="{94E993F5-EB11-4DFF-9E16-BEC1B5D44EA7}" type="presParOf" srcId="{5BF0CC98-8900-4BA1-A102-A374D41FF3BF}" destId="{97F4F5B0-160D-40C2-BA04-7E2E012FE3F3}" srcOrd="0" destOrd="0" presId="urn:microsoft.com/office/officeart/2009/3/layout/StepUpProcess"/>
    <dgm:cxn modelId="{4F3F79BA-D3B0-474B-9CD5-4621677B94D0}" type="presParOf" srcId="{5BF0CC98-8900-4BA1-A102-A374D41FF3BF}" destId="{6A1C8FA4-0F52-445B-8E3A-B1010353A56A}" srcOrd="1" destOrd="0" presId="urn:microsoft.com/office/officeart/2009/3/layout/StepUpProcess"/>
    <dgm:cxn modelId="{9CBEB4BA-E03B-483E-98F7-ADD75600EDDA}" type="presParOf" srcId="{5BF0CC98-8900-4BA1-A102-A374D41FF3BF}" destId="{E9CC8D66-CC3D-43B1-9028-C9C2A7507516}" srcOrd="2" destOrd="0" presId="urn:microsoft.com/office/officeart/2009/3/layout/StepUpProcess"/>
    <dgm:cxn modelId="{47E26864-6B29-401E-9435-E51EA0D9E1A2}" type="presParOf" srcId="{278BBEC3-25EB-4983-A2ED-39E7510A7FC9}" destId="{38C4B215-A2C7-43E1-B40E-95E31A1B4645}" srcOrd="1" destOrd="0" presId="urn:microsoft.com/office/officeart/2009/3/layout/StepUpProcess"/>
    <dgm:cxn modelId="{96C41391-99BF-4321-B63E-3096D8AF3585}" type="presParOf" srcId="{38C4B215-A2C7-43E1-B40E-95E31A1B4645}" destId="{0D8E35D1-8279-4738-84B1-109E39103AF9}" srcOrd="0" destOrd="0" presId="urn:microsoft.com/office/officeart/2009/3/layout/StepUpProcess"/>
    <dgm:cxn modelId="{28646245-BD8B-486A-80F8-9497963E4B1E}" type="presParOf" srcId="{278BBEC3-25EB-4983-A2ED-39E7510A7FC9}" destId="{3C6A016D-BCF4-4525-85FC-23F81AB96AE7}" srcOrd="2" destOrd="0" presId="urn:microsoft.com/office/officeart/2009/3/layout/StepUpProcess"/>
    <dgm:cxn modelId="{CC93D2DF-AEC9-481D-AD3D-1ADF8593FFB3}" type="presParOf" srcId="{3C6A016D-BCF4-4525-85FC-23F81AB96AE7}" destId="{AC0DE14E-82E2-45F6-BC06-171FB2815A16}" srcOrd="0" destOrd="0" presId="urn:microsoft.com/office/officeart/2009/3/layout/StepUpProcess"/>
    <dgm:cxn modelId="{9EF2F926-2AE1-4233-917D-EF716B987AAF}" type="presParOf" srcId="{3C6A016D-BCF4-4525-85FC-23F81AB96AE7}" destId="{BBAF9E15-80C3-4253-BCA0-4AFD6FEA651C}" srcOrd="1" destOrd="0" presId="urn:microsoft.com/office/officeart/2009/3/layout/StepUpProcess"/>
    <dgm:cxn modelId="{5B70D077-C9B1-4576-8D48-2EE2B9953783}" type="presParOf" srcId="{3C6A016D-BCF4-4525-85FC-23F81AB96AE7}" destId="{A9164056-8AA8-4CA8-AFE5-5EFFB9095995}" srcOrd="2" destOrd="0" presId="urn:microsoft.com/office/officeart/2009/3/layout/StepUpProcess"/>
    <dgm:cxn modelId="{34923778-F093-47A8-A357-CA21FD46332E}" type="presParOf" srcId="{278BBEC3-25EB-4983-A2ED-39E7510A7FC9}" destId="{3B1E5A8A-F516-4D35-ACEA-08FECD676D88}" srcOrd="3" destOrd="0" presId="urn:microsoft.com/office/officeart/2009/3/layout/StepUpProcess"/>
    <dgm:cxn modelId="{7EC414B3-D7E9-41E4-BCCA-EF853023FB86}" type="presParOf" srcId="{3B1E5A8A-F516-4D35-ACEA-08FECD676D88}" destId="{B3046140-F40C-4711-B20A-B8E13C910150}" srcOrd="0" destOrd="0" presId="urn:microsoft.com/office/officeart/2009/3/layout/StepUpProcess"/>
    <dgm:cxn modelId="{C91AC892-CB37-4216-B5BE-7CC237D3236E}" type="presParOf" srcId="{278BBEC3-25EB-4983-A2ED-39E7510A7FC9}" destId="{553C9E41-A10E-41D4-B209-1B638E724388}" srcOrd="4" destOrd="0" presId="urn:microsoft.com/office/officeart/2009/3/layout/StepUpProcess"/>
    <dgm:cxn modelId="{CCDF79E9-6BEF-41D1-AE42-8061CAF2F286}" type="presParOf" srcId="{553C9E41-A10E-41D4-B209-1B638E724388}" destId="{77AA25AA-2414-40B8-95D0-A8FD724C6A6E}" srcOrd="0" destOrd="0" presId="urn:microsoft.com/office/officeart/2009/3/layout/StepUpProcess"/>
    <dgm:cxn modelId="{6E7DCD54-10E0-44AA-9731-54AF3C3F8137}" type="presParOf" srcId="{553C9E41-A10E-41D4-B209-1B638E724388}" destId="{F3512FE0-87F1-49B2-B59A-C01170C09C6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08AD03F-0F50-4171-980D-F9CD800C5A7E}" type="doc">
      <dgm:prSet loTypeId="urn:microsoft.com/office/officeart/2005/8/layout/hierarchy3" loCatId="hierarchy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uk-UA"/>
        </a:p>
      </dgm:t>
    </dgm:pt>
    <dgm:pt modelId="{2E32EA2F-41B3-47DD-A4E1-1FF478E6A527}">
      <dgm:prSet phldrT="[Текст]"/>
      <dgm:spPr/>
      <dgm:t>
        <a:bodyPr/>
        <a:lstStyle/>
        <a:p>
          <a:r>
            <a:rPr lang="uk-UA" b="1" i="1" smtClean="0"/>
            <a:t>В файлах хранятся данные разного типа:</a:t>
          </a:r>
          <a:endParaRPr lang="uk-UA" b="1" i="1" dirty="0"/>
        </a:p>
      </dgm:t>
    </dgm:pt>
    <dgm:pt modelId="{E0002159-0CD4-4936-8B69-9327CBBB3430}" type="parTrans" cxnId="{2505E8B6-DEEF-40C6-956B-633824FAB47C}">
      <dgm:prSet/>
      <dgm:spPr/>
      <dgm:t>
        <a:bodyPr/>
        <a:lstStyle/>
        <a:p>
          <a:endParaRPr lang="uk-UA"/>
        </a:p>
      </dgm:t>
    </dgm:pt>
    <dgm:pt modelId="{F5A3A9C0-0D8C-4597-87FE-83E443399907}" type="sibTrans" cxnId="{2505E8B6-DEEF-40C6-956B-633824FAB47C}">
      <dgm:prSet/>
      <dgm:spPr/>
      <dgm:t>
        <a:bodyPr/>
        <a:lstStyle/>
        <a:p>
          <a:endParaRPr lang="uk-UA"/>
        </a:p>
      </dgm:t>
    </dgm:pt>
    <dgm:pt modelId="{3209CB60-182A-4FD3-A66B-BCA456C5052A}">
      <dgm:prSet phldrT="[Текст]"/>
      <dgm:spPr/>
      <dgm:t>
        <a:bodyPr/>
        <a:lstStyle/>
        <a:p>
          <a:r>
            <a:rPr lang="uk-UA" b="1" i="1" dirty="0" err="1" smtClean="0"/>
            <a:t>Текстовые</a:t>
          </a:r>
          <a:r>
            <a:rPr lang="uk-UA" b="1" i="1" dirty="0" smtClean="0"/>
            <a:t> </a:t>
          </a:r>
          <a:endParaRPr lang="uk-UA" b="1" i="1" dirty="0"/>
        </a:p>
      </dgm:t>
    </dgm:pt>
    <dgm:pt modelId="{C9DE1977-807E-4A02-BA52-20BECBFD04F5}" type="parTrans" cxnId="{7F5F4324-2E03-458F-A73E-8CB75867BB78}">
      <dgm:prSet/>
      <dgm:spPr/>
      <dgm:t>
        <a:bodyPr/>
        <a:lstStyle/>
        <a:p>
          <a:endParaRPr lang="uk-UA"/>
        </a:p>
      </dgm:t>
    </dgm:pt>
    <dgm:pt modelId="{86CFFDEC-22D6-46E2-92CD-72DBB495779B}" type="sibTrans" cxnId="{7F5F4324-2E03-458F-A73E-8CB75867BB78}">
      <dgm:prSet/>
      <dgm:spPr/>
      <dgm:t>
        <a:bodyPr/>
        <a:lstStyle/>
        <a:p>
          <a:endParaRPr lang="uk-UA"/>
        </a:p>
      </dgm:t>
    </dgm:pt>
    <dgm:pt modelId="{1B638919-06CF-40D7-9AE4-ABE2F7FB730E}">
      <dgm:prSet phldrT="[Текст]"/>
      <dgm:spPr/>
      <dgm:t>
        <a:bodyPr/>
        <a:lstStyle/>
        <a:p>
          <a:r>
            <a:rPr lang="uk-UA" b="1" i="1" dirty="0" err="1" smtClean="0"/>
            <a:t>Числовые</a:t>
          </a:r>
          <a:r>
            <a:rPr lang="uk-UA" b="1" i="1" dirty="0" smtClean="0"/>
            <a:t> </a:t>
          </a:r>
          <a:endParaRPr lang="uk-UA" b="1" i="1" dirty="0"/>
        </a:p>
      </dgm:t>
    </dgm:pt>
    <dgm:pt modelId="{EDD9A08D-8511-4294-ADF8-2080EDB2ED05}" type="parTrans" cxnId="{548CF538-9CEB-40E2-8F15-6DB4E0FBE5A6}">
      <dgm:prSet/>
      <dgm:spPr/>
      <dgm:t>
        <a:bodyPr/>
        <a:lstStyle/>
        <a:p>
          <a:endParaRPr lang="uk-UA"/>
        </a:p>
      </dgm:t>
    </dgm:pt>
    <dgm:pt modelId="{D2BB09E4-5C1F-47B9-B69F-957F98DE6B69}" type="sibTrans" cxnId="{548CF538-9CEB-40E2-8F15-6DB4E0FBE5A6}">
      <dgm:prSet/>
      <dgm:spPr/>
      <dgm:t>
        <a:bodyPr/>
        <a:lstStyle/>
        <a:p>
          <a:endParaRPr lang="uk-UA"/>
        </a:p>
      </dgm:t>
    </dgm:pt>
    <dgm:pt modelId="{668FB2D8-8971-438C-8BED-787EE29311E8}">
      <dgm:prSet phldrT="[Текст]"/>
      <dgm:spPr/>
      <dgm:t>
        <a:bodyPr/>
        <a:lstStyle/>
        <a:p>
          <a:r>
            <a:rPr lang="uk-UA" b="1" i="1" dirty="0" err="1" smtClean="0"/>
            <a:t>Звуковые</a:t>
          </a:r>
          <a:r>
            <a:rPr lang="uk-UA" b="1" i="1" dirty="0" smtClean="0"/>
            <a:t> </a:t>
          </a:r>
          <a:endParaRPr lang="uk-UA" b="1" i="1" dirty="0"/>
        </a:p>
      </dgm:t>
    </dgm:pt>
    <dgm:pt modelId="{79AF9AD9-529B-42CB-B9DD-959E2C4D8B77}" type="parTrans" cxnId="{405AB51D-F5FD-42DB-A987-1C48BAA7BDAD}">
      <dgm:prSet/>
      <dgm:spPr/>
      <dgm:t>
        <a:bodyPr/>
        <a:lstStyle/>
        <a:p>
          <a:endParaRPr lang="uk-UA"/>
        </a:p>
      </dgm:t>
    </dgm:pt>
    <dgm:pt modelId="{19A66F10-FD16-40A7-B40A-3CEC9A7245C6}" type="sibTrans" cxnId="{405AB51D-F5FD-42DB-A987-1C48BAA7BDAD}">
      <dgm:prSet/>
      <dgm:spPr/>
      <dgm:t>
        <a:bodyPr/>
        <a:lstStyle/>
        <a:p>
          <a:endParaRPr lang="uk-UA"/>
        </a:p>
      </dgm:t>
    </dgm:pt>
    <dgm:pt modelId="{4C753AA2-82A9-482D-9A61-5DCC75EA8D54}">
      <dgm:prSet phldrT="[Текст]"/>
      <dgm:spPr/>
      <dgm:t>
        <a:bodyPr/>
        <a:lstStyle/>
        <a:p>
          <a:r>
            <a:rPr lang="uk-UA" b="1" i="1" dirty="0" err="1" smtClean="0"/>
            <a:t>Видео</a:t>
          </a:r>
          <a:r>
            <a:rPr lang="uk-UA" b="1" i="1" dirty="0" smtClean="0"/>
            <a:t> </a:t>
          </a:r>
          <a:endParaRPr lang="uk-UA" b="1" i="1" dirty="0"/>
        </a:p>
      </dgm:t>
    </dgm:pt>
    <dgm:pt modelId="{A336171C-8E3E-49BA-8CBC-8F830DF4D054}" type="parTrans" cxnId="{194F6BB0-2E82-4042-8E54-A1726D3266DA}">
      <dgm:prSet/>
      <dgm:spPr/>
      <dgm:t>
        <a:bodyPr/>
        <a:lstStyle/>
        <a:p>
          <a:endParaRPr lang="uk-UA"/>
        </a:p>
      </dgm:t>
    </dgm:pt>
    <dgm:pt modelId="{ECBF71B7-2180-4816-B766-9F2AA6DA07FC}" type="sibTrans" cxnId="{194F6BB0-2E82-4042-8E54-A1726D3266DA}">
      <dgm:prSet/>
      <dgm:spPr/>
      <dgm:t>
        <a:bodyPr/>
        <a:lstStyle/>
        <a:p>
          <a:endParaRPr lang="uk-UA"/>
        </a:p>
      </dgm:t>
    </dgm:pt>
    <dgm:pt modelId="{E727DAE1-A943-4389-B2F4-8B62DFF19E72}">
      <dgm:prSet phldrT="[Текст]"/>
      <dgm:spPr/>
      <dgm:t>
        <a:bodyPr/>
        <a:lstStyle/>
        <a:p>
          <a:r>
            <a:rPr lang="uk-UA" b="1" i="1" dirty="0" err="1" smtClean="0"/>
            <a:t>Графические</a:t>
          </a:r>
          <a:r>
            <a:rPr lang="uk-UA" b="1" i="1" dirty="0" smtClean="0"/>
            <a:t> </a:t>
          </a:r>
          <a:endParaRPr lang="uk-UA" b="1" i="1" dirty="0"/>
        </a:p>
      </dgm:t>
    </dgm:pt>
    <dgm:pt modelId="{932FDC00-E98B-4BF6-8D74-9549101D1D1C}" type="sibTrans" cxnId="{BDCBA960-A2D5-412F-9CBE-D3E9EB770589}">
      <dgm:prSet/>
      <dgm:spPr/>
      <dgm:t>
        <a:bodyPr/>
        <a:lstStyle/>
        <a:p>
          <a:endParaRPr lang="uk-UA"/>
        </a:p>
      </dgm:t>
    </dgm:pt>
    <dgm:pt modelId="{F98B7EB6-1A8D-4A58-B192-0B48C64D8334}" type="parTrans" cxnId="{BDCBA960-A2D5-412F-9CBE-D3E9EB770589}">
      <dgm:prSet/>
      <dgm:spPr/>
      <dgm:t>
        <a:bodyPr/>
        <a:lstStyle/>
        <a:p>
          <a:endParaRPr lang="uk-UA"/>
        </a:p>
      </dgm:t>
    </dgm:pt>
    <dgm:pt modelId="{3DC43CF2-C828-4532-B16C-244B3C157ACC}" type="pres">
      <dgm:prSet presAssocID="{408AD03F-0F50-4171-980D-F9CD800C5A7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D031EA09-5392-44EC-BCC4-51927776B0EE}" type="pres">
      <dgm:prSet presAssocID="{2E32EA2F-41B3-47DD-A4E1-1FF478E6A527}" presName="root" presStyleCnt="0"/>
      <dgm:spPr/>
      <dgm:t>
        <a:bodyPr/>
        <a:lstStyle/>
        <a:p>
          <a:endParaRPr lang="ru-RU"/>
        </a:p>
      </dgm:t>
    </dgm:pt>
    <dgm:pt modelId="{F860BC2E-8CFD-42B2-9C15-300914EA633B}" type="pres">
      <dgm:prSet presAssocID="{2E32EA2F-41B3-47DD-A4E1-1FF478E6A527}" presName="rootComposite" presStyleCnt="0"/>
      <dgm:spPr/>
      <dgm:t>
        <a:bodyPr/>
        <a:lstStyle/>
        <a:p>
          <a:endParaRPr lang="ru-RU"/>
        </a:p>
      </dgm:t>
    </dgm:pt>
    <dgm:pt modelId="{07D5501E-9A5E-4B32-82EB-B38DE68CDD92}" type="pres">
      <dgm:prSet presAssocID="{2E32EA2F-41B3-47DD-A4E1-1FF478E6A527}" presName="rootText" presStyleLbl="node1" presStyleIdx="0" presStyleCnt="1" custScaleX="373042" custScaleY="157184" custLinFactNeighborX="-132" custLinFactNeighborY="-29429"/>
      <dgm:spPr/>
      <dgm:t>
        <a:bodyPr/>
        <a:lstStyle/>
        <a:p>
          <a:endParaRPr lang="uk-UA"/>
        </a:p>
      </dgm:t>
    </dgm:pt>
    <dgm:pt modelId="{8813B090-49A1-497E-A10B-6CCD1385C043}" type="pres">
      <dgm:prSet presAssocID="{2E32EA2F-41B3-47DD-A4E1-1FF478E6A527}" presName="rootConnector" presStyleLbl="node1" presStyleIdx="0" presStyleCnt="1"/>
      <dgm:spPr/>
      <dgm:t>
        <a:bodyPr/>
        <a:lstStyle/>
        <a:p>
          <a:endParaRPr lang="uk-UA"/>
        </a:p>
      </dgm:t>
    </dgm:pt>
    <dgm:pt modelId="{C714B984-192B-45EF-A30A-F4789AD97C07}" type="pres">
      <dgm:prSet presAssocID="{2E32EA2F-41B3-47DD-A4E1-1FF478E6A527}" presName="childShape" presStyleCnt="0"/>
      <dgm:spPr/>
      <dgm:t>
        <a:bodyPr/>
        <a:lstStyle/>
        <a:p>
          <a:endParaRPr lang="ru-RU"/>
        </a:p>
      </dgm:t>
    </dgm:pt>
    <dgm:pt modelId="{36FAE465-8883-4825-A465-9BE472CAEE7B}" type="pres">
      <dgm:prSet presAssocID="{C9DE1977-807E-4A02-BA52-20BECBFD04F5}" presName="Name13" presStyleLbl="parChTrans1D2" presStyleIdx="0" presStyleCnt="5"/>
      <dgm:spPr/>
      <dgm:t>
        <a:bodyPr/>
        <a:lstStyle/>
        <a:p>
          <a:endParaRPr lang="uk-UA"/>
        </a:p>
      </dgm:t>
    </dgm:pt>
    <dgm:pt modelId="{B16F7435-389F-4B17-BFAB-8BCD0235991D}" type="pres">
      <dgm:prSet presAssocID="{3209CB60-182A-4FD3-A66B-BCA456C5052A}" presName="childText" presStyleLbl="bgAcc1" presStyleIdx="0" presStyleCnt="5" custScaleX="14742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F25B214-46CB-454B-86A8-E80BE58EE59A}" type="pres">
      <dgm:prSet presAssocID="{EDD9A08D-8511-4294-ADF8-2080EDB2ED05}" presName="Name13" presStyleLbl="parChTrans1D2" presStyleIdx="1" presStyleCnt="5"/>
      <dgm:spPr/>
      <dgm:t>
        <a:bodyPr/>
        <a:lstStyle/>
        <a:p>
          <a:endParaRPr lang="uk-UA"/>
        </a:p>
      </dgm:t>
    </dgm:pt>
    <dgm:pt modelId="{1A56428D-875E-4F84-8256-B426F9A34060}" type="pres">
      <dgm:prSet presAssocID="{1B638919-06CF-40D7-9AE4-ABE2F7FB730E}" presName="childText" presStyleLbl="bgAcc1" presStyleIdx="1" presStyleCnt="5" custScaleX="14819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C9DDDBE-335B-4939-A518-E14AA53263C9}" type="pres">
      <dgm:prSet presAssocID="{F98B7EB6-1A8D-4A58-B192-0B48C64D8334}" presName="Name13" presStyleLbl="parChTrans1D2" presStyleIdx="2" presStyleCnt="5"/>
      <dgm:spPr/>
      <dgm:t>
        <a:bodyPr/>
        <a:lstStyle/>
        <a:p>
          <a:endParaRPr lang="uk-UA"/>
        </a:p>
      </dgm:t>
    </dgm:pt>
    <dgm:pt modelId="{933508CB-F0A5-438B-9251-6DE9F30F862D}" type="pres">
      <dgm:prSet presAssocID="{E727DAE1-A943-4389-B2F4-8B62DFF19E72}" presName="childText" presStyleLbl="bgAcc1" presStyleIdx="2" presStyleCnt="5" custScaleX="14819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62B94CD-E391-48B2-A2F0-AF5FAD1BB991}" type="pres">
      <dgm:prSet presAssocID="{79AF9AD9-529B-42CB-B9DD-959E2C4D8B77}" presName="Name13" presStyleLbl="parChTrans1D2" presStyleIdx="3" presStyleCnt="5"/>
      <dgm:spPr/>
      <dgm:t>
        <a:bodyPr/>
        <a:lstStyle/>
        <a:p>
          <a:endParaRPr lang="uk-UA"/>
        </a:p>
      </dgm:t>
    </dgm:pt>
    <dgm:pt modelId="{151D383F-DFAA-4C90-AC77-8DE5CE13084C}" type="pres">
      <dgm:prSet presAssocID="{668FB2D8-8971-438C-8BED-787EE29311E8}" presName="childText" presStyleLbl="bgAcc1" presStyleIdx="3" presStyleCnt="5" custScaleX="14819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3841C19-7480-42B3-9B88-F2A175A2FA4C}" type="pres">
      <dgm:prSet presAssocID="{A336171C-8E3E-49BA-8CBC-8F830DF4D054}" presName="Name13" presStyleLbl="parChTrans1D2" presStyleIdx="4" presStyleCnt="5"/>
      <dgm:spPr/>
      <dgm:t>
        <a:bodyPr/>
        <a:lstStyle/>
        <a:p>
          <a:endParaRPr lang="uk-UA"/>
        </a:p>
      </dgm:t>
    </dgm:pt>
    <dgm:pt modelId="{DD8F23B4-A68F-4190-9296-5B25CD7DE0A6}" type="pres">
      <dgm:prSet presAssocID="{4C753AA2-82A9-482D-9A61-5DCC75EA8D54}" presName="childText" presStyleLbl="bgAcc1" presStyleIdx="4" presStyleCnt="5" custScaleX="14742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0126B07A-63AD-423E-88C2-173222711148}" type="presOf" srcId="{2E32EA2F-41B3-47DD-A4E1-1FF478E6A527}" destId="{07D5501E-9A5E-4B32-82EB-B38DE68CDD92}" srcOrd="0" destOrd="0" presId="urn:microsoft.com/office/officeart/2005/8/layout/hierarchy3"/>
    <dgm:cxn modelId="{2505E8B6-DEEF-40C6-956B-633824FAB47C}" srcId="{408AD03F-0F50-4171-980D-F9CD800C5A7E}" destId="{2E32EA2F-41B3-47DD-A4E1-1FF478E6A527}" srcOrd="0" destOrd="0" parTransId="{E0002159-0CD4-4936-8B69-9327CBBB3430}" sibTransId="{F5A3A9C0-0D8C-4597-87FE-83E443399907}"/>
    <dgm:cxn modelId="{C0BB60D0-F6EB-48A5-B3BA-DFFE32036F25}" type="presOf" srcId="{C9DE1977-807E-4A02-BA52-20BECBFD04F5}" destId="{36FAE465-8883-4825-A465-9BE472CAEE7B}" srcOrd="0" destOrd="0" presId="urn:microsoft.com/office/officeart/2005/8/layout/hierarchy3"/>
    <dgm:cxn modelId="{BDCBA960-A2D5-412F-9CBE-D3E9EB770589}" srcId="{2E32EA2F-41B3-47DD-A4E1-1FF478E6A527}" destId="{E727DAE1-A943-4389-B2F4-8B62DFF19E72}" srcOrd="2" destOrd="0" parTransId="{F98B7EB6-1A8D-4A58-B192-0B48C64D8334}" sibTransId="{932FDC00-E98B-4BF6-8D74-9549101D1D1C}"/>
    <dgm:cxn modelId="{4FAD7FC7-1B1B-49A3-A50A-9FE995ACDD22}" type="presOf" srcId="{2E32EA2F-41B3-47DD-A4E1-1FF478E6A527}" destId="{8813B090-49A1-497E-A10B-6CCD1385C043}" srcOrd="1" destOrd="0" presId="urn:microsoft.com/office/officeart/2005/8/layout/hierarchy3"/>
    <dgm:cxn modelId="{7772E107-4DC7-488E-AC6C-FB6D1A7D88CE}" type="presOf" srcId="{E727DAE1-A943-4389-B2F4-8B62DFF19E72}" destId="{933508CB-F0A5-438B-9251-6DE9F30F862D}" srcOrd="0" destOrd="0" presId="urn:microsoft.com/office/officeart/2005/8/layout/hierarchy3"/>
    <dgm:cxn modelId="{57A33347-2721-4609-8577-C4C0A73B716A}" type="presOf" srcId="{F98B7EB6-1A8D-4A58-B192-0B48C64D8334}" destId="{FC9DDDBE-335B-4939-A518-E14AA53263C9}" srcOrd="0" destOrd="0" presId="urn:microsoft.com/office/officeart/2005/8/layout/hierarchy3"/>
    <dgm:cxn modelId="{548CF538-9CEB-40E2-8F15-6DB4E0FBE5A6}" srcId="{2E32EA2F-41B3-47DD-A4E1-1FF478E6A527}" destId="{1B638919-06CF-40D7-9AE4-ABE2F7FB730E}" srcOrd="1" destOrd="0" parTransId="{EDD9A08D-8511-4294-ADF8-2080EDB2ED05}" sibTransId="{D2BB09E4-5C1F-47B9-B69F-957F98DE6B69}"/>
    <dgm:cxn modelId="{D2EC3BB6-9D3D-4A93-963A-CA2DA8DABA4C}" type="presOf" srcId="{408AD03F-0F50-4171-980D-F9CD800C5A7E}" destId="{3DC43CF2-C828-4532-B16C-244B3C157ACC}" srcOrd="0" destOrd="0" presId="urn:microsoft.com/office/officeart/2005/8/layout/hierarchy3"/>
    <dgm:cxn modelId="{64A8950E-172A-4595-AC46-AA8AFF71D78B}" type="presOf" srcId="{668FB2D8-8971-438C-8BED-787EE29311E8}" destId="{151D383F-DFAA-4C90-AC77-8DE5CE13084C}" srcOrd="0" destOrd="0" presId="urn:microsoft.com/office/officeart/2005/8/layout/hierarchy3"/>
    <dgm:cxn modelId="{93E6F3F6-6A04-4DCA-9ADB-4B33D113D687}" type="presOf" srcId="{79AF9AD9-529B-42CB-B9DD-959E2C4D8B77}" destId="{362B94CD-E391-48B2-A2F0-AF5FAD1BB991}" srcOrd="0" destOrd="0" presId="urn:microsoft.com/office/officeart/2005/8/layout/hierarchy3"/>
    <dgm:cxn modelId="{A5F8EBAF-E03B-43C9-8CF1-585640CD446A}" type="presOf" srcId="{EDD9A08D-8511-4294-ADF8-2080EDB2ED05}" destId="{BF25B214-46CB-454B-86A8-E80BE58EE59A}" srcOrd="0" destOrd="0" presId="urn:microsoft.com/office/officeart/2005/8/layout/hierarchy3"/>
    <dgm:cxn modelId="{FBCCDA94-7DE4-47C8-B4BF-9B5BCFC80777}" type="presOf" srcId="{A336171C-8E3E-49BA-8CBC-8F830DF4D054}" destId="{33841C19-7480-42B3-9B88-F2A175A2FA4C}" srcOrd="0" destOrd="0" presId="urn:microsoft.com/office/officeart/2005/8/layout/hierarchy3"/>
    <dgm:cxn modelId="{22C9E6D6-38D1-4473-8514-662C246CC102}" type="presOf" srcId="{1B638919-06CF-40D7-9AE4-ABE2F7FB730E}" destId="{1A56428D-875E-4F84-8256-B426F9A34060}" srcOrd="0" destOrd="0" presId="urn:microsoft.com/office/officeart/2005/8/layout/hierarchy3"/>
    <dgm:cxn modelId="{405AB51D-F5FD-42DB-A987-1C48BAA7BDAD}" srcId="{2E32EA2F-41B3-47DD-A4E1-1FF478E6A527}" destId="{668FB2D8-8971-438C-8BED-787EE29311E8}" srcOrd="3" destOrd="0" parTransId="{79AF9AD9-529B-42CB-B9DD-959E2C4D8B77}" sibTransId="{19A66F10-FD16-40A7-B40A-3CEC9A7245C6}"/>
    <dgm:cxn modelId="{59A209C7-DC72-49F8-A966-3F8779F688C3}" type="presOf" srcId="{3209CB60-182A-4FD3-A66B-BCA456C5052A}" destId="{B16F7435-389F-4B17-BFAB-8BCD0235991D}" srcOrd="0" destOrd="0" presId="urn:microsoft.com/office/officeart/2005/8/layout/hierarchy3"/>
    <dgm:cxn modelId="{C4F6FFB3-18D7-4681-A530-8C80C982EC60}" type="presOf" srcId="{4C753AA2-82A9-482D-9A61-5DCC75EA8D54}" destId="{DD8F23B4-A68F-4190-9296-5B25CD7DE0A6}" srcOrd="0" destOrd="0" presId="urn:microsoft.com/office/officeart/2005/8/layout/hierarchy3"/>
    <dgm:cxn modelId="{194F6BB0-2E82-4042-8E54-A1726D3266DA}" srcId="{2E32EA2F-41B3-47DD-A4E1-1FF478E6A527}" destId="{4C753AA2-82A9-482D-9A61-5DCC75EA8D54}" srcOrd="4" destOrd="0" parTransId="{A336171C-8E3E-49BA-8CBC-8F830DF4D054}" sibTransId="{ECBF71B7-2180-4816-B766-9F2AA6DA07FC}"/>
    <dgm:cxn modelId="{7F5F4324-2E03-458F-A73E-8CB75867BB78}" srcId="{2E32EA2F-41B3-47DD-A4E1-1FF478E6A527}" destId="{3209CB60-182A-4FD3-A66B-BCA456C5052A}" srcOrd="0" destOrd="0" parTransId="{C9DE1977-807E-4A02-BA52-20BECBFD04F5}" sibTransId="{86CFFDEC-22D6-46E2-92CD-72DBB495779B}"/>
    <dgm:cxn modelId="{E4524E9B-9DC3-4033-90A7-63D42FDBF5A6}" type="presParOf" srcId="{3DC43CF2-C828-4532-B16C-244B3C157ACC}" destId="{D031EA09-5392-44EC-BCC4-51927776B0EE}" srcOrd="0" destOrd="0" presId="urn:microsoft.com/office/officeart/2005/8/layout/hierarchy3"/>
    <dgm:cxn modelId="{10D38DA7-415D-4484-A455-0EE9D2D92BC6}" type="presParOf" srcId="{D031EA09-5392-44EC-BCC4-51927776B0EE}" destId="{F860BC2E-8CFD-42B2-9C15-300914EA633B}" srcOrd="0" destOrd="0" presId="urn:microsoft.com/office/officeart/2005/8/layout/hierarchy3"/>
    <dgm:cxn modelId="{E3DE4157-775F-4B1D-8353-A310E8ACAFEB}" type="presParOf" srcId="{F860BC2E-8CFD-42B2-9C15-300914EA633B}" destId="{07D5501E-9A5E-4B32-82EB-B38DE68CDD92}" srcOrd="0" destOrd="0" presId="urn:microsoft.com/office/officeart/2005/8/layout/hierarchy3"/>
    <dgm:cxn modelId="{D66BCFDA-5AC2-4F2B-9F73-CEAA60CC9559}" type="presParOf" srcId="{F860BC2E-8CFD-42B2-9C15-300914EA633B}" destId="{8813B090-49A1-497E-A10B-6CCD1385C043}" srcOrd="1" destOrd="0" presId="urn:microsoft.com/office/officeart/2005/8/layout/hierarchy3"/>
    <dgm:cxn modelId="{58198F79-047F-48C4-94EF-F91C3E4C3688}" type="presParOf" srcId="{D031EA09-5392-44EC-BCC4-51927776B0EE}" destId="{C714B984-192B-45EF-A30A-F4789AD97C07}" srcOrd="1" destOrd="0" presId="urn:microsoft.com/office/officeart/2005/8/layout/hierarchy3"/>
    <dgm:cxn modelId="{031AACCF-48BC-4547-9884-68CFBC564F85}" type="presParOf" srcId="{C714B984-192B-45EF-A30A-F4789AD97C07}" destId="{36FAE465-8883-4825-A465-9BE472CAEE7B}" srcOrd="0" destOrd="0" presId="urn:microsoft.com/office/officeart/2005/8/layout/hierarchy3"/>
    <dgm:cxn modelId="{535C3981-7F59-43D8-9580-21D729BF0468}" type="presParOf" srcId="{C714B984-192B-45EF-A30A-F4789AD97C07}" destId="{B16F7435-389F-4B17-BFAB-8BCD0235991D}" srcOrd="1" destOrd="0" presId="urn:microsoft.com/office/officeart/2005/8/layout/hierarchy3"/>
    <dgm:cxn modelId="{FB3B9666-521C-4ECF-8C94-6045146B235B}" type="presParOf" srcId="{C714B984-192B-45EF-A30A-F4789AD97C07}" destId="{BF25B214-46CB-454B-86A8-E80BE58EE59A}" srcOrd="2" destOrd="0" presId="urn:microsoft.com/office/officeart/2005/8/layout/hierarchy3"/>
    <dgm:cxn modelId="{4DB08E8B-0B1D-446E-8BB2-FED2DCD156C3}" type="presParOf" srcId="{C714B984-192B-45EF-A30A-F4789AD97C07}" destId="{1A56428D-875E-4F84-8256-B426F9A34060}" srcOrd="3" destOrd="0" presId="urn:microsoft.com/office/officeart/2005/8/layout/hierarchy3"/>
    <dgm:cxn modelId="{5670EB80-4547-43E2-BDD5-4B89EAEE72F3}" type="presParOf" srcId="{C714B984-192B-45EF-A30A-F4789AD97C07}" destId="{FC9DDDBE-335B-4939-A518-E14AA53263C9}" srcOrd="4" destOrd="0" presId="urn:microsoft.com/office/officeart/2005/8/layout/hierarchy3"/>
    <dgm:cxn modelId="{87CC81D2-6E5D-48BA-9731-043031C73ECD}" type="presParOf" srcId="{C714B984-192B-45EF-A30A-F4789AD97C07}" destId="{933508CB-F0A5-438B-9251-6DE9F30F862D}" srcOrd="5" destOrd="0" presId="urn:microsoft.com/office/officeart/2005/8/layout/hierarchy3"/>
    <dgm:cxn modelId="{ABEE6E23-9BD8-4343-B955-23E1DC155D99}" type="presParOf" srcId="{C714B984-192B-45EF-A30A-F4789AD97C07}" destId="{362B94CD-E391-48B2-A2F0-AF5FAD1BB991}" srcOrd="6" destOrd="0" presId="urn:microsoft.com/office/officeart/2005/8/layout/hierarchy3"/>
    <dgm:cxn modelId="{CB4F1DEF-5754-4CCD-ABBB-269F9BA610D9}" type="presParOf" srcId="{C714B984-192B-45EF-A30A-F4789AD97C07}" destId="{151D383F-DFAA-4C90-AC77-8DE5CE13084C}" srcOrd="7" destOrd="0" presId="urn:microsoft.com/office/officeart/2005/8/layout/hierarchy3"/>
    <dgm:cxn modelId="{854C4DB7-173B-4DDA-AEE5-73034BB70663}" type="presParOf" srcId="{C714B984-192B-45EF-A30A-F4789AD97C07}" destId="{33841C19-7480-42B3-9B88-F2A175A2FA4C}" srcOrd="8" destOrd="0" presId="urn:microsoft.com/office/officeart/2005/8/layout/hierarchy3"/>
    <dgm:cxn modelId="{D81B8C27-BA9E-416E-BF19-A626A304A1AD}" type="presParOf" srcId="{C714B984-192B-45EF-A30A-F4789AD97C07}" destId="{DD8F23B4-A68F-4190-9296-5B25CD7DE0A6}" srcOrd="9" destOrd="0" presId="urn:microsoft.com/office/officeart/2005/8/layout/hierarchy3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D5501E-9A5E-4B32-82EB-B38DE68CDD92}">
      <dsp:nvSpPr>
        <dsp:cNvPr id="0" name=""/>
        <dsp:cNvSpPr/>
      </dsp:nvSpPr>
      <dsp:spPr>
        <a:xfrm>
          <a:off x="2769" y="323293"/>
          <a:ext cx="4959503" cy="10448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i="1" kern="1200" smtClean="0"/>
            <a:t>В файлах хранятся данные разного типа:</a:t>
          </a:r>
          <a:endParaRPr lang="uk-UA" sz="3200" b="1" i="1" kern="1200" dirty="0"/>
        </a:p>
      </dsp:txBody>
      <dsp:txXfrm>
        <a:off x="33372" y="353896"/>
        <a:ext cx="4898297" cy="983655"/>
      </dsp:txXfrm>
    </dsp:sp>
    <dsp:sp modelId="{36FAE465-8883-4825-A465-9BE472CAEE7B}">
      <dsp:nvSpPr>
        <dsp:cNvPr id="0" name=""/>
        <dsp:cNvSpPr/>
      </dsp:nvSpPr>
      <dsp:spPr>
        <a:xfrm>
          <a:off x="498719" y="1368155"/>
          <a:ext cx="497705" cy="6941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4179"/>
              </a:lnTo>
              <a:lnTo>
                <a:pt x="497705" y="694179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6F7435-389F-4B17-BFAB-8BCD0235991D}">
      <dsp:nvSpPr>
        <dsp:cNvPr id="0" name=""/>
        <dsp:cNvSpPr/>
      </dsp:nvSpPr>
      <dsp:spPr>
        <a:xfrm>
          <a:off x="996425" y="1729965"/>
          <a:ext cx="1567930" cy="6647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i="1" kern="1200" dirty="0" err="1" smtClean="0"/>
            <a:t>Текстовые</a:t>
          </a:r>
          <a:r>
            <a:rPr lang="uk-UA" sz="2000" b="1" i="1" kern="1200" dirty="0" smtClean="0"/>
            <a:t> </a:t>
          </a:r>
          <a:endParaRPr lang="uk-UA" sz="2000" b="1" i="1" kern="1200" dirty="0"/>
        </a:p>
      </dsp:txBody>
      <dsp:txXfrm>
        <a:off x="1015894" y="1749434"/>
        <a:ext cx="1528992" cy="625799"/>
      </dsp:txXfrm>
    </dsp:sp>
    <dsp:sp modelId="{BF25B214-46CB-454B-86A8-E80BE58EE59A}">
      <dsp:nvSpPr>
        <dsp:cNvPr id="0" name=""/>
        <dsp:cNvSpPr/>
      </dsp:nvSpPr>
      <dsp:spPr>
        <a:xfrm>
          <a:off x="498719" y="1368155"/>
          <a:ext cx="497705" cy="15251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5101"/>
              </a:lnTo>
              <a:lnTo>
                <a:pt x="497705" y="1525101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56428D-875E-4F84-8256-B426F9A34060}">
      <dsp:nvSpPr>
        <dsp:cNvPr id="0" name=""/>
        <dsp:cNvSpPr/>
      </dsp:nvSpPr>
      <dsp:spPr>
        <a:xfrm>
          <a:off x="996425" y="2560887"/>
          <a:ext cx="1576215" cy="6647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i="1" kern="1200" dirty="0" err="1" smtClean="0"/>
            <a:t>Числовые</a:t>
          </a:r>
          <a:r>
            <a:rPr lang="uk-UA" sz="2000" b="1" i="1" kern="1200" dirty="0" smtClean="0"/>
            <a:t> </a:t>
          </a:r>
          <a:endParaRPr lang="uk-UA" sz="2000" b="1" i="1" kern="1200" dirty="0"/>
        </a:p>
      </dsp:txBody>
      <dsp:txXfrm>
        <a:off x="1015894" y="2580356"/>
        <a:ext cx="1537277" cy="625799"/>
      </dsp:txXfrm>
    </dsp:sp>
    <dsp:sp modelId="{FC9DDDBE-335B-4939-A518-E14AA53263C9}">
      <dsp:nvSpPr>
        <dsp:cNvPr id="0" name=""/>
        <dsp:cNvSpPr/>
      </dsp:nvSpPr>
      <dsp:spPr>
        <a:xfrm>
          <a:off x="498719" y="1368155"/>
          <a:ext cx="497705" cy="23560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56023"/>
              </a:lnTo>
              <a:lnTo>
                <a:pt x="497705" y="2356023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3508CB-F0A5-438B-9251-6DE9F30F862D}">
      <dsp:nvSpPr>
        <dsp:cNvPr id="0" name=""/>
        <dsp:cNvSpPr/>
      </dsp:nvSpPr>
      <dsp:spPr>
        <a:xfrm>
          <a:off x="996425" y="3391810"/>
          <a:ext cx="1576215" cy="6647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i="1" kern="1200" dirty="0" err="1" smtClean="0"/>
            <a:t>Графические</a:t>
          </a:r>
          <a:r>
            <a:rPr lang="uk-UA" sz="2000" b="1" i="1" kern="1200" dirty="0" smtClean="0"/>
            <a:t> </a:t>
          </a:r>
          <a:endParaRPr lang="uk-UA" sz="2000" b="1" i="1" kern="1200" dirty="0"/>
        </a:p>
      </dsp:txBody>
      <dsp:txXfrm>
        <a:off x="1015894" y="3411279"/>
        <a:ext cx="1537277" cy="625799"/>
      </dsp:txXfrm>
    </dsp:sp>
    <dsp:sp modelId="{362B94CD-E391-48B2-A2F0-AF5FAD1BB991}">
      <dsp:nvSpPr>
        <dsp:cNvPr id="0" name=""/>
        <dsp:cNvSpPr/>
      </dsp:nvSpPr>
      <dsp:spPr>
        <a:xfrm>
          <a:off x="498719" y="1368155"/>
          <a:ext cx="497705" cy="31869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86946"/>
              </a:lnTo>
              <a:lnTo>
                <a:pt x="497705" y="3186946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1D383F-DFAA-4C90-AC77-8DE5CE13084C}">
      <dsp:nvSpPr>
        <dsp:cNvPr id="0" name=""/>
        <dsp:cNvSpPr/>
      </dsp:nvSpPr>
      <dsp:spPr>
        <a:xfrm>
          <a:off x="996425" y="4222732"/>
          <a:ext cx="1576205" cy="6647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i="1" kern="1200" dirty="0" err="1" smtClean="0"/>
            <a:t>Звуковые</a:t>
          </a:r>
          <a:r>
            <a:rPr lang="uk-UA" sz="2000" b="1" i="1" kern="1200" dirty="0" smtClean="0"/>
            <a:t> </a:t>
          </a:r>
          <a:endParaRPr lang="uk-UA" sz="2000" b="1" i="1" kern="1200" dirty="0"/>
        </a:p>
      </dsp:txBody>
      <dsp:txXfrm>
        <a:off x="1015894" y="4242201"/>
        <a:ext cx="1537267" cy="625799"/>
      </dsp:txXfrm>
    </dsp:sp>
    <dsp:sp modelId="{33841C19-7480-42B3-9B88-F2A175A2FA4C}">
      <dsp:nvSpPr>
        <dsp:cNvPr id="0" name=""/>
        <dsp:cNvSpPr/>
      </dsp:nvSpPr>
      <dsp:spPr>
        <a:xfrm>
          <a:off x="498719" y="1368155"/>
          <a:ext cx="497705" cy="40178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17868"/>
              </a:lnTo>
              <a:lnTo>
                <a:pt x="497705" y="4017868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F23B4-A68F-4190-9296-5B25CD7DE0A6}">
      <dsp:nvSpPr>
        <dsp:cNvPr id="0" name=""/>
        <dsp:cNvSpPr/>
      </dsp:nvSpPr>
      <dsp:spPr>
        <a:xfrm>
          <a:off x="996425" y="5053654"/>
          <a:ext cx="1567930" cy="6647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i="1" kern="1200" dirty="0" err="1" smtClean="0"/>
            <a:t>Видео</a:t>
          </a:r>
          <a:r>
            <a:rPr lang="uk-UA" sz="2000" b="1" i="1" kern="1200" dirty="0" smtClean="0"/>
            <a:t> </a:t>
          </a:r>
          <a:endParaRPr lang="uk-UA" sz="2000" b="1" i="1" kern="1200" dirty="0"/>
        </a:p>
      </dsp:txBody>
      <dsp:txXfrm>
        <a:off x="1015894" y="5073123"/>
        <a:ext cx="1528992" cy="6257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microsoft.com/office/2007/relationships/hdphoto" Target="../media/hdphoto1.wdp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17.pn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16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2.wdp"/><Relationship Id="rId7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microsoft.com/office/2007/relationships/hdphoto" Target="../media/hdphoto3.wdp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 ?><Relationships xmlns="http://schemas.openxmlformats.org/package/2006/relationships"><Relationship Id="rId2" Target="../media/image24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3" Target="../media/hdphoto4.wdp" Type="http://schemas.microsoft.com/office/2007/relationships/hdphoto"/><Relationship Id="rId2" Target="../media/image28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2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1652" y="1403852"/>
            <a:ext cx="7772400" cy="2999020"/>
          </a:xfrm>
        </p:spPr>
        <p:txBody>
          <a:bodyPr>
            <a:noAutofit/>
          </a:bodyPr>
          <a:lstStyle/>
          <a:p>
            <a:r>
              <a:rPr lang="uk-UA" sz="54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Понятие</a:t>
            </a:r>
            <a:r>
              <a:rPr lang="uk-UA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  файле и  </a:t>
            </a:r>
            <a:r>
              <a:rPr lang="ru-RU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папке (</a:t>
            </a:r>
            <a:r>
              <a:rPr lang="uk-UA" sz="54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каталоге</a:t>
            </a:r>
            <a:r>
              <a:rPr lang="uk-UA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</a:t>
            </a:r>
            <a:r>
              <a:rPr lang="uk-UA" sz="54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их</a:t>
            </a:r>
            <a:r>
              <a:rPr lang="uk-UA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54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имена</a:t>
            </a:r>
            <a:r>
              <a:rPr lang="ru-RU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5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99392" y="5166116"/>
            <a:ext cx="8784976" cy="17526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Урок-экскурсия в виртуальную лабораторию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«Информационно-аналитический центр»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283" y="3542291"/>
            <a:ext cx="1502229" cy="15192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1085" y="252864"/>
            <a:ext cx="1375935" cy="1375935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7319815" y="91784"/>
            <a:ext cx="1312068" cy="1312068"/>
          </a:xfrm>
          <a:prstGeom prst="ellipse">
            <a:avLst/>
          </a:prstGeom>
          <a:blipFill rotWithShape="0">
            <a:blip r:embed="rId4" cstate="print"/>
            <a:stretch>
              <a:fillRect/>
            </a:stretch>
          </a:blipFill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725956"/>
            <a:ext cx="1440160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9" name="Группа 8"/>
          <p:cNvGrpSpPr/>
          <p:nvPr/>
        </p:nvGrpSpPr>
        <p:grpSpPr>
          <a:xfrm>
            <a:off x="685800" y="2708919"/>
            <a:ext cx="2446040" cy="2578753"/>
            <a:chOff x="-2124779" y="2204864"/>
            <a:chExt cx="1000493" cy="1434547"/>
          </a:xfrm>
          <a:effectLst>
            <a:glow rad="228600">
              <a:schemeClr val="accent5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ContrastingRightFacing"/>
            <a:lightRig rig="threePt" dir="t"/>
          </a:scene3d>
        </p:grpSpPr>
        <p:pic>
          <p:nvPicPr>
            <p:cNvPr id="10" name="Picture 4" descr="http://shkolablogger.ru/wp-content/uploads/2013/04/Google_Sites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124779" y="2204864"/>
              <a:ext cx="1000493" cy="10004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cognitiveforms.com/assets/images/2RU/2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058588" y="2771302"/>
              <a:ext cx="868109" cy="8681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Имена файлов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hape 169"/>
          <p:cNvSpPr/>
          <p:nvPr/>
        </p:nvSpPr>
        <p:spPr>
          <a:xfrm>
            <a:off x="467544" y="2120516"/>
            <a:ext cx="1501411" cy="151216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8099" y="3136253"/>
            <a:ext cx="1464837" cy="14648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671556"/>
            <a:ext cx="1425812" cy="1464697"/>
          </a:xfrm>
          <a:prstGeom prst="rect">
            <a:avLst/>
          </a:prstGeom>
        </p:spPr>
      </p:pic>
      <p:sp>
        <p:nvSpPr>
          <p:cNvPr id="9" name="Shape 165"/>
          <p:cNvSpPr/>
          <p:nvPr/>
        </p:nvSpPr>
        <p:spPr>
          <a:xfrm>
            <a:off x="7380312" y="2636912"/>
            <a:ext cx="1296601" cy="151552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sp>
      <p:sp>
        <p:nvSpPr>
          <p:cNvPr id="3" name="Скругленный прямоугольник 2"/>
          <p:cNvSpPr/>
          <p:nvPr/>
        </p:nvSpPr>
        <p:spPr>
          <a:xfrm>
            <a:off x="467544" y="3933056"/>
            <a:ext cx="1501411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Школа.</a:t>
            </a:r>
            <a:r>
              <a:rPr lang="en-US" b="1" dirty="0" smtClean="0">
                <a:solidFill>
                  <a:srgbClr val="FFFF00"/>
                </a:solidFill>
              </a:rPr>
              <a:t>bmp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61525" y="4725144"/>
            <a:ext cx="1501411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Школа.</a:t>
            </a:r>
            <a:r>
              <a:rPr lang="en-US" b="1" dirty="0" smtClean="0">
                <a:solidFill>
                  <a:srgbClr val="FFFF00"/>
                </a:solidFill>
              </a:rPr>
              <a:t>doc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216481" y="3573016"/>
            <a:ext cx="1501411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Школа.</a:t>
            </a:r>
            <a:r>
              <a:rPr lang="en-US" b="1" dirty="0" smtClean="0">
                <a:solidFill>
                  <a:srgbClr val="FFFF00"/>
                </a:solidFill>
              </a:rPr>
              <a:t>txt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277906" y="4241050"/>
            <a:ext cx="1501411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Школа.</a:t>
            </a:r>
            <a:r>
              <a:rPr lang="en-US" b="1" dirty="0" err="1" smtClean="0">
                <a:solidFill>
                  <a:srgbClr val="FFFF00"/>
                </a:solidFill>
              </a:rPr>
              <a:t>avi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191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3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69" y="123457"/>
            <a:ext cx="900931" cy="1253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uk-UA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Типы</a:t>
            </a:r>
            <a:r>
              <a:rPr lang="uk-UA" altLang="uk-UA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uk-UA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файлов</a:t>
            </a:r>
            <a:r>
              <a:rPr lang="uk-UA" altLang="uk-UA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582791693"/>
              </p:ext>
            </p:extLst>
          </p:nvPr>
        </p:nvGraphicFramePr>
        <p:xfrm>
          <a:off x="467274" y="980728"/>
          <a:ext cx="4968552" cy="6237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2348880"/>
            <a:ext cx="720080" cy="720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140968"/>
            <a:ext cx="720080" cy="720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106" y="3861048"/>
            <a:ext cx="864096" cy="864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759" y="5661248"/>
            <a:ext cx="726653" cy="7266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Округлена прямокутна виноска 13"/>
          <p:cNvSpPr/>
          <p:nvPr/>
        </p:nvSpPr>
        <p:spPr>
          <a:xfrm>
            <a:off x="5076056" y="2141476"/>
            <a:ext cx="3786336" cy="4716524"/>
          </a:xfrm>
          <a:prstGeom prst="wedgeRoundRectCallout">
            <a:avLst>
              <a:gd name="adj1" fmla="val -66576"/>
              <a:gd name="adj2" fmla="val -27138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7030A0"/>
                </a:solidFill>
              </a:rPr>
              <a:t>Для удобства работы с файлами их отображают в виде значков </a:t>
            </a:r>
            <a:r>
              <a:rPr lang="ru-RU" sz="2800" b="1" i="1" dirty="0">
                <a:solidFill>
                  <a:srgbClr val="C00000"/>
                </a:solidFill>
              </a:rPr>
              <a:t>(пиктограмм), </a:t>
            </a:r>
            <a:endParaRPr lang="ru-RU" sz="2800" b="1" i="1" dirty="0" smtClean="0">
              <a:solidFill>
                <a:srgbClr val="C00000"/>
              </a:solidFill>
            </a:endParaRPr>
          </a:p>
          <a:p>
            <a:pPr algn="ctr"/>
            <a:r>
              <a:rPr lang="ru-RU" sz="2800" b="1" i="1" dirty="0" smtClean="0">
                <a:solidFill>
                  <a:srgbClr val="7030A0"/>
                </a:solidFill>
              </a:rPr>
              <a:t>по </a:t>
            </a:r>
            <a:r>
              <a:rPr lang="ru-RU" sz="2800" b="1" i="1" dirty="0">
                <a:solidFill>
                  <a:srgbClr val="7030A0"/>
                </a:solidFill>
              </a:rPr>
              <a:t>их виду можно определить  какого типа данные содержатся в файле</a:t>
            </a:r>
            <a:r>
              <a:rPr lang="ru-RU" sz="2800" dirty="0">
                <a:solidFill>
                  <a:srgbClr val="7030A0"/>
                </a:solidFill>
              </a:rPr>
              <a:t>.</a:t>
            </a:r>
          </a:p>
          <a:p>
            <a:pPr algn="ctr"/>
            <a:endParaRPr lang="uk-UA" sz="2400" b="1" i="1" dirty="0">
              <a:solidFill>
                <a:srgbClr val="7030A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759" y="4791901"/>
            <a:ext cx="720080" cy="720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983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7D5501E-9A5E-4B32-82EB-B38DE68CDD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>
                                            <p:graphicEl>
                                              <a:dgm id="{07D5501E-9A5E-4B32-82EB-B38DE68CDD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6FAE465-8883-4825-A465-9BE472CAEE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>
                                            <p:graphicEl>
                                              <a:dgm id="{36FAE465-8883-4825-A465-9BE472CAEE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16F7435-389F-4B17-BFAB-8BCD023599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>
                                            <p:graphicEl>
                                              <a:dgm id="{B16F7435-389F-4B17-BFAB-8BCD023599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F25B214-46CB-454B-86A8-E80BE58EE5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7">
                                            <p:graphicEl>
                                              <a:dgm id="{BF25B214-46CB-454B-86A8-E80BE58EE5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A56428D-875E-4F84-8256-B426F9A340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7">
                                            <p:graphicEl>
                                              <a:dgm id="{1A56428D-875E-4F84-8256-B426F9A340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C9DDDBE-335B-4939-A518-E14AA53263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7">
                                            <p:graphicEl>
                                              <a:dgm id="{FC9DDDBE-335B-4939-A518-E14AA53263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33508CB-F0A5-438B-9251-6DE9F30F86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7">
                                            <p:graphicEl>
                                              <a:dgm id="{933508CB-F0A5-438B-9251-6DE9F30F86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62B94CD-E391-48B2-A2F0-AF5FAD1BB9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7">
                                            <p:graphicEl>
                                              <a:dgm id="{362B94CD-E391-48B2-A2F0-AF5FAD1BB9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51D383F-DFAA-4C90-AC77-8DE5CE1308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7">
                                            <p:graphicEl>
                                              <a:dgm id="{151D383F-DFAA-4C90-AC77-8DE5CE1308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3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3841C19-7480-42B3-9B88-F2A175A2FA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7">
                                            <p:graphicEl>
                                              <a:dgm id="{33841C19-7480-42B3-9B88-F2A175A2FA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D8F23B4-A68F-4190-9296-5B25CD7DE0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7">
                                            <p:graphicEl>
                                              <a:dgm id="{DD8F23B4-A68F-4190-9296-5B25CD7DE0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600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7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lvlOne"/>
        </p:bldSub>
      </p:bldGraphic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17615" y="60645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Папки (каталоги)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940" y="2462615"/>
            <a:ext cx="2190521" cy="219052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788024" y="1163971"/>
            <a:ext cx="3589412" cy="14773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indent="363538" algn="just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систематизации файлов используют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папки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Имя папки составляется по тем же правилам, что и имена файлов, но не имеет расширения.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4754" y="670369"/>
            <a:ext cx="1584176" cy="1584176"/>
          </a:xfrm>
          <a:prstGeom prst="rect">
            <a:avLst/>
          </a:prstGeom>
        </p:spPr>
      </p:pic>
      <p:pic>
        <p:nvPicPr>
          <p:cNvPr id="12" name="Picture 2" descr="http://cognitiveforms.com/assets/images/2RU/2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364" y="1246577"/>
            <a:ext cx="1736217" cy="173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shkolablogger.ru/wp-content/uploads/2013/04/Google_Sites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10629">
            <a:off x="593714" y="2880272"/>
            <a:ext cx="1840632" cy="184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кругленная прямоугольная выноска 13"/>
          <p:cNvSpPr/>
          <p:nvPr/>
        </p:nvSpPr>
        <p:spPr>
          <a:xfrm>
            <a:off x="3707904" y="3025726"/>
            <a:ext cx="4669532" cy="1656184"/>
          </a:xfrm>
          <a:prstGeom prst="wedgeRoundRectCallout">
            <a:avLst>
              <a:gd name="adj1" fmla="val -43978"/>
              <a:gd name="adj2" fmla="val -81828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Папки как и файлы имеют </a:t>
            </a:r>
            <a:r>
              <a:rPr lang="ru-RU" sz="2000" b="1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имя</a:t>
            </a:r>
            <a:r>
              <a:rPr lang="ru-RU" sz="2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одной папке могут размещаться и </a:t>
            </a:r>
            <a:r>
              <a:rPr lang="ru-RU" sz="2000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файлы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000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папки</a:t>
            </a:r>
            <a:r>
              <a:rPr lang="ru-RU" sz="20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Папки могут быть </a:t>
            </a:r>
            <a:r>
              <a:rPr lang="ru-RU" sz="2000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пустыми.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ru-RU" sz="2400" b="1" i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378727" y="4913706"/>
            <a:ext cx="5513754" cy="1631333"/>
          </a:xfrm>
          <a:prstGeom prst="roundRect">
            <a:avLst/>
          </a:prstGeom>
          <a:solidFill>
            <a:srgbClr val="ECBD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Папку размещенную в другой папке называют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вложенной. </a:t>
            </a: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одной папке нельзя хранить два файла с одинаковыми именами.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4753" y="667828"/>
            <a:ext cx="1584176" cy="1584176"/>
          </a:xfrm>
          <a:prstGeom prst="rect">
            <a:avLst/>
          </a:prstGeom>
        </p:spPr>
      </p:pic>
      <p:pic>
        <p:nvPicPr>
          <p:cNvPr id="20" name="Объект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69" y="4723746"/>
            <a:ext cx="2190521" cy="2190521"/>
          </a:xfrm>
          <a:prstGeom prst="rect">
            <a:avLst/>
          </a:prstGeom>
        </p:spPr>
      </p:pic>
      <p:pic>
        <p:nvPicPr>
          <p:cNvPr id="21" name="Объект 7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252" y="5033683"/>
            <a:ext cx="1765859" cy="176585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70810" y="5255201"/>
            <a:ext cx="1584176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40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Имена папок  определяет пользователь. Расширений у них нет. </a:t>
            </a: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В </a:t>
            </a:r>
            <a:r>
              <a:rPr lang="ru-RU" dirty="0"/>
              <a:t>именах не используются </a:t>
            </a:r>
            <a:r>
              <a:rPr lang="ru-RU" dirty="0" smtClean="0"/>
              <a:t>знаки</a:t>
            </a:r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(</a:t>
            </a:r>
            <a:r>
              <a:rPr lang="uk-UA" b="1" dirty="0">
                <a:solidFill>
                  <a:srgbClr val="C00000"/>
                </a:solidFill>
              </a:rPr>
              <a:t>\ /: *? ”&lt; &gt; |)</a:t>
            </a:r>
            <a:endParaRPr lang="ru-RU" dirty="0">
              <a:solidFill>
                <a:srgbClr val="C00000"/>
              </a:solidFill>
            </a:endParaRPr>
          </a:p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40152" y="3356992"/>
            <a:ext cx="1584176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978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b="1" dirty="0" lang="ru-RU" smtClean="0" sz="4000">
                <a:solidFill>
                  <a:srgbClr val="C00000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Устройства хранения данных</a:t>
            </a:r>
            <a:endParaRPr b="1" dirty="0" lang="ru-RU" sz="4000">
              <a:solidFill>
                <a:srgbClr val="C00000"/>
              </a:solidFill>
              <a:latin charset="0" panose="02020603050405020304" pitchFamily="18" typeface="Times New Roman"/>
              <a:cs charset="0" panose="02020603050405020304" pitchFamily="18" typeface="Times New Roman"/>
            </a:endParaRPr>
          </a:p>
        </p:txBody>
      </p:sp>
      <p:pic>
        <p:nvPicPr>
          <p:cNvPr id="4" name="Объект 3"/>
          <p:cNvPicPr>
            <a:picLocks noChangeAspect="1" noGrp="1"/>
          </p:cNvPicPr>
          <p:nvPr>
            <p:ph idx="4294967295" sz="half"/>
          </p:nvPr>
        </p:nvPicPr>
        <p:blipFill rotWithShape="1">
          <a:blip r:embed="rId2"/>
          <a:srcRect r="37"/>
          <a:stretch/>
        </p:blipFill>
        <p:spPr>
          <a:xfrm>
            <a:off x="0" y="1341438"/>
            <a:ext cx="6300788" cy="5183187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6" name="Объект 5"/>
          <p:cNvSpPr>
            <a:spLocks noGrp="1"/>
          </p:cNvSpPr>
          <p:nvPr>
            <p:ph idx="4294967295" sz="half"/>
          </p:nvPr>
        </p:nvSpPr>
        <p:spPr>
          <a:xfrm>
            <a:off x="5607050" y="2720975"/>
            <a:ext cx="3536950" cy="4137025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b="1" dirty="0" lang="ru-RU" sz="1600">
                <a:solidFill>
                  <a:srgbClr val="C00000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Файлы и папки </a:t>
            </a:r>
            <a:r>
              <a:rPr dirty="0" lang="ru-RU" sz="1600">
                <a:latin charset="0" panose="02020603050405020304" pitchFamily="18" typeface="Times New Roman"/>
                <a:cs charset="0" panose="02020603050405020304" pitchFamily="18" typeface="Times New Roman"/>
              </a:rPr>
              <a:t>размещаются на носителях данных </a:t>
            </a:r>
            <a:r>
              <a:rPr b="1" dirty="0" lang="ru-RU" sz="1600">
                <a:latin charset="0" panose="02020603050405020304" pitchFamily="18" typeface="Times New Roman"/>
                <a:cs charset="0" panose="02020603050405020304" pitchFamily="18" typeface="Times New Roman"/>
              </a:rPr>
              <a:t>- </a:t>
            </a:r>
            <a:r>
              <a:rPr b="1" dirty="0" lang="ru-RU" smtClean="0" sz="1600">
                <a:solidFill>
                  <a:srgbClr val="C00000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дисках</a:t>
            </a:r>
            <a:r>
              <a:rPr b="1" dirty="0" lang="ru-RU" sz="1600">
                <a:solidFill>
                  <a:srgbClr val="C00000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. </a:t>
            </a:r>
            <a:endParaRPr b="1" dirty="0" lang="ru-RU" smtClean="0" sz="1600">
              <a:solidFill>
                <a:srgbClr val="C00000"/>
              </a:solidFill>
              <a:latin charset="0" panose="02020603050405020304" pitchFamily="18" typeface="Times New Roman"/>
              <a:cs charset="0" panose="02020603050405020304" pitchFamily="18" typeface="Times New Roman"/>
            </a:endParaRPr>
          </a:p>
          <a:p>
            <a:r>
              <a:rPr dirty="0" lang="ru-RU" smtClean="0" sz="1600">
                <a:latin charset="0" panose="02020603050405020304" pitchFamily="18" typeface="Times New Roman"/>
                <a:cs charset="0" panose="02020603050405020304" pitchFamily="18" typeface="Times New Roman"/>
              </a:rPr>
              <a:t>Каждый </a:t>
            </a:r>
            <a:r>
              <a:rPr dirty="0" lang="ru-RU" sz="1600">
                <a:latin charset="0" panose="02020603050405020304" pitchFamily="18" typeface="Times New Roman"/>
                <a:cs charset="0" panose="02020603050405020304" pitchFamily="18" typeface="Times New Roman"/>
              </a:rPr>
              <a:t>диск имеет логическое имя, обозначается латинской буквой со знаком двоеточия: </a:t>
            </a:r>
            <a:r>
              <a:rPr b="1" dirty="0" lang="ru-RU" sz="1600">
                <a:solidFill>
                  <a:srgbClr val="C00000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А: В:</a:t>
            </a:r>
            <a:r>
              <a:rPr dirty="0" lang="ru-RU" sz="1600">
                <a:latin charset="0" panose="02020603050405020304" pitchFamily="18" typeface="Times New Roman"/>
                <a:cs charset="0" panose="02020603050405020304" pitchFamily="18" typeface="Times New Roman"/>
              </a:rPr>
              <a:t> - гибкие диски</a:t>
            </a:r>
            <a:r>
              <a:rPr b="1" dirty="0" lang="ru-RU" sz="1600">
                <a:solidFill>
                  <a:srgbClr val="C00000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, С: D: Е: </a:t>
            </a:r>
            <a:r>
              <a:rPr dirty="0" lang="ru-RU" sz="1600">
                <a:latin charset="0" panose="02020603050405020304" pitchFamily="18" typeface="Times New Roman"/>
                <a:cs charset="0" panose="02020603050405020304" pitchFamily="18" typeface="Times New Roman"/>
              </a:rPr>
              <a:t>- жесткие, оптические диски. </a:t>
            </a:r>
            <a:endParaRPr dirty="0" lang="ru-RU" smtClean="0" sz="1600">
              <a:latin charset="0" panose="02020603050405020304" pitchFamily="18" typeface="Times New Roman"/>
              <a:cs charset="0" panose="02020603050405020304" pitchFamily="18" typeface="Times New Roman"/>
            </a:endParaRPr>
          </a:p>
          <a:p>
            <a:r>
              <a:rPr b="1" dirty="0" lang="ru-RU" smtClean="0" sz="1600">
                <a:solidFill>
                  <a:srgbClr val="C00000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Папка </a:t>
            </a:r>
            <a:r>
              <a:rPr b="1" dirty="0" lang="ru-RU" sz="1600">
                <a:solidFill>
                  <a:srgbClr val="C00000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(каталог) </a:t>
            </a:r>
            <a:r>
              <a:rPr dirty="0" lang="ru-RU" sz="1600">
                <a:latin charset="0" panose="02020603050405020304" pitchFamily="18" typeface="Times New Roman"/>
                <a:cs charset="0" panose="02020603050405020304" pitchFamily="18" typeface="Times New Roman"/>
              </a:rPr>
              <a:t>верхнего уровня для диска является </a:t>
            </a:r>
            <a:r>
              <a:rPr b="1" dirty="0" lang="ru-RU" sz="16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anose="02020603050405020304" pitchFamily="18" typeface="Times New Roman"/>
                <a:cs charset="0" panose="02020603050405020304" pitchFamily="18" typeface="Times New Roman"/>
              </a:rPr>
              <a:t>корневой папкой </a:t>
            </a:r>
            <a:r>
              <a:rPr dirty="0" lang="ru-RU" sz="1600">
                <a:latin charset="0" panose="02020603050405020304" pitchFamily="18" typeface="Times New Roman"/>
                <a:cs charset="0" panose="02020603050405020304" pitchFamily="18" typeface="Times New Roman"/>
              </a:rPr>
              <a:t>или </a:t>
            </a:r>
            <a:r>
              <a:rPr b="1" dirty="0" lang="ru-RU" sz="16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anose="02020603050405020304" pitchFamily="18" typeface="Times New Roman"/>
                <a:cs charset="0" panose="02020603050405020304" pitchFamily="18" typeface="Times New Roman"/>
              </a:rPr>
              <a:t>каталогом</a:t>
            </a:r>
            <a:r>
              <a:rPr dirty="0" lang="ru-RU" sz="1600">
                <a:latin charset="0" panose="02020603050405020304" pitchFamily="18" typeface="Times New Roman"/>
                <a:cs charset="0" panose="02020603050405020304" pitchFamily="18" typeface="Times New Roman"/>
              </a:rPr>
              <a:t>, которая обозначается добавлением к имени диска наклоненной влево косой чертой \ (обратного </a:t>
            </a:r>
            <a:r>
              <a:rPr dirty="0" err="1" lang="ru-RU" sz="1600">
                <a:latin charset="0" panose="02020603050405020304" pitchFamily="18" typeface="Times New Roman"/>
                <a:cs charset="0" panose="02020603050405020304" pitchFamily="18" typeface="Times New Roman"/>
              </a:rPr>
              <a:t>слэша</a:t>
            </a:r>
            <a:r>
              <a:rPr dirty="0" lang="ru-RU" sz="1600">
                <a:latin charset="0" panose="02020603050405020304" pitchFamily="18" typeface="Times New Roman"/>
                <a:cs charset="0" panose="02020603050405020304" pitchFamily="18" typeface="Times New Roman"/>
              </a:rPr>
              <a:t>), например </a:t>
            </a:r>
            <a:r>
              <a:rPr b="1" dirty="0" lang="ru-RU" sz="16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anose="02020603050405020304" pitchFamily="18" typeface="Times New Roman"/>
                <a:cs charset="0" panose="02020603050405020304" pitchFamily="18" typeface="Times New Roman"/>
              </a:rPr>
              <a:t>С</a:t>
            </a:r>
            <a:r>
              <a:rPr b="1" dirty="0" lang="ru-RU" smtClean="0" sz="16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anose="02020603050405020304" pitchFamily="18" typeface="Times New Roman"/>
                <a:cs charset="0" panose="02020603050405020304" pitchFamily="18" typeface="Times New Roman"/>
              </a:rPr>
              <a:t>:\</a:t>
            </a:r>
            <a:endParaRPr b="1" dirty="0" lang="ru-RU" sz="16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anose="02020603050405020304" pitchFamily="18" typeface="Times New Roman"/>
              <a:cs charset="0" panose="02020603050405020304" pitchFamily="18" typeface="Times New Roman"/>
            </a:endParaRPr>
          </a:p>
          <a:p>
            <a:endParaRPr dirty="0" lang="ru-RU" sz="1600">
              <a:latin charset="0" panose="02020603050405020304" pitchFamily="18" typeface="Times New Roman"/>
              <a:cs charset="0" panose="02020603050405020304" pitchFamily="18"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87428472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Проводник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118172"/>
            <a:ext cx="4038600" cy="5771161"/>
          </a:xfrm>
          <a:solidFill>
            <a:srgbClr val="ECBDF1"/>
          </a:solidFill>
          <a:ln>
            <a:solidFill>
              <a:srgbClr val="ECBDF1"/>
            </a:solidFill>
          </a:ln>
        </p:spPr>
        <p:txBody>
          <a:bodyPr>
            <a:noAutofit/>
          </a:bodyPr>
          <a:lstStyle/>
          <a:p>
            <a:r>
              <a:rPr lang="ru-RU" sz="1800" b="1" dirty="0"/>
              <a:t>Для поиска нужного файла или папки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предназначена программа </a:t>
            </a:r>
            <a:r>
              <a:rPr lang="ru-RU" sz="1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Проводник.</a:t>
            </a:r>
            <a:endParaRPr lang="ru-RU" sz="18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Ее можно запускать разными способами;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1.Дважды кликнуть </a:t>
            </a:r>
            <a:r>
              <a:rPr lang="ru-RU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Л.К.М.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значке объекта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Мой компьютер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Рабочем столе.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Выполнить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Пуск → Мой компьютер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3.Выполнить </a:t>
            </a:r>
            <a:r>
              <a:rPr lang="ru-RU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Пуск→Все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программы→Стандартные→Проводник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первых 2-х случаях в окне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Проводника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будет отображаться список имен устройств хранения данных и других объектов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последнем список имен папок и файлов папки 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Мои документы.</a:t>
            </a:r>
          </a:p>
          <a:p>
            <a:endParaRPr lang="ru-RU" sz="1800" dirty="0"/>
          </a:p>
        </p:txBody>
      </p:sp>
      <p:pic>
        <p:nvPicPr>
          <p:cNvPr id="7" name="Picture 13" descr="Рисунок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598053"/>
            <a:ext cx="4495800" cy="4811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305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b="1" dirty="0" lang="ru-RU" smtClean="0">
                <a:solidFill>
                  <a:srgbClr val="C00000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Физкультминутка</a:t>
            </a:r>
            <a:br>
              <a:rPr b="1" dirty="0" lang="ru-RU" smtClean="0">
                <a:solidFill>
                  <a:srgbClr val="C00000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</a:br>
            <a:endParaRPr b="1" dirty="0" lang="ru-RU">
              <a:solidFill>
                <a:srgbClr val="C00000"/>
              </a:solidFill>
              <a:latin charset="0" panose="02020603050405020304" pitchFamily="18" typeface="Times New Roman"/>
              <a:cs charset="0" panose="02020603050405020304" pitchFamily="18"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15491" y="1622277"/>
            <a:ext cx="5526360" cy="4988866"/>
          </a:xfrm>
          <a:prstGeom prst="rect">
            <a:avLst/>
          </a:prstGeom>
          <a:solidFill>
            <a:srgbClr val="FFFF66"/>
          </a:solidFill>
          <a:ln>
            <a:solidFill>
              <a:srgbClr val="DA80E4"/>
            </a:solidFill>
          </a:ln>
        </p:spPr>
        <p:txBody>
          <a:bodyPr wrap="square">
            <a:spAutoFit/>
          </a:bodyPr>
          <a:lstStyle/>
          <a:p>
            <a:pPr marL="457200" marR="95250">
              <a:lnSpc>
                <a:spcPct val="107000"/>
              </a:lnSpc>
              <a:spcBef>
                <a:spcPts val="750"/>
              </a:spcBef>
              <a:spcAft>
                <a:spcPts val="750"/>
              </a:spcAft>
            </a:pPr>
            <a:r>
              <a:rPr b="1" dirty="0" i="1" lang="ru-RU" sz="2800">
                <a:solidFill>
                  <a:srgbClr val="002060"/>
                </a:solidFill>
                <a:latin charset="0" panose="02020603050405020304" pitchFamily="18" typeface="Times New Roman"/>
                <a:ea charset="0" panose="020F0502020204030204" pitchFamily="34" typeface="Calibri"/>
                <a:cs charset="0" panose="02020603050405020304" pitchFamily="18" typeface="Times New Roman"/>
              </a:rPr>
              <a:t>Встали, дети, улыбнулись!</a:t>
            </a:r>
            <a:endParaRPr dirty="0" lang="ru-RU" sz="2800">
              <a:solidFill>
                <a:srgbClr val="002060"/>
              </a:solidFill>
              <a:latin charset="0" panose="020F0502020204030204" pitchFamily="34" typeface="Calibri"/>
              <a:ea charset="0" panose="020F0502020204030204" pitchFamily="34" typeface="Calibri"/>
              <a:cs charset="0" panose="02020603050405020304" pitchFamily="18" typeface="Times New Roman"/>
            </a:endParaRPr>
          </a:p>
          <a:p>
            <a:pPr marL="457200" marR="95250">
              <a:lnSpc>
                <a:spcPct val="107000"/>
              </a:lnSpc>
              <a:spcBef>
                <a:spcPts val="750"/>
              </a:spcBef>
              <a:spcAft>
                <a:spcPts val="750"/>
              </a:spcAft>
            </a:pPr>
            <a:r>
              <a:rPr b="1" dirty="0" i="1" lang="ru-RU" sz="2800">
                <a:solidFill>
                  <a:srgbClr val="002060"/>
                </a:solidFill>
                <a:latin charset="0" panose="02020603050405020304" pitchFamily="18" typeface="Times New Roman"/>
                <a:ea charset="0" panose="020F0502020204030204" pitchFamily="34" typeface="Calibri"/>
                <a:cs charset="0" panose="02020603050405020304" pitchFamily="18" typeface="Times New Roman"/>
              </a:rPr>
              <a:t>Земле низко поклонились!</a:t>
            </a:r>
            <a:endParaRPr dirty="0" lang="ru-RU" sz="2800">
              <a:solidFill>
                <a:srgbClr val="002060"/>
              </a:solidFill>
              <a:latin charset="0" panose="020F0502020204030204" pitchFamily="34" typeface="Calibri"/>
              <a:ea charset="0" panose="020F0502020204030204" pitchFamily="34" typeface="Calibri"/>
              <a:cs charset="0" panose="02020603050405020304" pitchFamily="18" typeface="Times New Roman"/>
            </a:endParaRPr>
          </a:p>
          <a:p>
            <a:pPr marL="457200" marR="95250">
              <a:lnSpc>
                <a:spcPct val="107000"/>
              </a:lnSpc>
              <a:spcBef>
                <a:spcPts val="750"/>
              </a:spcBef>
              <a:spcAft>
                <a:spcPts val="750"/>
              </a:spcAft>
            </a:pPr>
            <a:r>
              <a:rPr b="1" dirty="0" i="1" lang="ru-RU" sz="2800">
                <a:solidFill>
                  <a:srgbClr val="002060"/>
                </a:solidFill>
                <a:latin charset="0" panose="02020603050405020304" pitchFamily="18" typeface="Times New Roman"/>
                <a:ea charset="0" panose="020F0502020204030204" pitchFamily="34" typeface="Calibri"/>
                <a:cs charset="0" panose="02020603050405020304" pitchFamily="18" typeface="Times New Roman"/>
              </a:rPr>
              <a:t>Веретеном повернулись.</a:t>
            </a:r>
            <a:endParaRPr dirty="0" lang="ru-RU" sz="2800">
              <a:solidFill>
                <a:srgbClr val="002060"/>
              </a:solidFill>
              <a:latin charset="0" panose="020F0502020204030204" pitchFamily="34" typeface="Calibri"/>
              <a:ea charset="0" panose="020F0502020204030204" pitchFamily="34" typeface="Calibri"/>
              <a:cs charset="0" panose="02020603050405020304" pitchFamily="18" typeface="Times New Roman"/>
            </a:endParaRPr>
          </a:p>
          <a:p>
            <a:pPr marL="457200" marR="95250">
              <a:lnSpc>
                <a:spcPct val="107000"/>
              </a:lnSpc>
              <a:spcBef>
                <a:spcPts val="750"/>
              </a:spcBef>
              <a:spcAft>
                <a:spcPts val="750"/>
              </a:spcAft>
            </a:pPr>
            <a:r>
              <a:rPr b="1" dirty="0" i="1" lang="ru-RU" sz="2800">
                <a:solidFill>
                  <a:srgbClr val="002060"/>
                </a:solidFill>
                <a:latin charset="0" panose="02020603050405020304" pitchFamily="18" typeface="Times New Roman"/>
                <a:ea charset="0" panose="020F0502020204030204" pitchFamily="34" typeface="Calibri"/>
                <a:cs charset="0" panose="02020603050405020304" pitchFamily="18" typeface="Times New Roman"/>
              </a:rPr>
              <a:t>К солнцу потянулись.</a:t>
            </a:r>
            <a:endParaRPr dirty="0" lang="ru-RU" sz="2800">
              <a:solidFill>
                <a:srgbClr val="002060"/>
              </a:solidFill>
              <a:latin charset="0" panose="020F0502020204030204" pitchFamily="34" typeface="Calibri"/>
              <a:ea charset="0" panose="020F0502020204030204" pitchFamily="34" typeface="Calibri"/>
              <a:cs charset="0" panose="02020603050405020304" pitchFamily="18" typeface="Times New Roman"/>
            </a:endParaRPr>
          </a:p>
          <a:p>
            <a:pPr marL="457200" marR="95250">
              <a:lnSpc>
                <a:spcPct val="107000"/>
              </a:lnSpc>
              <a:spcBef>
                <a:spcPts val="750"/>
              </a:spcBef>
              <a:spcAft>
                <a:spcPts val="750"/>
              </a:spcAft>
            </a:pPr>
            <a:r>
              <a:rPr b="1" dirty="0" i="1" lang="ru-RU" sz="2800">
                <a:solidFill>
                  <a:srgbClr val="002060"/>
                </a:solidFill>
                <a:latin charset="0" panose="02020603050405020304" pitchFamily="18" typeface="Times New Roman"/>
                <a:ea charset="0" panose="020F0502020204030204" pitchFamily="34" typeface="Calibri"/>
                <a:cs charset="0" panose="02020603050405020304" pitchFamily="18" typeface="Times New Roman"/>
              </a:rPr>
              <a:t>Раз присели, два присели.</a:t>
            </a:r>
            <a:endParaRPr dirty="0" lang="ru-RU" sz="2800">
              <a:solidFill>
                <a:srgbClr val="002060"/>
              </a:solidFill>
              <a:latin charset="0" panose="020F0502020204030204" pitchFamily="34" typeface="Calibri"/>
              <a:ea charset="0" panose="020F0502020204030204" pitchFamily="34" typeface="Calibri"/>
              <a:cs charset="0" panose="02020603050405020304" pitchFamily="18" typeface="Times New Roman"/>
            </a:endParaRPr>
          </a:p>
          <a:p>
            <a:pPr marL="457200" marR="95250">
              <a:lnSpc>
                <a:spcPct val="107000"/>
              </a:lnSpc>
              <a:spcBef>
                <a:spcPts val="750"/>
              </a:spcBef>
              <a:spcAft>
                <a:spcPts val="750"/>
              </a:spcAft>
            </a:pPr>
            <a:r>
              <a:rPr b="1" dirty="0" i="1" lang="ru-RU" sz="2800">
                <a:solidFill>
                  <a:srgbClr val="002060"/>
                </a:solidFill>
                <a:latin charset="0" panose="02020603050405020304" pitchFamily="18" typeface="Times New Roman"/>
                <a:ea charset="0" panose="020F0502020204030204" pitchFamily="34" typeface="Calibri"/>
                <a:cs charset="0" panose="02020603050405020304" pitchFamily="18" typeface="Times New Roman"/>
              </a:rPr>
              <a:t>Тихонечко за компьютеры сели.</a:t>
            </a:r>
            <a:endParaRPr dirty="0" lang="ru-RU" sz="2800">
              <a:solidFill>
                <a:srgbClr val="002060"/>
              </a:solidFill>
              <a:latin charset="0" panose="020F0502020204030204" pitchFamily="34" typeface="Calibri"/>
              <a:ea charset="0" panose="020F0502020204030204" pitchFamily="34" typeface="Calibri"/>
              <a:cs charset="0" panose="02020603050405020304" pitchFamily="18" typeface="Times New Roman"/>
            </a:endParaRPr>
          </a:p>
          <a:p>
            <a:pPr marL="457200" marR="95250">
              <a:lnSpc>
                <a:spcPct val="107000"/>
              </a:lnSpc>
              <a:spcBef>
                <a:spcPts val="750"/>
              </a:spcBef>
              <a:spcAft>
                <a:spcPts val="750"/>
              </a:spcAft>
            </a:pPr>
            <a:r>
              <a:rPr b="1" dirty="0" lang="ru-RU" sz="2800">
                <a:solidFill>
                  <a:srgbClr val="000000"/>
                </a:solidFill>
                <a:latin charset="0" panose="02020603050405020304" pitchFamily="18" typeface="Times New Roman"/>
                <a:ea charset="0" panose="020F0502020204030204" pitchFamily="34" typeface="Calibri"/>
                <a:cs charset="0" panose="02020603050405020304" pitchFamily="18" typeface="Times New Roman"/>
              </a:rPr>
              <a:t> </a:t>
            </a:r>
            <a:endParaRPr dirty="0" lang="ru-RU" sz="2800">
              <a:effectLst/>
              <a:latin charset="0" panose="020F0502020204030204" pitchFamily="34" typeface="Calibri"/>
              <a:ea charset="0" panose="020F0502020204030204" pitchFamily="34" typeface="Calibri"/>
              <a:cs charset="0" panose="02020603050405020304" pitchFamily="18" typeface="Times New Roman"/>
            </a:endParaRPr>
          </a:p>
        </p:txBody>
      </p:sp>
      <p:pic>
        <p:nvPicPr>
          <p:cNvPr id="4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-176864" y="2021210"/>
            <a:ext cx="2181225" cy="20955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DA80E4"/>
            </a:solidFill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b="106"/>
          <a:stretch/>
        </p:blipFill>
        <p:spPr>
          <a:xfrm>
            <a:off x="6152980" y="3068960"/>
            <a:ext cx="2956828" cy="3639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66312085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Инструктаж БЖ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417638"/>
            <a:ext cx="4035356" cy="49204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46055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6176" y="337455"/>
            <a:ext cx="7168272" cy="876009"/>
          </a:xfrm>
        </p:spPr>
        <p:txBody>
          <a:bodyPr/>
          <a:lstStyle/>
          <a:p>
            <a:r>
              <a:rPr lang="uk-UA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Практическое</a:t>
            </a:r>
            <a:r>
              <a:rPr lang="uk-UA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endParaRPr lang="uk-UA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82703" y="500559"/>
            <a:ext cx="1728539" cy="1942801"/>
            <a:chOff x="923949" y="321642"/>
            <a:chExt cx="1728539" cy="1942801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23949" y="321642"/>
              <a:ext cx="1728539" cy="1728539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1124780" y="1802778"/>
              <a:ext cx="1152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smtClean="0"/>
                <a:t>Школа</a:t>
              </a:r>
              <a:endParaRPr lang="uk-UA" sz="2400" b="1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3592612" y="2410701"/>
            <a:ext cx="1096783" cy="1557552"/>
            <a:chOff x="539552" y="1196752"/>
            <a:chExt cx="1728539" cy="2173634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39552" y="1196752"/>
              <a:ext cx="1728539" cy="172853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683568" y="2908721"/>
              <a:ext cx="1512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smtClean="0"/>
                <a:t>5-б</a:t>
              </a:r>
              <a:endParaRPr lang="uk-UA" sz="2400" b="1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700338" y="3789499"/>
            <a:ext cx="1073246" cy="1246770"/>
            <a:chOff x="692630" y="1242378"/>
            <a:chExt cx="1728539" cy="1796288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92631" y="1242377"/>
              <a:ext cx="1728538" cy="1728539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842360" y="2577001"/>
              <a:ext cx="1512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smtClean="0"/>
                <a:t>5-в</a:t>
              </a:r>
              <a:endParaRPr lang="uk-UA" sz="2400" b="1" dirty="0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6286195" y="5575525"/>
            <a:ext cx="1198710" cy="1090545"/>
            <a:chOff x="6972225" y="4639177"/>
            <a:chExt cx="1902443" cy="1791987"/>
          </a:xfrm>
        </p:grpSpPr>
        <p:sp>
          <p:nvSpPr>
            <p:cNvPr id="22" name="Shape 169"/>
            <p:cNvSpPr/>
            <p:nvPr/>
          </p:nvSpPr>
          <p:spPr>
            <a:xfrm>
              <a:off x="7236296" y="4639177"/>
              <a:ext cx="1296144" cy="1188062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sp>
        <p:sp>
          <p:nvSpPr>
            <p:cNvPr id="7" name="TextBox 6"/>
            <p:cNvSpPr txBox="1"/>
            <p:nvPr/>
          </p:nvSpPr>
          <p:spPr>
            <a:xfrm>
              <a:off x="6972225" y="5874851"/>
              <a:ext cx="1902443" cy="556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600" b="1" dirty="0" smtClean="0"/>
                <a:t>Зима.</a:t>
              </a:r>
              <a:r>
                <a:rPr lang="en-US" sz="1600" b="1" dirty="0" smtClean="0"/>
                <a:t>bmp</a:t>
              </a:r>
              <a:endParaRPr lang="uk-UA" sz="1600" b="1" dirty="0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6059519" y="4505756"/>
            <a:ext cx="1652063" cy="1069769"/>
            <a:chOff x="6704184" y="2133622"/>
            <a:chExt cx="2456256" cy="1530498"/>
          </a:xfrm>
        </p:grpSpPr>
        <p:pic>
          <p:nvPicPr>
            <p:cNvPr id="7170" name="Picture 2" descr="http://static.freepik.com/free-photo/text-file-icon_17-1121211227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2280" y="2133622"/>
              <a:ext cx="1079029" cy="10790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6704184" y="3179757"/>
              <a:ext cx="2456256" cy="4843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 smtClean="0"/>
                <a:t>Список.</a:t>
              </a:r>
              <a:r>
                <a:rPr lang="en-US" sz="1600" b="1" dirty="0" smtClean="0"/>
                <a:t>txt</a:t>
              </a:r>
              <a:endParaRPr lang="uk-UA" sz="1600" b="1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1464504" y="1687123"/>
            <a:ext cx="1512844" cy="1834688"/>
            <a:chOff x="539552" y="1196752"/>
            <a:chExt cx="1728539" cy="2191423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39552" y="1196752"/>
              <a:ext cx="1728539" cy="1728539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639510" y="2836744"/>
              <a:ext cx="1512168" cy="551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smtClean="0"/>
                <a:t>5 </a:t>
              </a:r>
              <a:r>
                <a:rPr lang="uk-UA" sz="2000" b="1" dirty="0" err="1" smtClean="0"/>
                <a:t>классы</a:t>
              </a:r>
              <a:endParaRPr lang="uk-UA" sz="2000" b="1" dirty="0"/>
            </a:p>
          </p:txBody>
        </p:sp>
      </p:grpSp>
      <p:sp>
        <p:nvSpPr>
          <p:cNvPr id="7168" name="TextBox 7167"/>
          <p:cNvSpPr txBox="1"/>
          <p:nvPr/>
        </p:nvSpPr>
        <p:spPr>
          <a:xfrm>
            <a:off x="3316815" y="1152921"/>
            <a:ext cx="2448272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Создать</a:t>
            </a:r>
            <a:endParaRPr lang="uk-UA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pSp>
        <p:nvGrpSpPr>
          <p:cNvPr id="36" name="Группа 35"/>
          <p:cNvGrpSpPr/>
          <p:nvPr/>
        </p:nvGrpSpPr>
        <p:grpSpPr>
          <a:xfrm>
            <a:off x="3545079" y="5040641"/>
            <a:ext cx="1238704" cy="1556711"/>
            <a:chOff x="923949" y="321642"/>
            <a:chExt cx="1728539" cy="1942801"/>
          </a:xfrm>
        </p:grpSpPr>
        <p:pic>
          <p:nvPicPr>
            <p:cNvPr id="37" name="Рисунок 3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23949" y="321642"/>
              <a:ext cx="1728539" cy="1728539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>
              <a:off x="1124780" y="1802778"/>
              <a:ext cx="1152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smtClean="0">
                  <a:solidFill>
                    <a:srgbClr val="C00000"/>
                  </a:solidFill>
                </a:rPr>
                <a:t>5-г</a:t>
              </a:r>
              <a:endParaRPr lang="uk-UA" sz="2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42" name="Стрелка вправо 41"/>
          <p:cNvSpPr/>
          <p:nvPr/>
        </p:nvSpPr>
        <p:spPr>
          <a:xfrm rot="20002938">
            <a:off x="4875726" y="5071831"/>
            <a:ext cx="908109" cy="27286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трелка вправо 42"/>
          <p:cNvSpPr/>
          <p:nvPr/>
        </p:nvSpPr>
        <p:spPr>
          <a:xfrm rot="661587">
            <a:off x="4809962" y="5819272"/>
            <a:ext cx="954348" cy="3097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Путь к файлу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598066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D:\</a:t>
            </a:r>
            <a:r>
              <a:rPr lang="ru-RU" b="1" dirty="0" smtClean="0">
                <a:solidFill>
                  <a:srgbClr val="002060"/>
                </a:solidFill>
              </a:rPr>
              <a:t>Школа\5 классы\5-г\</a:t>
            </a:r>
            <a:r>
              <a:rPr lang="ru-RU" b="1" dirty="0" smtClean="0">
                <a:solidFill>
                  <a:srgbClr val="C00000"/>
                </a:solidFill>
              </a:rPr>
              <a:t>Список.</a:t>
            </a:r>
            <a:r>
              <a:rPr lang="en-US" b="1" dirty="0" smtClean="0">
                <a:solidFill>
                  <a:srgbClr val="C00000"/>
                </a:solidFill>
              </a:rPr>
              <a:t>txt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Левая фигурная скобка 3"/>
          <p:cNvSpPr/>
          <p:nvPr/>
        </p:nvSpPr>
        <p:spPr>
          <a:xfrm rot="16200000">
            <a:off x="2113384" y="332656"/>
            <a:ext cx="1440160" cy="4752528"/>
          </a:xfrm>
          <a:prstGeom prst="leftBrace">
            <a:avLst>
              <a:gd name="adj1" fmla="val 0"/>
              <a:gd name="adj2" fmla="val 51015"/>
            </a:avLst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17339" y="3429000"/>
            <a:ext cx="22322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Путь к файлу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4394896"/>
            <a:ext cx="6969461" cy="1878271"/>
          </a:xfrm>
          <a:prstGeom prst="rect">
            <a:avLst/>
          </a:prstGeom>
          <a:solidFill>
            <a:srgbClr val="FFFF66"/>
          </a:solidFill>
        </p:spPr>
        <p:txBody>
          <a:bodyPr wrap="square">
            <a:spAutoFit/>
          </a:bodyPr>
          <a:lstStyle/>
          <a:p>
            <a:pPr marR="95250">
              <a:lnSpc>
                <a:spcPct val="107000"/>
              </a:lnSpc>
              <a:spcBef>
                <a:spcPts val="750"/>
              </a:spcBef>
              <a:spcAft>
                <a:spcPts val="750"/>
              </a:spcAft>
            </a:pP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Путь к файлу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вместе с именем файла называют 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Полным именем файла.</a:t>
            </a:r>
            <a:b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3200" b="1" dirty="0">
                <a:solidFill>
                  <a:srgbClr val="7030A0"/>
                </a:solidFill>
              </a:rPr>
              <a:t>D:\</a:t>
            </a:r>
            <a:r>
              <a:rPr lang="ru-RU" sz="3200" b="1" dirty="0">
                <a:solidFill>
                  <a:srgbClr val="7030A0"/>
                </a:solidFill>
              </a:rPr>
              <a:t>Школа\5 классы\5-г\Список.</a:t>
            </a:r>
            <a:r>
              <a:rPr lang="en-US" sz="3200" b="1" dirty="0">
                <a:solidFill>
                  <a:srgbClr val="7030A0"/>
                </a:solidFill>
              </a:rPr>
              <a:t>txt</a:t>
            </a:r>
            <a:endParaRPr lang="ru-RU" sz="3200" b="1" dirty="0">
              <a:solidFill>
                <a:srgbClr val="7030A0"/>
              </a:solidFill>
            </a:endParaRPr>
          </a:p>
          <a:p>
            <a:pPr marR="95250">
              <a:lnSpc>
                <a:spcPct val="107000"/>
              </a:lnSpc>
              <a:spcBef>
                <a:spcPts val="750"/>
              </a:spcBef>
              <a:spcAft>
                <a:spcPts val="750"/>
              </a:spcAft>
            </a:pP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332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151620" y="194725"/>
            <a:ext cx="2520280" cy="639762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2800" i="1" dirty="0">
                <a:solidFill>
                  <a:srgbClr val="C00000"/>
                </a:solidFill>
              </a:rPr>
              <a:t>Цели урока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07504" y="1124744"/>
            <a:ext cx="4608512" cy="5733256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ознакомить учащихся с понятиями файл, папка, имя файла, имя папки, путь к файлу, устройствах хранения данных;</a:t>
            </a:r>
          </a:p>
          <a:p>
            <a:pPr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умения использовать полученные знания на практике.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5796136" y="260648"/>
            <a:ext cx="2520280" cy="639762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2800" i="1" dirty="0" smtClean="0">
                <a:solidFill>
                  <a:srgbClr val="C00000"/>
                </a:solidFill>
              </a:rPr>
              <a:t>Задачи урока</a:t>
            </a:r>
            <a:endParaRPr lang="ru-RU" sz="2800" i="1" dirty="0">
              <a:solidFill>
                <a:srgbClr val="C00000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5004048" y="1124744"/>
            <a:ext cx="3826259" cy="5616624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определять имя папки и файла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находить путь к ним.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Выяснить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самая главная папка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Где хранятся данные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Познакомиться с работой программы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Проводник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0763903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для глаз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33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-99033"/>
            <a:ext cx="8820472" cy="6496009"/>
          </a:xfrm>
          <a:prstGeom prst="rect">
            <a:avLst/>
          </a:prstGeom>
          <a:solidFill>
            <a:srgbClr val="ECBDF1"/>
          </a:solidFill>
        </p:spPr>
        <p:txBody>
          <a:bodyPr wrap="square">
            <a:spAutoFit/>
          </a:bodyPr>
          <a:lstStyle/>
          <a:p>
            <a:pPr marR="95250">
              <a:lnSpc>
                <a:spcPct val="107000"/>
              </a:lnSpc>
              <a:spcBef>
                <a:spcPts val="750"/>
              </a:spcBef>
              <a:spcAft>
                <a:spcPts val="75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IV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Домашнее 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 </a:t>
            </a:r>
          </a:p>
          <a:p>
            <a:pPr marR="95250">
              <a:lnSpc>
                <a:spcPct val="107000"/>
              </a:lnSpc>
              <a:spcBef>
                <a:spcPts val="750"/>
              </a:spcBef>
              <a:spcAft>
                <a:spcPts val="750"/>
              </a:spcAft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§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2.8 задание №5, №7</a:t>
            </a:r>
            <a:b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Рефлексия и подведение итогов урока. 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отобразите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доске структуру хранения данных (плакат и заготовки файлов и папок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, назовите типы файлов и папок.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85800" marR="95250">
              <a:lnSpc>
                <a:spcPct val="107000"/>
              </a:lnSpc>
              <a:spcBef>
                <a:spcPts val="750"/>
              </a:spcBef>
              <a:spcAft>
                <a:spcPts val="75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Ответьте  на вопросы :</a:t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    Вам было интересно на уроке? </a:t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    Вы узнали что-то новое на уроке?</a:t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    Был ли доступен изучавшийся материал?</a:t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    Вы его поняли?</a:t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    Готовы ли вы на следующих уроках применить его на практике результаты экскурсии?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88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39552" y="260648"/>
            <a:ext cx="3674404" cy="11900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5250" marR="95250" indent="133350">
              <a:spcBef>
                <a:spcPts val="750"/>
              </a:spcBef>
              <a:spcAft>
                <a:spcPts val="750"/>
              </a:spcAft>
            </a:pP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Оценивание: </a:t>
            </a:r>
            <a:endParaRPr lang="ru-RU" sz="4000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5250" marR="95250" indent="133350">
              <a:spcBef>
                <a:spcPts val="750"/>
              </a:spcBef>
              <a:spcAft>
                <a:spcPts val="750"/>
              </a:spcAft>
            </a:pP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1937857"/>
              </p:ext>
            </p:extLst>
          </p:nvPr>
        </p:nvGraphicFramePr>
        <p:xfrm>
          <a:off x="395538" y="1412776"/>
          <a:ext cx="8568950" cy="29711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6827"/>
                <a:gridCol w="495316"/>
                <a:gridCol w="495316"/>
                <a:gridCol w="495316"/>
                <a:gridCol w="495316"/>
                <a:gridCol w="495316"/>
                <a:gridCol w="495316"/>
                <a:gridCol w="495316"/>
                <a:gridCol w="495316"/>
                <a:gridCol w="495316"/>
                <a:gridCol w="495316"/>
                <a:gridCol w="495316"/>
                <a:gridCol w="2103647"/>
              </a:tblGrid>
              <a:tr h="2536309">
                <a:tc>
                  <a:txBody>
                    <a:bodyPr/>
                    <a:lstStyle/>
                    <a:p>
                      <a:pPr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Смайлики,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картинки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1-2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3-4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5-6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7-8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9-10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11-12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13-14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15-16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17-18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19-20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21-22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endParaRPr lang="ru-RU" sz="2000" b="1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больше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</a:tr>
              <a:tr h="434796">
                <a:tc>
                  <a:txBody>
                    <a:bodyPr/>
                    <a:lstStyle/>
                    <a:p>
                      <a:pPr marR="95250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баллы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95250" algn="ctr"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023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69" r="14"/>
          <a:stretch/>
        </p:blipFill>
        <p:spPr>
          <a:xfrm>
            <a:off x="323528" y="188640"/>
            <a:ext cx="8496944" cy="6210844"/>
          </a:xfrm>
          <a:prstGeom prst="rect">
            <a:avLst/>
          </a:prstGeom>
          <a:ln w="57150">
            <a:solidFill>
              <a:schemeClr val="accent3">
                <a:lumMod val="75000"/>
              </a:schemeClr>
            </a:solidFill>
            <a:prstDash val="sysDot"/>
          </a:ln>
        </p:spPr>
      </p:pic>
    </p:spTree>
    <p:extLst>
      <p:ext uri="{BB962C8B-B14F-4D97-AF65-F5344CB8AC3E}">
        <p14:creationId xmlns:p14="http://schemas.microsoft.com/office/powerpoint/2010/main" val="3208638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213301"/>
            <a:ext cx="7416824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Начиная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наш урок, вспомним, что информатика это наука об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317352"/>
            <a:ext cx="7272808" cy="156966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</a:t>
            </a:r>
            <a:r>
              <a:rPr lang="ru-RU" dirty="0" smtClean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Слово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«информатика» знакомо нынче всем.</a:t>
            </a:r>
            <a:b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Оно уже во все проникло сферы.</a:t>
            </a:r>
            <a:b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Решает информатика множество проблем,</a:t>
            </a:r>
            <a:b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 сами вспомнить можете примеры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адание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64064" y="4144089"/>
            <a:ext cx="7499176" cy="1200329"/>
          </a:xfrm>
          <a:prstGeom prst="rect">
            <a:avLst/>
          </a:prstGeom>
          <a:solidFill>
            <a:srgbClr val="FFFF66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Расставьте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правильно понятия из слов </a:t>
            </a:r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информация, сообщения, данные, сведения,, носители сообщений,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013176"/>
            <a:ext cx="1116124" cy="1552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5477826"/>
            <a:ext cx="1116124" cy="1392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81416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блиц-опрос</a:t>
            </a:r>
            <a:b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 ли вы…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что оценки в классном журнале это 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данные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…что компьютер это 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вычислитель 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что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мышка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устройство вывода информации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…что 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процессор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это устройство обработки данных 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что 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процесс 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что 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меню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только перечень блюд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….что основным элементом управления 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Рабочего</a:t>
            </a:r>
            <a:r>
              <a:rPr lang="ru-RU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кнопка 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Пуск.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…что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доступа к свойствам объектов используется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онтекстное меню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что 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окна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бывают только в доме.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://remont-noutbukiv.lviv.ua/wp-content/uploads/2013/03/lc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624757" cy="159226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school118.at.ua/_pu/0/483028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9928" y="5013176"/>
            <a:ext cx="1954560" cy="161437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softEdge rad="317500"/>
          </a:effectLst>
          <a:ex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Командная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:</a:t>
            </a: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задание</a:t>
            </a:r>
            <a:endParaRPr lang="ru-RU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FFFF66"/>
          </a:solidFill>
        </p:spPr>
        <p:txBody>
          <a:bodyPr/>
          <a:lstStyle/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из данных букв составить слово, связанное с понятием 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объект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капитанов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команд)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классификация объектов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картинкам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(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6347048" cy="58092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Окно в мир информации</a:t>
            </a:r>
            <a:endParaRPr lang="ru-RU" dirty="0"/>
          </a:p>
        </p:txBody>
      </p:sp>
      <p:pic>
        <p:nvPicPr>
          <p:cNvPr id="7" name="Picture 2" descr="http://remont-noutbukiv.lviv.ua/wp-content/uploads/2013/03/lc3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8715" y="-171400"/>
            <a:ext cx="1905000" cy="18669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300385"/>
            <a:ext cx="77796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Окно в мир информации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3039" y="2348880"/>
            <a:ext cx="6858000" cy="223279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28600" marR="95250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Дети,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скажите:</a:t>
            </a:r>
          </a:p>
          <a:p>
            <a:pPr marL="228600" marR="95250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Нужна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 людям информация?</a:t>
            </a:r>
            <a:endParaRPr lang="ru-RU" sz="28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95250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Если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да, то зачем?</a:t>
            </a:r>
            <a:endParaRPr lang="ru-RU" sz="28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95250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Можем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 мы прожить без информации? </a:t>
            </a:r>
            <a:endParaRPr lang="ru-RU" sz="28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461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4" y="0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altLang="uk-UA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uk-UA" altLang="uk-UA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уроке</a:t>
            </a:r>
            <a:r>
              <a:rPr lang="uk-UA" altLang="uk-UA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uk-UA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</a:t>
            </a:r>
            <a:r>
              <a:rPr lang="uk-UA" altLang="uk-UA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uk-UA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узнаем</a:t>
            </a:r>
            <a:r>
              <a:rPr lang="uk-UA" altLang="uk-UA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graphicFrame>
        <p:nvGraphicFramePr>
          <p:cNvPr id="7" name="Місце для вмісту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8011978"/>
              </p:ext>
            </p:extLst>
          </p:nvPr>
        </p:nvGraphicFramePr>
        <p:xfrm>
          <a:off x="107504" y="1533525"/>
          <a:ext cx="8928992" cy="5019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901" y="4899450"/>
            <a:ext cx="1444977" cy="192663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64311" y="4581128"/>
            <a:ext cx="2016224" cy="201622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7" y="4899450"/>
            <a:ext cx="1697902" cy="16979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265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файла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417638"/>
            <a:ext cx="4038600" cy="4525963"/>
          </a:xfrm>
          <a:ln>
            <a:solidFill>
              <a:schemeClr val="accent4">
                <a:lumMod val="50000"/>
              </a:schemeClr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Файл -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упорядоченная совокупность данных определенного типа, размещающаяся на одном из носителей данных и имеющая имя.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Файл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это программа или данные, имеющие имя и хранящиеся в постоянной памяти.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(Определение записывается в тетрадь)</a:t>
            </a:r>
          </a:p>
        </p:txBody>
      </p:sp>
      <p:sp>
        <p:nvSpPr>
          <p:cNvPr id="6" name="Объект 5"/>
          <p:cNvSpPr>
            <a:spLocks noGrp="1" noChangeArrowheads="1"/>
          </p:cNvSpPr>
          <p:nvPr>
            <p:ph sz="half" idx="2"/>
          </p:nvPr>
        </p:nvSpPr>
        <p:spPr bwMode="auto">
          <a:xfrm>
            <a:off x="4477372" y="1772816"/>
            <a:ext cx="4209427" cy="115212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b="1" i="1" kern="12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Имя файла </a:t>
            </a:r>
            <a:r>
              <a:rPr lang="ru-RU" b="1" i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i="1" kern="12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расширение</a:t>
            </a:r>
            <a:endParaRPr lang="ru-RU" dirty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sz="2000" b="1" i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255 символов    	до 3-4 символов</a:t>
            </a:r>
            <a:endParaRPr lang="ru-RU" sz="20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Округлений прямокутник 1"/>
          <p:cNvSpPr/>
          <p:nvPr/>
        </p:nvSpPr>
        <p:spPr>
          <a:xfrm>
            <a:off x="4746854" y="3011252"/>
            <a:ext cx="3670461" cy="1597011"/>
          </a:xfrm>
          <a:prstGeom prst="roundRect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Эти символы не должны быть в имени файла:</a:t>
            </a:r>
            <a:endParaRPr lang="uk-UA" sz="2400" b="1" dirty="0" smtClean="0"/>
          </a:p>
          <a:p>
            <a:pPr algn="ctr"/>
            <a:r>
              <a:rPr lang="uk-UA" sz="3600" b="1" dirty="0" smtClean="0">
                <a:solidFill>
                  <a:schemeClr val="tx1"/>
                </a:solidFill>
              </a:rPr>
              <a:t>\ </a:t>
            </a:r>
            <a:r>
              <a:rPr lang="uk-UA" sz="3600" b="1" dirty="0">
                <a:solidFill>
                  <a:schemeClr val="tx1"/>
                </a:solidFill>
              </a:rPr>
              <a:t>/: *? ”&lt; &gt; |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23928" y="4694571"/>
            <a:ext cx="5040560" cy="1604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Имя файлу 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дает </a:t>
            </a:r>
            <a:r>
              <a:rPr lang="ru-RU" sz="24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пользователь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24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</a:t>
            </a:r>
            <a:r>
              <a:rPr lang="ru-RU" sz="24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расширение 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 тип файла задается той </a:t>
            </a:r>
            <a:r>
              <a:rPr lang="ru-RU" sz="24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программо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й, в которой он создается</a:t>
            </a:r>
          </a:p>
        </p:txBody>
      </p:sp>
    </p:spTree>
    <p:extLst>
      <p:ext uri="{BB962C8B-B14F-4D97-AF65-F5344CB8AC3E}">
        <p14:creationId xmlns:p14="http://schemas.microsoft.com/office/powerpoint/2010/main" val="336534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918</TotalTime>
  <Words>711</Words>
  <Application>Microsoft Office PowerPoint</Application>
  <PresentationFormat>Экран (4:3)</PresentationFormat>
  <Paragraphs>142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Georgia</vt:lpstr>
      <vt:lpstr>Times New Roman</vt:lpstr>
      <vt:lpstr>Wingdings</vt:lpstr>
      <vt:lpstr>Тема Office</vt:lpstr>
      <vt:lpstr>Понятие о  файле и  папке (каталоге), их имена </vt:lpstr>
      <vt:lpstr>Презентация PowerPoint</vt:lpstr>
      <vt:lpstr>Презентация PowerPoint</vt:lpstr>
      <vt:lpstr>Задание</vt:lpstr>
      <vt:lpstr> блиц-опрос Согласны ли вы…</vt:lpstr>
      <vt:lpstr>Командная работа : задание</vt:lpstr>
      <vt:lpstr>Окно в мир информации</vt:lpstr>
      <vt:lpstr>На уроке мы узнаем:</vt:lpstr>
      <vt:lpstr>Понятие файла</vt:lpstr>
      <vt:lpstr>Имена файлов</vt:lpstr>
      <vt:lpstr>Типы файлов </vt:lpstr>
      <vt:lpstr>Папки (каталоги)</vt:lpstr>
      <vt:lpstr>Презентация PowerPoint</vt:lpstr>
      <vt:lpstr>Устройства хранения данных</vt:lpstr>
      <vt:lpstr>Программа Проводник</vt:lpstr>
      <vt:lpstr>Физкультминутка </vt:lpstr>
      <vt:lpstr>Инструктаж БЖ</vt:lpstr>
      <vt:lpstr>Практическое задание</vt:lpstr>
      <vt:lpstr>Путь к файлу</vt:lpstr>
      <vt:lpstr>Упражнения для глаз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Поняття про файл и  каталог (папку), их имена</dc:title>
  <dc:creator>Тая</dc:creator>
  <cp:lastModifiedBy>Тая</cp:lastModifiedBy>
  <cp:revision>60</cp:revision>
  <dcterms:modified xsi:type="dcterms:W3CDTF">2015-12-01T01:16:40Z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755378</vt:lpwstr>
  </property>
  <property fmtid="{D5CDD505-2E9C-101B-9397-08002B2CF9AE}" name="NXPowerLiteVersion" pid="3">
    <vt:lpwstr>D4.1.4</vt:lpwstr>
  </property>
</Properties>
</file>