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9.xml" ContentType="application/vnd.openxmlformats-officedocument.drawingml.chart+xml"/>
  <Override PartName="/ppt/charts/chart28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charts/chart26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chart29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4" r:id="rId1"/>
  </p:sldMasterIdLst>
  <p:sldIdLst>
    <p:sldId id="316" r:id="rId2"/>
    <p:sldId id="257" r:id="rId3"/>
    <p:sldId id="265" r:id="rId4"/>
    <p:sldId id="311" r:id="rId5"/>
    <p:sldId id="286" r:id="rId6"/>
    <p:sldId id="289" r:id="rId7"/>
    <p:sldId id="288" r:id="rId8"/>
    <p:sldId id="287" r:id="rId9"/>
    <p:sldId id="290" r:id="rId10"/>
    <p:sldId id="291" r:id="rId11"/>
    <p:sldId id="292" r:id="rId12"/>
    <p:sldId id="293" r:id="rId13"/>
    <p:sldId id="308" r:id="rId14"/>
    <p:sldId id="309" r:id="rId15"/>
    <p:sldId id="310" r:id="rId16"/>
    <p:sldId id="295" r:id="rId17"/>
    <p:sldId id="296" r:id="rId18"/>
    <p:sldId id="297" r:id="rId19"/>
    <p:sldId id="312" r:id="rId20"/>
    <p:sldId id="307" r:id="rId21"/>
    <p:sldId id="270" r:id="rId22"/>
    <p:sldId id="266" r:id="rId23"/>
    <p:sldId id="271" r:id="rId24"/>
    <p:sldId id="280" r:id="rId25"/>
    <p:sldId id="317" r:id="rId26"/>
    <p:sldId id="278" r:id="rId27"/>
    <p:sldId id="313" r:id="rId28"/>
    <p:sldId id="279" r:id="rId29"/>
    <p:sldId id="284" r:id="rId30"/>
    <p:sldId id="318" r:id="rId31"/>
    <p:sldId id="315" r:id="rId32"/>
    <p:sldId id="314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CC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&#1052;&#1086;&#1080;%20&#1076;&#1086;&#1082;&#1091;&#1084;&#1077;&#1085;&#1090;&#1099;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44;&#1110;&#1072;&#1075;&#1088;&#1072;&#1084;&#1072;_&#1075;&#1088;&#1072;&#1092;&#1110;&#1082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  <c:showCatName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27"/>
  <c:chart>
    <c:plotArea>
      <c:layout/>
      <c:scatterChart>
        <c:scatterStyle val="smoothMarker"/>
        <c:ser>
          <c:idx val="0"/>
          <c:order val="0"/>
          <c:tx>
            <c:strRef>
              <c:f>'Високий рівень'!$A$4</c:f>
              <c:strCache>
                <c:ptCount val="1"/>
                <c:pt idx="0">
                  <c:v>Прогноз</c:v>
                </c:pt>
              </c:strCache>
            </c:strRef>
          </c:tx>
          <c:xVal>
            <c:strRef>
              <c:f>'[Діаграма_графік.xlsx]Високий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xVal>
          <c:yVal>
            <c:numRef>
              <c:f>'Високий рівень'!$B$4:$F$4</c:f>
              <c:numCache>
                <c:formatCode>General</c:formatCode>
                <c:ptCount val="5"/>
                <c:pt idx="0">
                  <c:v>-5</c:v>
                </c:pt>
                <c:pt idx="1">
                  <c:v>-4</c:v>
                </c:pt>
                <c:pt idx="2">
                  <c:v>-2</c:v>
                </c:pt>
                <c:pt idx="3">
                  <c:v>0</c:v>
                </c:pt>
                <c:pt idx="4">
                  <c:v>2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'Високий рівень'!$A$5</c:f>
              <c:strCache>
                <c:ptCount val="1"/>
                <c:pt idx="0">
                  <c:v>Температура</c:v>
                </c:pt>
              </c:strCache>
            </c:strRef>
          </c:tx>
          <c:xVal>
            <c:strRef>
              <c:f>'[Діаграма_графік.xlsx]Високий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xVal>
          <c:yVal>
            <c:numRef>
              <c:f>'Високий рівень'!$B$5:$F$5</c:f>
              <c:numCache>
                <c:formatCode>General</c:formatCode>
                <c:ptCount val="5"/>
                <c:pt idx="0">
                  <c:v>-3</c:v>
                </c:pt>
                <c:pt idx="1">
                  <c:v>-2</c:v>
                </c:pt>
                <c:pt idx="2">
                  <c:v>0</c:v>
                </c:pt>
                <c:pt idx="3">
                  <c:v>3</c:v>
                </c:pt>
                <c:pt idx="4">
                  <c:v>4</c:v>
                </c:pt>
              </c:numCache>
            </c:numRef>
          </c:yVal>
          <c:smooth val="1"/>
        </c:ser>
        <c:axId val="57340288"/>
        <c:axId val="57341824"/>
      </c:scatterChart>
      <c:valAx>
        <c:axId val="57340288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341824"/>
        <c:crosses val="autoZero"/>
        <c:crossBetween val="midCat"/>
      </c:valAx>
      <c:valAx>
        <c:axId val="5734182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 sz="1200"/>
            </a:pPr>
            <a:endParaRPr lang="uk-UA"/>
          </a:p>
        </c:txPr>
        <c:crossAx val="57340288"/>
        <c:crosses val="autoZero"/>
        <c:crossBetween val="midCat"/>
      </c:valAx>
    </c:plotArea>
    <c:legend>
      <c:legendPos val="r"/>
      <c:layout/>
      <c:txPr>
        <a:bodyPr/>
        <a:lstStyle/>
        <a:p>
          <a:pPr>
            <a:defRPr lang="ru-RU" sz="1200"/>
          </a:pPr>
          <a:endParaRPr lang="uk-UA"/>
        </a:p>
      </c:txPr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perspective val="30"/>
    </c:view3D>
    <c:plotArea>
      <c:layout/>
      <c:area3DChart>
        <c:grouping val="stacked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axId val="57103104"/>
        <c:axId val="57104640"/>
        <c:axId val="0"/>
      </c:area3DChart>
      <c:catAx>
        <c:axId val="57103104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104640"/>
        <c:crosses val="autoZero"/>
        <c:auto val="1"/>
        <c:lblAlgn val="ctr"/>
        <c:lblOffset val="100"/>
      </c:catAx>
      <c:valAx>
        <c:axId val="5710464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103104"/>
        <c:crosses val="autoZero"/>
        <c:crossBetween val="midCat"/>
      </c:valAx>
    </c:plotArea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perspective val="30"/>
    </c:view3D>
    <c:plotArea>
      <c:layout/>
      <c:area3DChart>
        <c:grouping val="standard"/>
        <c:ser>
          <c:idx val="0"/>
          <c:order val="0"/>
          <c:tx>
            <c:strRef>
              <c:f>'Високий рівень'!$A$4</c:f>
              <c:strCache>
                <c:ptCount val="1"/>
                <c:pt idx="0">
                  <c:v>Прогноз</c:v>
                </c:pt>
              </c:strCache>
            </c:strRef>
          </c:tx>
          <c:cat>
            <c:strRef>
              <c:f>'Високий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cat>
          <c:val>
            <c:numRef>
              <c:f>'Високий рівень'!$B$4:$F$4</c:f>
              <c:numCache>
                <c:formatCode>General</c:formatCode>
                <c:ptCount val="5"/>
                <c:pt idx="0">
                  <c:v>-5</c:v>
                </c:pt>
                <c:pt idx="1">
                  <c:v>-4</c:v>
                </c:pt>
                <c:pt idx="2">
                  <c:v>-2</c:v>
                </c:pt>
                <c:pt idx="3">
                  <c:v>0</c:v>
                </c:pt>
                <c:pt idx="4">
                  <c:v>2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'Високий рівень'!$A$5</c:f>
              <c:strCache>
                <c:ptCount val="1"/>
                <c:pt idx="0">
                  <c:v>Температура</c:v>
                </c:pt>
              </c:strCache>
            </c:strRef>
          </c:tx>
          <c:cat>
            <c:strRef>
              <c:f>'Високий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cat>
          <c:val>
            <c:numRef>
              <c:f>'Високий рівень'!$B$5:$F$5</c:f>
              <c:numCache>
                <c:formatCode>General</c:formatCode>
                <c:ptCount val="5"/>
                <c:pt idx="0">
                  <c:v>-3</c:v>
                </c:pt>
                <c:pt idx="1">
                  <c:v>-2</c:v>
                </c:pt>
                <c:pt idx="2">
                  <c:v>0</c:v>
                </c:pt>
                <c:pt idx="3">
                  <c:v>3</c:v>
                </c:pt>
                <c:pt idx="4">
                  <c:v>4</c:v>
                </c:pt>
              </c:numCache>
            </c:numRef>
          </c:val>
          <c:smooth val="1"/>
        </c:ser>
        <c:axId val="57125120"/>
        <c:axId val="57544704"/>
        <c:axId val="57541056"/>
      </c:area3DChart>
      <c:catAx>
        <c:axId val="57125120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544704"/>
        <c:crosses val="autoZero"/>
        <c:auto val="1"/>
        <c:lblAlgn val="ctr"/>
        <c:lblOffset val="100"/>
      </c:catAx>
      <c:valAx>
        <c:axId val="575447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125120"/>
        <c:crosses val="autoZero"/>
        <c:crossBetween val="midCat"/>
      </c:valAx>
      <c:serAx>
        <c:axId val="57541056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544704"/>
        <c:crosses val="autoZero"/>
      </c:serAx>
    </c:plotArea>
    <c:legend>
      <c:legendPos val="r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/>
            </a:pPr>
            <a:r>
              <a:rPr lang="ru-RU"/>
              <a:t>Успішність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1857349496533126"/>
          <c:y val="0.12373485218469688"/>
          <c:w val="0.63091090642701864"/>
          <c:h val="0.87626514781530318"/>
        </c:manualLayout>
      </c:layout>
      <c:doughnutChart>
        <c:varyColors val="1"/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Percent val="1"/>
          </c:dLbls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Percent val="1"/>
          </c:dLbls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76007521673805789"/>
          <c:y val="0.16744615636661891"/>
          <c:w val="0.18540664632268541"/>
          <c:h val="0.34066525440864026"/>
        </c:manualLayout>
      </c:layout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Percent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</c:plotArea>
    <c:legend>
      <c:legendPos val="t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layout/>
      <c:txPr>
        <a:bodyPr/>
        <a:lstStyle/>
        <a:p>
          <a:pPr>
            <a:defRPr lang="ru-RU" sz="1000"/>
          </a:pPr>
          <a:endParaRPr lang="uk-UA"/>
        </a:p>
      </c:txPr>
    </c:title>
    <c:plotArea>
      <c:layout/>
      <c:radarChart>
        <c:radarStyle val="marker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axId val="57621504"/>
        <c:axId val="57640064"/>
      </c:radarChart>
      <c:catAx>
        <c:axId val="57621504"/>
        <c:scaling>
          <c:orientation val="minMax"/>
        </c:scaling>
        <c:axPos val="b"/>
        <c:majorGridlines/>
        <c:title>
          <c:layout/>
          <c:txPr>
            <a:bodyPr/>
            <a:lstStyle/>
            <a:p>
              <a:pPr>
                <a:defRPr lang="ru-RU"/>
              </a:pPr>
              <a:endParaRPr lang="uk-UA"/>
            </a:p>
          </c:txPr>
        </c:title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640064"/>
        <c:crosses val="autoZero"/>
        <c:auto val="1"/>
        <c:lblAlgn val="ctr"/>
        <c:lblOffset val="100"/>
      </c:catAx>
      <c:valAx>
        <c:axId val="57640064"/>
        <c:scaling>
          <c:orientation val="minMax"/>
        </c:scaling>
        <c:axPos val="l"/>
        <c:majorGridlines/>
        <c:minorGridlines/>
        <c:title>
          <c:layout/>
          <c:txPr>
            <a:bodyPr/>
            <a:lstStyle/>
            <a:p>
              <a:pPr>
                <a:defRPr lang="ru-RU"/>
              </a:pPr>
              <a:endParaRPr lang="uk-UA"/>
            </a:p>
          </c:txPr>
        </c:title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621504"/>
        <c:crosses val="autoZero"/>
        <c:crossBetween val="between"/>
      </c:valAx>
    </c:plotArea>
    <c:plotVisOnly val="1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/>
            </a:pPr>
            <a:r>
              <a:rPr lang="ru-RU"/>
              <a:t>Успішність</a:t>
            </a:r>
          </a:p>
        </c:rich>
      </c:tx>
      <c:layout/>
    </c:title>
    <c:plotArea>
      <c:layout/>
      <c:radarChart>
        <c:radarStyle val="filled"/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</c:dLbls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</c:dLbls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рівень'!$D$3</c:f>
              <c:strCache>
                <c:ptCount val="1"/>
                <c:pt idx="0">
                  <c:v>Хімія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рівень'!$E$3</c:f>
              <c:strCache>
                <c:ptCount val="1"/>
                <c:pt idx="0">
                  <c:v>Географія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рівень'!$F$3</c:f>
              <c:strCache>
                <c:ptCount val="1"/>
                <c:pt idx="0">
                  <c:v>ОБЖД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axId val="57691520"/>
        <c:axId val="57701504"/>
      </c:radarChart>
      <c:catAx>
        <c:axId val="57691520"/>
        <c:scaling>
          <c:orientation val="minMax"/>
        </c:scaling>
        <c:axPos val="b"/>
        <c:majorGridlines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701504"/>
        <c:crosses val="autoZero"/>
        <c:auto val="1"/>
        <c:lblAlgn val="ctr"/>
        <c:lblOffset val="100"/>
      </c:catAx>
      <c:valAx>
        <c:axId val="5770150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69152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 lang="ru-RU"/>
            </a:pPr>
            <a:r>
              <a:rPr lang="ru-RU"/>
              <a:t>Успішність</a:t>
            </a:r>
          </a:p>
        </c:rich>
      </c:tx>
      <c:layout/>
    </c:title>
    <c:view3D>
      <c:perspective val="30"/>
    </c:view3D>
    <c:plotArea>
      <c:layout/>
      <c:surface3DChart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рівень'!$D$3</c:f>
              <c:strCache>
                <c:ptCount val="1"/>
                <c:pt idx="0">
                  <c:v>Хімія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рівень'!$E$3</c:f>
              <c:strCache>
                <c:ptCount val="1"/>
                <c:pt idx="0">
                  <c:v>Географія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рівень'!$F$3</c:f>
              <c:strCache>
                <c:ptCount val="1"/>
                <c:pt idx="0">
                  <c:v>ОБЖД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bandFmts/>
        <c:axId val="57890688"/>
        <c:axId val="57892224"/>
        <c:axId val="57881920"/>
      </c:surface3DChart>
      <c:catAx>
        <c:axId val="57890688"/>
        <c:scaling>
          <c:orientation val="minMax"/>
        </c:scaling>
        <c:axPos val="b"/>
        <c:majorGridlines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892224"/>
        <c:crosses val="autoZero"/>
        <c:auto val="1"/>
        <c:lblAlgn val="ctr"/>
        <c:lblOffset val="100"/>
      </c:catAx>
      <c:valAx>
        <c:axId val="5789222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890688"/>
        <c:crosses val="autoZero"/>
        <c:crossBetween val="midCat"/>
      </c:valAx>
      <c:serAx>
        <c:axId val="57881920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892224"/>
        <c:crosses val="autoZero"/>
      </c:serAx>
    </c:plotArea>
    <c:legend>
      <c:legendPos val="r"/>
      <c:layout/>
      <c:txPr>
        <a:bodyPr/>
        <a:lstStyle/>
        <a:p>
          <a:pPr rtl="0">
            <a:defRPr lang="ru-RU"/>
          </a:pPr>
          <a:endParaRPr lang="uk-UA"/>
        </a:p>
      </c:txPr>
    </c:legend>
    <c:plotVisOnly val="1"/>
  </c:chart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rotX val="90"/>
      <c:rotY val="0"/>
      <c:perspective val="0"/>
    </c:view3D>
    <c:plotArea>
      <c:layout/>
      <c:surfaceChart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рівень'!$D$3</c:f>
              <c:strCache>
                <c:ptCount val="1"/>
                <c:pt idx="0">
                  <c:v>Хімія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рівень'!$E$3</c:f>
              <c:strCache>
                <c:ptCount val="1"/>
                <c:pt idx="0">
                  <c:v>Географія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рівень'!$F$3</c:f>
              <c:strCache>
                <c:ptCount val="1"/>
                <c:pt idx="0">
                  <c:v>ОБЖД</c:v>
                </c:pt>
              </c:strCache>
            </c:strRef>
          </c:tx>
          <c:spPr>
            <a:ln w="25400">
              <a:noFill/>
            </a:ln>
          </c:spPr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bandFmts/>
        <c:axId val="57741312"/>
        <c:axId val="57742848"/>
        <c:axId val="57921984"/>
      </c:surfaceChart>
      <c:catAx>
        <c:axId val="57741312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742848"/>
        <c:crosses val="autoZero"/>
        <c:auto val="1"/>
        <c:lblAlgn val="ctr"/>
        <c:lblOffset val="100"/>
      </c:catAx>
      <c:valAx>
        <c:axId val="57742848"/>
        <c:scaling>
          <c:orientation val="minMax"/>
        </c:scaling>
        <c:axPos val="l"/>
        <c:majorGridlines/>
        <c:numFmt formatCode="General" sourceLinked="1"/>
        <c:tickLblPos val="none"/>
        <c:txPr>
          <a:bodyPr/>
          <a:lstStyle/>
          <a:p>
            <a:pPr>
              <a:defRPr lang="ru-RU"/>
            </a:pPr>
            <a:endParaRPr lang="uk-UA"/>
          </a:p>
        </c:txPr>
        <c:crossAx val="57741312"/>
        <c:crosses val="autoZero"/>
        <c:crossBetween val="midCat"/>
      </c:valAx>
      <c:serAx>
        <c:axId val="57921984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742848"/>
        <c:crosses val="autoZero"/>
      </c:serAx>
    </c:plotArea>
    <c:legend>
      <c:legendPos val="r"/>
      <c:layout/>
      <c:txPr>
        <a:bodyPr/>
        <a:lstStyle/>
        <a:p>
          <a:pPr rtl="0">
            <a:defRPr lang="ru-RU"/>
          </a:pPr>
          <a:endParaRPr lang="uk-UA"/>
        </a:p>
      </c:txPr>
    </c:legend>
    <c:plotVisOnly val="1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/>
            </a:pPr>
            <a:r>
              <a:rPr lang="ru-RU"/>
              <a:t>Успішність</a:t>
            </a:r>
          </a:p>
        </c:rich>
      </c:tx>
      <c:layout/>
    </c:title>
    <c:plotArea>
      <c:layout/>
      <c:bubbleChart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</c:dLbls>
          <c:xVal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xVal>
          <c:y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yVal>
          <c:bubbleSize>
            <c:numLit>
              <c:formatCode>General</c:formatCode>
              <c:ptCount val="6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</c:numLit>
          </c:bubbleSize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</c:dLbls>
          <c:xVal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xVal>
          <c:y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yVal>
          <c:bubbleSize>
            <c:numLit>
              <c:formatCode>General</c:formatCode>
              <c:ptCount val="6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</c:numLit>
          </c:bubbleSize>
        </c:ser>
        <c:ser>
          <c:idx val="2"/>
          <c:order val="2"/>
          <c:tx>
            <c:strRef>
              <c:f>'Достатній рівень'!$D$3</c:f>
              <c:strCache>
                <c:ptCount val="1"/>
                <c:pt idx="0">
                  <c:v>Хімія</c:v>
                </c:pt>
              </c:strCache>
            </c:strRef>
          </c:tx>
          <c:spPr>
            <a:ln w="25400">
              <a:noFill/>
            </a:ln>
          </c:spPr>
          <c:xVal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xVal>
          <c:y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yVal>
          <c:bubbleSize>
            <c:numLit>
              <c:formatCode>General</c:formatCode>
              <c:ptCount val="6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</c:numLit>
          </c:bubbleSize>
        </c:ser>
        <c:ser>
          <c:idx val="3"/>
          <c:order val="3"/>
          <c:tx>
            <c:strRef>
              <c:f>'Достатній рівень'!$E$3</c:f>
              <c:strCache>
                <c:ptCount val="1"/>
                <c:pt idx="0">
                  <c:v>Географія</c:v>
                </c:pt>
              </c:strCache>
            </c:strRef>
          </c:tx>
          <c:spPr>
            <a:ln w="25400">
              <a:noFill/>
            </a:ln>
          </c:spPr>
          <c:xVal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xVal>
          <c:y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yVal>
          <c:bubbleSize>
            <c:numLit>
              <c:formatCode>General</c:formatCode>
              <c:ptCount val="6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</c:numLit>
          </c:bubbleSize>
        </c:ser>
        <c:ser>
          <c:idx val="4"/>
          <c:order val="4"/>
          <c:tx>
            <c:strRef>
              <c:f>'Достатній рівень'!$F$3</c:f>
              <c:strCache>
                <c:ptCount val="1"/>
                <c:pt idx="0">
                  <c:v>ОБЖД</c:v>
                </c:pt>
              </c:strCache>
            </c:strRef>
          </c:tx>
          <c:spPr>
            <a:ln w="25400">
              <a:noFill/>
            </a:ln>
          </c:spPr>
          <c:xVal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xVal>
          <c:y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yVal>
          <c:bubbleSize>
            <c:numLit>
              <c:formatCode>General</c:formatCode>
              <c:ptCount val="6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</c:numLit>
          </c:bubbleSize>
        </c:ser>
        <c:bubbleScale val="100"/>
        <c:axId val="57801344"/>
        <c:axId val="58278272"/>
      </c:bubbleChart>
      <c:valAx>
        <c:axId val="57801344"/>
        <c:scaling>
          <c:orientation val="minMax"/>
        </c:scaling>
        <c:axPos val="b"/>
        <c:majorGridlines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278272"/>
        <c:crosses val="autoZero"/>
        <c:crossBetween val="midCat"/>
      </c:valAx>
      <c:valAx>
        <c:axId val="5827827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801344"/>
        <c:crosses val="autoZero"/>
        <c:crossBetween val="midCat"/>
      </c:valAx>
    </c:plotArea>
    <c:legend>
      <c:legendPos val="r"/>
      <c:layout/>
      <c:txPr>
        <a:bodyPr/>
        <a:lstStyle/>
        <a:p>
          <a:pPr rtl="0">
            <a:defRPr lang="ru-RU"/>
          </a:pPr>
          <a:endParaRPr lang="uk-UA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31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Val val="1"/>
        </c:dLbls>
        <c:gapWidth val="75"/>
        <c:axId val="56282496"/>
        <c:axId val="57021568"/>
      </c:barChart>
      <c:catAx>
        <c:axId val="5628249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021568"/>
        <c:crosses val="autoZero"/>
        <c:auto val="1"/>
        <c:lblAlgn val="ctr"/>
        <c:lblOffset val="100"/>
      </c:catAx>
      <c:valAx>
        <c:axId val="57021568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628249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layout/>
      <c:txPr>
        <a:bodyPr/>
        <a:lstStyle/>
        <a:p>
          <a:pPr>
            <a:defRPr lang="ru-RU" sz="1000"/>
          </a:pPr>
          <a:endParaRPr lang="uk-UA"/>
        </a:p>
      </c:txPr>
    </c:title>
    <c:plotArea>
      <c:layout/>
      <c:bubbleChart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xVal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xVal>
          <c:y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yVal>
          <c:bubbleSize>
            <c:numLit>
              <c:formatCode>General</c:formatCode>
              <c:ptCount val="4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</c:numLit>
          </c:bubbleSize>
          <c:bubble3D val="1"/>
        </c:ser>
        <c:bubbleScale val="100"/>
        <c:axId val="58294656"/>
        <c:axId val="58296192"/>
      </c:bubbleChart>
      <c:valAx>
        <c:axId val="58294656"/>
        <c:scaling>
          <c:orientation val="minMax"/>
        </c:scaling>
        <c:axPos val="b"/>
        <c:majorGridlines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296192"/>
        <c:crosses val="autoZero"/>
        <c:crossBetween val="midCat"/>
      </c:valAx>
      <c:valAx>
        <c:axId val="58296192"/>
        <c:scaling>
          <c:orientation val="minMax"/>
        </c:scaling>
        <c:axPos val="l"/>
        <c:majorGridlines/>
        <c:minorGridlines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294656"/>
        <c:crosses val="autoZero"/>
        <c:crossBetween val="midCat"/>
      </c:valAx>
    </c:plotArea>
    <c:plotVisOnly val="1"/>
  </c:chart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plotArea>
      <c:layout/>
      <c:barChart>
        <c:barDir val="col"/>
        <c:grouping val="clustered"/>
        <c:ser>
          <c:idx val="0"/>
          <c:order val="0"/>
          <c:spPr>
            <a:ln w="28575">
              <a:noFill/>
            </a:ln>
          </c:spPr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axId val="58323328"/>
        <c:axId val="58324864"/>
      </c:barChart>
      <c:stockChart>
        <c:ser>
          <c:idx val="1"/>
          <c:order val="1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spPr>
            <a:ln w="28575">
              <a:noFill/>
            </a:ln>
          </c:spPr>
          <c:marker>
            <c:symbol val="dot"/>
            <c:size val="5"/>
          </c:marker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hiLowLines/>
        <c:axId val="58332288"/>
        <c:axId val="58326400"/>
      </c:stockChart>
      <c:catAx>
        <c:axId val="58323328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324864"/>
        <c:crosses val="autoZero"/>
        <c:auto val="1"/>
        <c:lblAlgn val="ctr"/>
        <c:lblOffset val="100"/>
      </c:catAx>
      <c:valAx>
        <c:axId val="5832486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323328"/>
        <c:crosses val="autoZero"/>
        <c:crossBetween val="between"/>
      </c:valAx>
      <c:valAx>
        <c:axId val="58326400"/>
        <c:scaling>
          <c:orientation val="minMax"/>
        </c:scaling>
        <c:axPos val="r"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332288"/>
        <c:crosses val="max"/>
        <c:crossBetween val="between"/>
      </c:valAx>
      <c:catAx>
        <c:axId val="58332288"/>
        <c:scaling>
          <c:orientation val="minMax"/>
        </c:scaling>
        <c:delete val="1"/>
        <c:axPos val="b"/>
        <c:tickLblPos val="nextTo"/>
        <c:crossAx val="58326400"/>
        <c:crosses val="autoZero"/>
        <c:auto val="1"/>
        <c:lblAlgn val="ctr"/>
        <c:lblOffset val="100"/>
      </c:catAx>
    </c:plotArea>
    <c:legend>
      <c:legendPos val="r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  <c:dispBlanksAs val="gap"/>
  </c:chart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plotArea>
      <c:layout/>
      <c:stockChart>
        <c:ser>
          <c:idx val="0"/>
          <c:order val="0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spPr>
            <a:ln w="28575">
              <a:noFill/>
            </a:ln>
          </c:spPr>
          <c:marker>
            <c:symbol val="none"/>
          </c:marker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hiLowLines/>
        <c:upDownBars>
          <c:gapWidth val="150"/>
          <c:upBars/>
          <c:downBars/>
        </c:upDownBars>
        <c:axId val="58384384"/>
        <c:axId val="58385920"/>
      </c:stockChart>
      <c:catAx>
        <c:axId val="58384384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385920"/>
        <c:crosses val="autoZero"/>
        <c:auto val="1"/>
        <c:lblAlgn val="ctr"/>
        <c:lblOffset val="100"/>
      </c:catAx>
      <c:valAx>
        <c:axId val="583859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38438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  <c:dispBlanksAs val="gap"/>
  </c:chart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bubble3D val="1"/>
        </c:ser>
        <c:shape val="cylinder"/>
        <c:axId val="58205696"/>
        <c:axId val="58207232"/>
        <c:axId val="58320640"/>
      </c:bar3DChart>
      <c:catAx>
        <c:axId val="58205696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207232"/>
        <c:crosses val="autoZero"/>
        <c:auto val="1"/>
        <c:lblAlgn val="ctr"/>
        <c:lblOffset val="100"/>
      </c:catAx>
      <c:valAx>
        <c:axId val="5820723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205696"/>
        <c:crosses val="autoZero"/>
        <c:crossBetween val="between"/>
      </c:valAx>
      <c:serAx>
        <c:axId val="58320640"/>
        <c:scaling>
          <c:orientation val="minMax"/>
        </c:scaling>
        <c:delete val="1"/>
        <c:axPos val="b"/>
        <c:tickLblPos val="nextTo"/>
        <c:crossAx val="58207232"/>
        <c:crosses val="autoZero"/>
      </c:serAx>
    </c:plotArea>
    <c:plotVisOnly val="1"/>
  </c:chart>
  <c:externalData r:id="rId1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perspective val="30"/>
    </c:view3D>
    <c:plotArea>
      <c:layout/>
      <c:bar3DChart>
        <c:barDir val="bar"/>
        <c:grouping val="stacked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bubble3D val="1"/>
        </c:ser>
        <c:shape val="cylinder"/>
        <c:axId val="58228096"/>
        <c:axId val="58233984"/>
        <c:axId val="0"/>
      </c:bar3DChart>
      <c:catAx>
        <c:axId val="58228096"/>
        <c:scaling>
          <c:orientation val="minMax"/>
        </c:scaling>
        <c:axPos val="l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233984"/>
        <c:crosses val="autoZero"/>
        <c:auto val="1"/>
        <c:lblAlgn val="ctr"/>
        <c:lblOffset val="100"/>
      </c:catAx>
      <c:valAx>
        <c:axId val="58233984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228096"/>
        <c:crosses val="autoZero"/>
        <c:crossBetween val="between"/>
      </c:valAx>
    </c:plotArea>
    <c:plotVisOnly val="1"/>
  </c:chart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view3D>
      <c:perspective val="30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bubble3D val="1"/>
        </c:ser>
        <c:dLbls>
          <c:showVal val="1"/>
        </c:dLbls>
        <c:gapWidth val="75"/>
        <c:shape val="cone"/>
        <c:axId val="58528896"/>
        <c:axId val="58530432"/>
        <c:axId val="0"/>
      </c:bar3DChart>
      <c:catAx>
        <c:axId val="58528896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530432"/>
        <c:crosses val="autoZero"/>
        <c:auto val="1"/>
        <c:lblAlgn val="ctr"/>
        <c:lblOffset val="100"/>
      </c:catAx>
      <c:valAx>
        <c:axId val="5853043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52889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5"/>
  <c:chart>
    <c:autoTitleDeleted val="1"/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bubble3D val="1"/>
        </c:ser>
        <c:dLbls>
          <c:showVal val="1"/>
        </c:dLbls>
        <c:gapWidth val="75"/>
        <c:shape val="cone"/>
        <c:axId val="58563200"/>
        <c:axId val="58564992"/>
        <c:axId val="0"/>
      </c:bar3DChart>
      <c:catAx>
        <c:axId val="5856320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564992"/>
        <c:crosses val="autoZero"/>
        <c:auto val="1"/>
        <c:lblAlgn val="ctr"/>
        <c:lblOffset val="100"/>
      </c:catAx>
      <c:valAx>
        <c:axId val="58564992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563200"/>
        <c:crosses val="autoZero"/>
        <c:crossBetween val="between"/>
      </c:valAx>
    </c:plotArea>
    <c:plotVisOnly val="1"/>
  </c:chart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5"/>
  <c:chart>
    <c:autoTitleDeleted val="1"/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  <c:bubble3D val="1"/>
        </c:ser>
        <c:dLbls>
          <c:showVal val="1"/>
        </c:dLbls>
        <c:gapWidth val="75"/>
        <c:shape val="pyramid"/>
        <c:axId val="58474880"/>
        <c:axId val="58476416"/>
        <c:axId val="0"/>
      </c:bar3DChart>
      <c:catAx>
        <c:axId val="5847488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476416"/>
        <c:crosses val="autoZero"/>
        <c:auto val="1"/>
        <c:lblAlgn val="ctr"/>
        <c:lblOffset val="100"/>
      </c:catAx>
      <c:valAx>
        <c:axId val="5847641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474880"/>
        <c:crosses val="autoZero"/>
        <c:crossBetween val="between"/>
      </c:valAx>
    </c:plotArea>
    <c:plotVisOnly val="1"/>
  </c:chart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view3D>
      <c:perspective val="30"/>
    </c:view3D>
    <c:plotArea>
      <c:layout/>
      <c:bar3DChart>
        <c:barDir val="bar"/>
        <c:grouping val="stacked"/>
        <c:ser>
          <c:idx val="0"/>
          <c:order val="0"/>
          <c:tx>
            <c:strRef>
              <c:f>'Достатній рівень'!$B$3</c:f>
              <c:strCache>
                <c:ptCount val="1"/>
                <c:pt idx="0">
                  <c:v>Алгебра</c:v>
                </c:pt>
              </c:strCache>
            </c:strRef>
          </c:tx>
          <c:spPr>
            <a:ln w="28575">
              <a:noFill/>
            </a:ln>
          </c:spPr>
          <c:cat>
            <c:strRef>
              <c:f>'Достатній рівень'!$A$4:$A$6</c:f>
              <c:strCache>
                <c:ptCount val="3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</c:strCache>
            </c:strRef>
          </c:cat>
          <c:val>
            <c:numRef>
              <c:f>'Достатній рівень'!$B$4:$B$6</c:f>
              <c:numCache>
                <c:formatCode>General</c:formatCode>
                <c:ptCount val="3"/>
                <c:pt idx="0">
                  <c:v>12</c:v>
                </c:pt>
                <c:pt idx="1">
                  <c:v>9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рівень'!$C$3</c:f>
              <c:strCache>
                <c:ptCount val="1"/>
                <c:pt idx="0">
                  <c:v>Фізика</c:v>
                </c:pt>
              </c:strCache>
            </c:strRef>
          </c:tx>
          <c:spPr>
            <a:ln w="28575">
              <a:noFill/>
            </a:ln>
          </c:spPr>
          <c:cat>
            <c:strRef>
              <c:f>'Достатній рівень'!$A$4:$A$6</c:f>
              <c:strCache>
                <c:ptCount val="3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</c:strCache>
            </c:strRef>
          </c:cat>
          <c:val>
            <c:numRef>
              <c:f>'Достатній рівень'!$C$4:$C$6</c:f>
              <c:numCache>
                <c:formatCode>General</c:formatCode>
                <c:ptCount val="3"/>
                <c:pt idx="0">
                  <c:v>11</c:v>
                </c:pt>
                <c:pt idx="1">
                  <c:v>7</c:v>
                </c:pt>
                <c:pt idx="2">
                  <c:v>4</c:v>
                </c:pt>
              </c:numCache>
            </c:numRef>
          </c:val>
        </c:ser>
        <c:shape val="pyramid"/>
        <c:axId val="58509184"/>
        <c:axId val="58510720"/>
        <c:axId val="0"/>
      </c:bar3DChart>
      <c:catAx>
        <c:axId val="58509184"/>
        <c:scaling>
          <c:orientation val="minMax"/>
        </c:scaling>
        <c:axPos val="l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510720"/>
        <c:crosses val="autoZero"/>
        <c:auto val="1"/>
        <c:lblAlgn val="ctr"/>
        <c:lblOffset val="100"/>
      </c:catAx>
      <c:valAx>
        <c:axId val="58510720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850918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  <c:dispBlanksAs val="gap"/>
  </c:chart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/>
            </a:pPr>
            <a:r>
              <a:rPr lang="uk-UA" noProof="0" dirty="0" smtClean="0"/>
              <a:t>ФАКТОРИ, що впливають на здоров'я людини  </a:t>
            </a:r>
            <a:endParaRPr lang="uk-UA" noProof="0" dirty="0"/>
          </a:p>
        </c:rich>
      </c:tx>
      <c:layout>
        <c:manualLayout>
          <c:xMode val="edge"/>
          <c:yMode val="edge"/>
          <c:x val="0.19409142607174112"/>
          <c:y val="5.2928404782735493E-2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 sz="1800"/>
                </a:pPr>
                <a:endParaRPr lang="uk-UA"/>
              </a:p>
            </c:txPr>
            <c:dLblPos val="outEnd"/>
            <c:showPercent val="1"/>
            <c:showLeaderLines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0%</c:formatCode>
                <c:ptCount val="4"/>
                <c:pt idx="0">
                  <c:v>0.5</c:v>
                </c:pt>
                <c:pt idx="1">
                  <c:v>0.2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4152766841644793"/>
          <c:y val="0.28191469816272985"/>
          <c:w val="0.33069455380577439"/>
          <c:h val="0.19441119860017503"/>
        </c:manualLayout>
      </c:layout>
      <c:txPr>
        <a:bodyPr/>
        <a:lstStyle/>
        <a:p>
          <a:pPr>
            <a:defRPr lang="ru-RU" sz="1800"/>
          </a:pPr>
          <a:endParaRPr lang="uk-UA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1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marker val="1"/>
        <c:axId val="57046528"/>
        <c:axId val="57048064"/>
      </c:lineChart>
      <c:catAx>
        <c:axId val="57046528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048064"/>
        <c:crosses val="autoZero"/>
        <c:auto val="1"/>
        <c:lblAlgn val="ctr"/>
        <c:lblOffset val="100"/>
      </c:catAx>
      <c:valAx>
        <c:axId val="5704806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04652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txPr>
    <a:bodyPr/>
    <a:lstStyle/>
    <a:p>
      <a:pPr>
        <a:defRPr sz="1200"/>
      </a:pPr>
      <a:endParaRPr lang="uk-UA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/>
            </a:pPr>
            <a:r>
              <a:rPr lang="uk-UA" dirty="0" smtClean="0"/>
              <a:t>Успішність учнів 6 класу</a:t>
            </a:r>
            <a:endParaRPr lang="ru-RU" dirty="0"/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'Достатній рівень'!$B$2:$B$3</c:f>
              <c:strCache>
                <c:ptCount val="1"/>
                <c:pt idx="0">
                  <c:v>Предмет Алгебра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рівень'!$C$2:$C$3</c:f>
              <c:strCache>
                <c:ptCount val="1"/>
                <c:pt idx="0">
                  <c:v>Предмет Фізика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рівень'!$D$2:$D$3</c:f>
              <c:strCache>
                <c:ptCount val="1"/>
                <c:pt idx="0">
                  <c:v>Предмет Хімія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рівень'!$E$2:$E$3</c:f>
              <c:strCache>
                <c:ptCount val="1"/>
                <c:pt idx="0">
                  <c:v>Предмет Географія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рівень'!$F$2:$F$3</c:f>
              <c:strCache>
                <c:ptCount val="1"/>
                <c:pt idx="0">
                  <c:v>Предмет ОБЖД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axId val="55939840"/>
        <c:axId val="55941376"/>
      </c:barChart>
      <c:catAx>
        <c:axId val="5593984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5941376"/>
        <c:crosses val="autoZero"/>
        <c:auto val="1"/>
        <c:lblAlgn val="ctr"/>
        <c:lblOffset val="100"/>
      </c:catAx>
      <c:valAx>
        <c:axId val="5594137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593984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title>
      <c:tx>
        <c:rich>
          <a:bodyPr/>
          <a:lstStyle/>
          <a:p>
            <a:pPr>
              <a:defRPr lang="ru-RU" sz="1200"/>
            </a:pPr>
            <a:r>
              <a:rPr lang="ru-RU" sz="1200"/>
              <a:t>ФАКТОРИ, що впливають на здоров'я людини  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Percent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  <c:showCatName val="1"/>
          </c:dLbls>
          <c:cat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val>
        </c:ser>
        <c:dLbls>
          <c:showVal val="1"/>
          <c:showCatName val="1"/>
        </c:dLbls>
        <c:firstSliceAng val="0"/>
      </c:pieChart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style val="26"/>
  <c:chart>
    <c:plotArea>
      <c:layout/>
      <c:lineChart>
        <c:grouping val="stacked"/>
        <c:ser>
          <c:idx val="0"/>
          <c:order val="0"/>
          <c:tx>
            <c:strRef>
              <c:f>'Високий рівень'!$A$4</c:f>
              <c:strCache>
                <c:ptCount val="1"/>
                <c:pt idx="0">
                  <c:v>Прогноз</c:v>
                </c:pt>
              </c:strCache>
            </c:strRef>
          </c:tx>
          <c:cat>
            <c:strRef>
              <c:f>'Високий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cat>
          <c:val>
            <c:numRef>
              <c:f>'Високий рівень'!$B$4:$F$4</c:f>
              <c:numCache>
                <c:formatCode>General</c:formatCode>
                <c:ptCount val="5"/>
                <c:pt idx="0">
                  <c:v>-5</c:v>
                </c:pt>
                <c:pt idx="1">
                  <c:v>-4</c:v>
                </c:pt>
                <c:pt idx="2">
                  <c:v>-2</c:v>
                </c:pt>
                <c:pt idx="3">
                  <c:v>0</c:v>
                </c:pt>
                <c:pt idx="4">
                  <c:v>2</c:v>
                </c:pt>
              </c:numCache>
            </c:numRef>
          </c:val>
        </c:ser>
        <c:ser>
          <c:idx val="1"/>
          <c:order val="1"/>
          <c:tx>
            <c:strRef>
              <c:f>'Високий рівень'!$A$5</c:f>
              <c:strCache>
                <c:ptCount val="1"/>
                <c:pt idx="0">
                  <c:v>Температура</c:v>
                </c:pt>
              </c:strCache>
            </c:strRef>
          </c:tx>
          <c:cat>
            <c:strRef>
              <c:f>'Високий рівень'!$B$2:$F$3</c:f>
              <c:strCache>
                <c:ptCount val="5"/>
                <c:pt idx="0">
                  <c:v>6:10:00</c:v>
                </c:pt>
                <c:pt idx="1">
                  <c:v>7:40:00</c:v>
                </c:pt>
                <c:pt idx="2">
                  <c:v>8:30:00</c:v>
                </c:pt>
                <c:pt idx="3">
                  <c:v>9:30:00</c:v>
                </c:pt>
                <c:pt idx="4">
                  <c:v>10:21:00</c:v>
                </c:pt>
              </c:strCache>
            </c:strRef>
          </c:cat>
          <c:val>
            <c:numRef>
              <c:f>'Високий рівень'!$B$5:$F$5</c:f>
              <c:numCache>
                <c:formatCode>General</c:formatCode>
                <c:ptCount val="5"/>
                <c:pt idx="0">
                  <c:v>-3</c:v>
                </c:pt>
                <c:pt idx="1">
                  <c:v>-2</c:v>
                </c:pt>
                <c:pt idx="2">
                  <c:v>0</c:v>
                </c:pt>
                <c:pt idx="3">
                  <c:v>3</c:v>
                </c:pt>
                <c:pt idx="4">
                  <c:v>4</c:v>
                </c:pt>
              </c:numCache>
            </c:numRef>
          </c:val>
        </c:ser>
        <c:marker val="1"/>
        <c:axId val="57148544"/>
        <c:axId val="57150080"/>
      </c:lineChart>
      <c:catAx>
        <c:axId val="57148544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150080"/>
        <c:crosses val="autoZero"/>
        <c:auto val="1"/>
        <c:lblAlgn val="ctr"/>
        <c:lblOffset val="100"/>
      </c:catAx>
      <c:valAx>
        <c:axId val="5715008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14854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txPr>
    <a:bodyPr/>
    <a:lstStyle/>
    <a:p>
      <a:pPr>
        <a:defRPr sz="1800"/>
      </a:pPr>
      <a:endParaRPr lang="uk-UA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tx>
        <c:rich>
          <a:bodyPr/>
          <a:lstStyle/>
          <a:p>
            <a:pPr>
              <a:defRPr lang="ru-RU"/>
            </a:pPr>
            <a:r>
              <a:rPr lang="uk-UA" dirty="0" smtClean="0"/>
              <a:t>Успішність учнів 6 класу</a:t>
            </a:r>
            <a:endParaRPr lang="ru-RU" dirty="0"/>
          </a:p>
        </c:rich>
      </c:tx>
      <c:layout/>
    </c:title>
    <c:plotArea>
      <c:layout/>
      <c:barChart>
        <c:barDir val="bar"/>
        <c:grouping val="stacked"/>
        <c:ser>
          <c:idx val="0"/>
          <c:order val="0"/>
          <c:tx>
            <c:strRef>
              <c:f>'Достатній рівень'!$B$2:$B$3</c:f>
              <c:strCache>
                <c:ptCount val="1"/>
                <c:pt idx="0">
                  <c:v>Предмет Алгебра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рівень'!$B$4:$B$9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3</c:v>
                </c:pt>
                <c:pt idx="3">
                  <c:v>10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1"/>
          <c:order val="1"/>
          <c:tx>
            <c:strRef>
              <c:f>'Достатній рівень'!$C$2:$C$3</c:f>
              <c:strCache>
                <c:ptCount val="1"/>
                <c:pt idx="0">
                  <c:v>Предмет Фізика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рівень'!$C$4:$C$9</c:f>
              <c:numCache>
                <c:formatCode>General</c:formatCode>
                <c:ptCount val="6"/>
                <c:pt idx="0">
                  <c:v>11</c:v>
                </c:pt>
                <c:pt idx="1">
                  <c:v>7</c:v>
                </c:pt>
                <c:pt idx="2">
                  <c:v>4</c:v>
                </c:pt>
                <c:pt idx="3">
                  <c:v>11</c:v>
                </c:pt>
                <c:pt idx="4">
                  <c:v>3</c:v>
                </c:pt>
                <c:pt idx="5">
                  <c:v>12</c:v>
                </c:pt>
              </c:numCache>
            </c:numRef>
          </c:val>
        </c:ser>
        <c:ser>
          <c:idx val="2"/>
          <c:order val="2"/>
          <c:tx>
            <c:strRef>
              <c:f>'Достатній рівень'!$D$2:$D$3</c:f>
              <c:strCache>
                <c:ptCount val="1"/>
                <c:pt idx="0">
                  <c:v>Предмет Хімія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рівень'!$D$4:$D$9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5</c:v>
                </c:pt>
                <c:pt idx="3">
                  <c:v>12</c:v>
                </c:pt>
                <c:pt idx="4">
                  <c:v>6</c:v>
                </c:pt>
                <c:pt idx="5">
                  <c:v>10</c:v>
                </c:pt>
              </c:numCache>
            </c:numRef>
          </c:val>
        </c:ser>
        <c:ser>
          <c:idx val="3"/>
          <c:order val="3"/>
          <c:tx>
            <c:strRef>
              <c:f>'Достатній рівень'!$E$2:$E$3</c:f>
              <c:strCache>
                <c:ptCount val="1"/>
                <c:pt idx="0">
                  <c:v>Предмет Географія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рівень'!$E$4:$E$9</c:f>
              <c:numCache>
                <c:formatCode>General</c:formatCode>
                <c:ptCount val="6"/>
                <c:pt idx="0">
                  <c:v>6</c:v>
                </c:pt>
                <c:pt idx="1">
                  <c:v>7</c:v>
                </c:pt>
                <c:pt idx="2">
                  <c:v>7</c:v>
                </c:pt>
                <c:pt idx="3">
                  <c:v>11</c:v>
                </c:pt>
                <c:pt idx="4">
                  <c:v>5</c:v>
                </c:pt>
                <c:pt idx="5">
                  <c:v>11</c:v>
                </c:pt>
              </c:numCache>
            </c:numRef>
          </c:val>
        </c:ser>
        <c:ser>
          <c:idx val="4"/>
          <c:order val="4"/>
          <c:tx>
            <c:strRef>
              <c:f>'Достатній рівень'!$F$2:$F$3</c:f>
              <c:strCache>
                <c:ptCount val="1"/>
                <c:pt idx="0">
                  <c:v>Предмет ОБЖД</c:v>
                </c:pt>
              </c:strCache>
            </c:strRef>
          </c:tx>
          <c:cat>
            <c:strRef>
              <c:f>'Достатній рівень'!$A$4:$A$9</c:f>
              <c:strCache>
                <c:ptCount val="6"/>
                <c:pt idx="0">
                  <c:v>Белова О. </c:v>
                </c:pt>
                <c:pt idx="1">
                  <c:v>Вітрук М.</c:v>
                </c:pt>
                <c:pt idx="2">
                  <c:v>Галушко В.</c:v>
                </c:pt>
                <c:pt idx="3">
                  <c:v>Жмурко Ю.</c:v>
                </c:pt>
                <c:pt idx="4">
                  <c:v>Козаченко Д.</c:v>
                </c:pt>
                <c:pt idx="5">
                  <c:v>Мазурик Р.</c:v>
                </c:pt>
              </c:strCache>
            </c:strRef>
          </c:cat>
          <c:val>
            <c:numRef>
              <c:f>'Достатній рівень'!$F$4:$F$9</c:f>
              <c:numCache>
                <c:formatCode>General</c:formatCode>
                <c:ptCount val="6"/>
                <c:pt idx="0">
                  <c:v>10</c:v>
                </c:pt>
                <c:pt idx="1">
                  <c:v>9</c:v>
                </c:pt>
                <c:pt idx="2">
                  <c:v>6</c:v>
                </c:pt>
                <c:pt idx="3">
                  <c:v>10</c:v>
                </c:pt>
                <c:pt idx="4">
                  <c:v>8</c:v>
                </c:pt>
                <c:pt idx="5">
                  <c:v>11</c:v>
                </c:pt>
              </c:numCache>
            </c:numRef>
          </c:val>
        </c:ser>
        <c:gapWidth val="55"/>
        <c:overlap val="100"/>
        <c:axId val="57230848"/>
        <c:axId val="57232384"/>
      </c:barChart>
      <c:catAx>
        <c:axId val="57230848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232384"/>
        <c:crosses val="autoZero"/>
        <c:auto val="1"/>
        <c:lblAlgn val="ctr"/>
        <c:lblOffset val="100"/>
      </c:catAx>
      <c:valAx>
        <c:axId val="57232384"/>
        <c:scaling>
          <c:orientation val="minMax"/>
        </c:scaling>
        <c:axPos val="b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23084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ru-RU"/>
          </a:pPr>
          <a:endParaRPr lang="uk-UA"/>
        </a:p>
      </c:txPr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style val="26"/>
  <c:chart>
    <c:title>
      <c:layout/>
      <c:txPr>
        <a:bodyPr/>
        <a:lstStyle/>
        <a:p>
          <a:pPr>
            <a:defRPr lang="ru-RU"/>
          </a:pPr>
          <a:endParaRPr lang="uk-UA"/>
        </a:p>
      </c:txPr>
    </c:title>
    <c:plotArea>
      <c:layout/>
      <c:scatterChart>
        <c:scatterStyle val="lineMarker"/>
        <c:ser>
          <c:idx val="0"/>
          <c:order val="0"/>
          <c:tx>
            <c:strRef>
              <c:f>Лист1!$B$1:$B$2</c:f>
              <c:strCache>
                <c:ptCount val="1"/>
                <c:pt idx="0">
                  <c:v>ФАКТОРИ, що впливають на здоров'я людини  відсотки</c:v>
                </c:pt>
              </c:strCache>
            </c:strRef>
          </c:tx>
          <c:spPr>
            <a:ln w="66675">
              <a:noFill/>
            </a:ln>
          </c:spPr>
          <c:dLbls>
            <c:txPr>
              <a:bodyPr/>
              <a:lstStyle/>
              <a:p>
                <a:pPr>
                  <a:defRPr lang="ru-RU"/>
                </a:pPr>
                <a:endParaRPr lang="uk-UA"/>
              </a:p>
            </c:txPr>
            <c:showVal val="1"/>
          </c:dLbls>
          <c:xVal>
            <c:strRef>
              <c:f>Лист1!$A$3:$A$6</c:f>
              <c:strCache>
                <c:ptCount val="4"/>
                <c:pt idx="0">
                  <c:v>Образ життя </c:v>
                </c:pt>
                <c:pt idx="1">
                  <c:v>Спадковість</c:v>
                </c:pt>
                <c:pt idx="2">
                  <c:v>Екологія</c:v>
                </c:pt>
                <c:pt idx="3">
                  <c:v>Медичне обслуговування</c:v>
                </c:pt>
              </c:strCache>
            </c:strRef>
          </c:xVal>
          <c:yVal>
            <c:numRef>
              <c:f>Лист1!$B$3:$B$6</c:f>
              <c:numCache>
                <c:formatCode>General</c:formatCode>
                <c:ptCount val="4"/>
                <c:pt idx="0">
                  <c:v>50</c:v>
                </c:pt>
                <c:pt idx="1">
                  <c:v>20</c:v>
                </c:pt>
                <c:pt idx="2">
                  <c:v>20</c:v>
                </c:pt>
                <c:pt idx="3">
                  <c:v>10</c:v>
                </c:pt>
              </c:numCache>
            </c:numRef>
          </c:yVal>
        </c:ser>
        <c:axId val="57301632"/>
        <c:axId val="57311616"/>
      </c:scatterChart>
      <c:valAx>
        <c:axId val="5730163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311616"/>
        <c:crosses val="autoZero"/>
        <c:crossBetween val="midCat"/>
      </c:valAx>
      <c:valAx>
        <c:axId val="5731161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57301632"/>
        <c:crosses val="autoZero"/>
        <c:crossBetween val="midCat"/>
      </c:valAx>
    </c:plotArea>
    <c:plotVisOnly val="1"/>
  </c:chart>
  <c:txPr>
    <a:bodyPr/>
    <a:lstStyle/>
    <a:p>
      <a:pPr>
        <a:defRPr sz="1100"/>
      </a:pPr>
      <a:endParaRPr lang="uk-UA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FA38C76-628D-49B8-8CD2-7856722F5C4D}" type="slidenum">
              <a:rPr lang="ru-RU" smtClean="0"/>
              <a:pPr/>
              <a:t>‹№›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6921F-5544-42DE-8681-9C303B4F1B4B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2866D5C0-CB08-4568-BDDA-42BEEEDD475D}" type="slidenum">
              <a:rPr lang="ru-RU" smtClean="0"/>
              <a:pPr/>
              <a:t>‹№›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211CA7B-A7D5-4CC6-BFCE-E72C8CB000DC}" type="slidenum">
              <a:rPr lang="ru-RU" smtClean="0"/>
              <a:pPr/>
              <a:t>‹№›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3558666-8680-48F9-86FE-7A8A6CA2AD57}" type="slidenum">
              <a:rPr lang="ru-RU" smtClean="0"/>
              <a:pPr/>
              <a:t>‹№›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00C6C-20BB-40B8-8980-BACA03623B7F}" type="slidenum">
              <a:rPr lang="ru-RU" smtClean="0"/>
              <a:pPr/>
              <a:t>‹№›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AC5C0FB-A8A8-4667-8E88-8A682AC82613}" type="slidenum">
              <a:rPr lang="ru-RU" smtClean="0"/>
              <a:pPr/>
              <a:t>‹№›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6B9162B-75DC-4414-A92E-14C141D7CE69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6A1F7CE-CB60-44CE-A709-2C295DC88033}" type="slidenum">
              <a:rPr lang="ru-RU" smtClean="0"/>
              <a:pPr/>
              <a:t>‹№›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43ED56E-1066-40ED-A802-888EB23995F0}" type="slidenum">
              <a:rPr lang="ru-RU" smtClean="0"/>
              <a:pPr/>
              <a:t>‹№›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21418FBD-286C-4274-9EA2-4651AA01FE07}" type="slidenum">
              <a:rPr lang="ru-RU" smtClean="0"/>
              <a:pPr/>
              <a:t>‹№›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B9B2F45-E4E9-420A-B88A-701FEA0C0319}" type="slidenum">
              <a:rPr lang="ru-RU" smtClean="0"/>
              <a:pPr/>
              <a:t>‹№›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29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AutoShape 3"/>
          <p:cNvSpPr>
            <a:spLocks noGrp="1" noChangeAspect="1" noChangeArrowheads="1"/>
          </p:cNvSpPr>
          <p:nvPr>
            <p:ph sz="quarter" idx="1"/>
          </p:nvPr>
        </p:nvSpPr>
        <p:spPr>
          <a:xfrm>
            <a:off x="611188" y="333375"/>
            <a:ext cx="7772400" cy="892175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6.  Діаграма з областями</a:t>
            </a:r>
            <a:endParaRPr lang="uk-UA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85720" y="1428736"/>
          <a:ext cx="4286280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2857488" y="2928934"/>
          <a:ext cx="6286512" cy="4171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5650" y="333375"/>
            <a:ext cx="7772400" cy="820738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7.  Кільцева діаграма. </a:t>
            </a:r>
            <a:endParaRPr lang="ru-RU" sz="2000" b="1" dirty="0">
              <a:latin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-428660" y="1428736"/>
          <a:ext cx="5357850" cy="3857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429124" y="357187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4213" y="404813"/>
            <a:ext cx="7772400" cy="820737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8. Пелюсткова діаграма. </a:t>
            </a:r>
            <a:endParaRPr lang="uk-UA" sz="2000" b="1" dirty="0">
              <a:latin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0" y="1357298"/>
          <a:ext cx="4714908" cy="3214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3714744" y="2643182"/>
          <a:ext cx="5272090" cy="3705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77813"/>
            <a:ext cx="8401080" cy="793733"/>
          </a:xfrm>
        </p:spPr>
        <p:txBody>
          <a:bodyPr/>
          <a:lstStyle/>
          <a:p>
            <a:pPr algn="l">
              <a:lnSpc>
                <a:spcPct val="50000"/>
              </a:lnSpc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9. 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Поверхнева діаграма. </a:t>
            </a:r>
            <a:endParaRPr lang="uk-UA" sz="2000" b="1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1428736"/>
          <a:ext cx="4914900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214810" y="3500438"/>
          <a:ext cx="4710108" cy="3067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10. </a:t>
            </a:r>
            <a:r>
              <a:rPr lang="uk-UA" sz="3200" b="1" dirty="0" err="1" smtClean="0">
                <a:solidFill>
                  <a:schemeClr val="accent3">
                    <a:lumMod val="50000"/>
                  </a:schemeClr>
                </a:solidFill>
              </a:rPr>
              <a:t>Бульбашкова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 діаграма. 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714876" y="3643314"/>
          <a:ext cx="4176723" cy="2676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0" y="1571612"/>
          <a:ext cx="5000660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11. Біржова діаграма. 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85720" y="164305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500562" y="3643314"/>
          <a:ext cx="4286248" cy="2600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11188" y="404813"/>
            <a:ext cx="7772400" cy="89217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Циліндрична</a:t>
            </a:r>
            <a:endParaRPr lang="uk-UA" sz="5400" b="1" dirty="0">
              <a:latin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85720" y="1428736"/>
          <a:ext cx="4286280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071934" y="2714620"/>
          <a:ext cx="4838708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755650" y="333375"/>
            <a:ext cx="7772400" cy="7493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Конічна</a:t>
            </a:r>
            <a:endParaRPr lang="uk-UA" sz="5400" b="1" dirty="0" smtClean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85720" y="1428736"/>
          <a:ext cx="4500594" cy="3357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357686" y="2000240"/>
          <a:ext cx="4572032" cy="43243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4213" y="476250"/>
            <a:ext cx="7772400" cy="7493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uk-UA" sz="5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Пірамідальна</a:t>
            </a:r>
            <a:endParaRPr lang="ru-RU" sz="54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dirty="0"/>
          </a:p>
          <a:p>
            <a:pPr>
              <a:lnSpc>
                <a:spcPct val="80000"/>
              </a:lnSpc>
            </a:pPr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14282" y="1500174"/>
          <a:ext cx="4714908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572000" y="3071810"/>
          <a:ext cx="4286248" cy="3243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6600" cap="none" dirty="0" smtClean="0">
                <a:solidFill>
                  <a:schemeClr val="accent3">
                    <a:lumMod val="50000"/>
                  </a:schemeClr>
                </a:solidFill>
              </a:rPr>
              <a:t>діаграми</a:t>
            </a:r>
            <a:endParaRPr lang="ru-RU" sz="6600" cap="none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sz="6600" b="1" dirty="0" smtClean="0">
                <a:solidFill>
                  <a:schemeClr val="accent3">
                    <a:lumMod val="50000"/>
                  </a:schemeClr>
                </a:solidFill>
              </a:rPr>
              <a:t>Етапи створення</a:t>
            </a:r>
            <a:endParaRPr lang="ru-RU" sz="66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42910" y="2819400"/>
            <a:ext cx="7786742" cy="2681302"/>
          </a:xfrm>
        </p:spPr>
        <p:txBody>
          <a:bodyPr>
            <a:noAutofit/>
          </a:bodyPr>
          <a:lstStyle/>
          <a:p>
            <a:r>
              <a:rPr lang="ru-RU" sz="5400" cap="none" dirty="0" smtClean="0">
                <a:solidFill>
                  <a:schemeClr val="accent3">
                    <a:lumMod val="50000"/>
                  </a:schemeClr>
                </a:solidFill>
              </a:rPr>
              <a:t>в </a:t>
            </a:r>
            <a:r>
              <a:rPr lang="uk-UA" sz="5400" cap="none" dirty="0" smtClean="0">
                <a:solidFill>
                  <a:schemeClr val="accent3">
                    <a:lumMod val="50000"/>
                  </a:schemeClr>
                </a:solidFill>
              </a:rPr>
              <a:t>електронній</a:t>
            </a:r>
            <a:r>
              <a:rPr lang="ru-RU" sz="5400" cap="none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uk-UA" sz="5400" cap="none" dirty="0" smtClean="0">
                <a:solidFill>
                  <a:schemeClr val="accent3">
                    <a:lumMod val="50000"/>
                  </a:schemeClr>
                </a:solidFill>
              </a:rPr>
              <a:t>таблиці</a:t>
            </a:r>
            <a:r>
              <a:rPr lang="ru-RU" sz="5400" cap="none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5400" cap="none" dirty="0" smtClean="0">
                <a:solidFill>
                  <a:schemeClr val="accent3">
                    <a:lumMod val="50000"/>
                  </a:schemeClr>
                </a:solidFill>
              </a:rPr>
              <a:t>MS Excel</a:t>
            </a:r>
            <a:endParaRPr lang="ru-RU" sz="5400" cap="none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По</a:t>
            </a:r>
            <a:r>
              <a:rPr lang="uk-UA" sz="6000" b="1" dirty="0" smtClean="0">
                <a:solidFill>
                  <a:schemeClr val="accent3">
                    <a:lumMod val="50000"/>
                  </a:schemeClr>
                </a:solidFill>
              </a:rPr>
              <a:t>будова діаграм</a:t>
            </a:r>
            <a:r>
              <a:rPr lang="ru-RU" sz="6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uk-UA" sz="6000" b="1" dirty="0" smtClean="0">
                <a:solidFill>
                  <a:schemeClr val="accent3">
                    <a:lumMod val="50000"/>
                  </a:schemeClr>
                </a:solidFill>
              </a:rPr>
              <a:t>і графіків</a:t>
            </a:r>
            <a:endParaRPr lang="ru-RU" sz="6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142852"/>
            <a:ext cx="7772400" cy="785818"/>
          </a:xfrm>
        </p:spPr>
        <p:txBody>
          <a:bodyPr>
            <a:normAutofit/>
          </a:bodyPr>
          <a:lstStyle/>
          <a:p>
            <a:pPr algn="l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1. Побудувати таблицю даних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19097" r="58333" b="47917"/>
          <a:stretch>
            <a:fillRect/>
          </a:stretch>
        </p:blipFill>
        <p:spPr bwMode="auto">
          <a:xfrm>
            <a:off x="785786" y="1785926"/>
            <a:ext cx="7215238" cy="4284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Rectangle 6"/>
          <p:cNvSpPr>
            <a:spLocks noGrp="1" noChangeArrowheads="1"/>
          </p:cNvSpPr>
          <p:nvPr>
            <p:ph type="title"/>
          </p:nvPr>
        </p:nvSpPr>
        <p:spPr>
          <a:xfrm>
            <a:off x="214282" y="228600"/>
            <a:ext cx="8786874" cy="1057260"/>
          </a:xfrm>
        </p:spPr>
        <p:txBody>
          <a:bodyPr>
            <a:noAutofit/>
          </a:bodyPr>
          <a:lstStyle/>
          <a:p>
            <a:pPr algn="l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2. Виділити необхідні для побудови діаграми дані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19097" r="55078" b="44444"/>
          <a:stretch>
            <a:fillRect/>
          </a:stretch>
        </p:blipFill>
        <p:spPr bwMode="auto">
          <a:xfrm>
            <a:off x="428596" y="1531229"/>
            <a:ext cx="8001056" cy="487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7" name="Rectangle 13"/>
          <p:cNvSpPr>
            <a:spLocks noGrp="1" noChangeArrowheads="1"/>
          </p:cNvSpPr>
          <p:nvPr>
            <p:ph type="title"/>
          </p:nvPr>
        </p:nvSpPr>
        <p:spPr>
          <a:xfrm>
            <a:off x="214282" y="228600"/>
            <a:ext cx="8786874" cy="985822"/>
          </a:xfrm>
        </p:spPr>
        <p:txBody>
          <a:bodyPr>
            <a:noAutofit/>
          </a:bodyPr>
          <a:lstStyle/>
          <a:p>
            <a:pPr marL="985838" indent="-985838" algn="l"/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3. Вибрати інтерактивну вкладку   </a:t>
            </a:r>
            <a:r>
              <a:rPr lang="uk-UA" sz="3200" b="1" i="1" dirty="0" smtClean="0">
                <a:solidFill>
                  <a:schemeClr val="accent3">
                    <a:lumMod val="50000"/>
                  </a:schemeClr>
                </a:solidFill>
              </a:rPr>
              <a:t>Вставлення</a:t>
            </a:r>
            <a:endParaRPr lang="uk-UA" sz="32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1714480" y="4429132"/>
            <a:ext cx="721520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Обрати потрібний тип діаграми і натиснути відповідну кнопку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t="2604" r="33593" b="83507"/>
          <a:stretch>
            <a:fillRect/>
          </a:stretch>
        </p:blipFill>
        <p:spPr bwMode="auto">
          <a:xfrm>
            <a:off x="0" y="1928802"/>
            <a:ext cx="9108345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56" name="Line 12"/>
          <p:cNvSpPr>
            <a:spLocks noChangeShapeType="1"/>
          </p:cNvSpPr>
          <p:nvPr/>
        </p:nvSpPr>
        <p:spPr bwMode="auto">
          <a:xfrm flipH="1" flipV="1">
            <a:off x="5572132" y="3000372"/>
            <a:ext cx="431800" cy="129698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8" grpId="0"/>
      <p:bldP spid="3175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142852"/>
            <a:ext cx="8699404" cy="120013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4</a:t>
            </a:r>
            <a:r>
              <a:rPr lang="uk-UA" sz="3600" b="1" dirty="0" smtClean="0">
                <a:solidFill>
                  <a:schemeClr val="accent3">
                    <a:lumMod val="50000"/>
                  </a:schemeClr>
                </a:solidFill>
              </a:rPr>
              <a:t>. Обрати вигляд діаграми з запропонованого набору</a:t>
            </a:r>
            <a:endParaRPr lang="uk-UA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7344" t="5208" r="33593" b="59201"/>
          <a:stretch>
            <a:fillRect/>
          </a:stretch>
        </p:blipFill>
        <p:spPr bwMode="auto">
          <a:xfrm>
            <a:off x="1071538" y="1458502"/>
            <a:ext cx="7072362" cy="483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28662" y="3714752"/>
            <a:ext cx="2000264" cy="2571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В результаті  одержимо діаграму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t="19097" r="23828" b="11458"/>
          <a:stretch>
            <a:fillRect/>
          </a:stretch>
        </p:blipFill>
        <p:spPr bwMode="auto">
          <a:xfrm>
            <a:off x="1000100" y="1285860"/>
            <a:ext cx="7417915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Діаграма містить такі елементи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7109" t="40799" r="25781" b="25347"/>
          <a:stretch>
            <a:fillRect/>
          </a:stretch>
        </p:blipFill>
        <p:spPr bwMode="auto">
          <a:xfrm>
            <a:off x="1857356" y="2071678"/>
            <a:ext cx="5220469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6" name="Группа 45"/>
          <p:cNvGrpSpPr/>
          <p:nvPr/>
        </p:nvGrpSpPr>
        <p:grpSpPr>
          <a:xfrm>
            <a:off x="285720" y="1285860"/>
            <a:ext cx="2857520" cy="857257"/>
            <a:chOff x="285720" y="1285860"/>
            <a:chExt cx="2857520" cy="857257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85720" y="1285860"/>
              <a:ext cx="2857520" cy="46166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uk-UA" sz="2400" i="1" dirty="0" smtClean="0">
                  <a:latin typeface="+mj-lt"/>
                </a:rPr>
                <a:t>область діаграми</a:t>
              </a:r>
              <a:endParaRPr lang="ru-RU" sz="2400" dirty="0">
                <a:latin typeface="+mj-lt"/>
              </a:endParaRPr>
            </a:p>
          </p:txBody>
        </p:sp>
        <p:cxnSp>
          <p:nvCxnSpPr>
            <p:cNvPr id="17" name="Прямая со стрелкой 16"/>
            <p:cNvCxnSpPr>
              <a:stCxn id="9" idx="2"/>
            </p:cNvCxnSpPr>
            <p:nvPr/>
          </p:nvCxnSpPr>
          <p:spPr>
            <a:xfrm rot="16200000" flipH="1">
              <a:off x="1659561" y="1802444"/>
              <a:ext cx="395593" cy="28575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7" name="Группа 46"/>
          <p:cNvGrpSpPr/>
          <p:nvPr/>
        </p:nvGrpSpPr>
        <p:grpSpPr>
          <a:xfrm>
            <a:off x="4929190" y="1500174"/>
            <a:ext cx="3857652" cy="857255"/>
            <a:chOff x="4929190" y="1500174"/>
            <a:chExt cx="3857652" cy="857255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6286512" y="1500174"/>
              <a:ext cx="2500330" cy="46166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uk-UA" sz="2400" i="1" dirty="0" smtClean="0">
                  <a:latin typeface="+mj-lt"/>
                </a:rPr>
                <a:t>назва діаграми</a:t>
              </a:r>
              <a:endParaRPr lang="ru-RU" sz="2400" dirty="0">
                <a:latin typeface="+mj-lt"/>
              </a:endParaRPr>
            </a:p>
          </p:txBody>
        </p:sp>
        <p:cxnSp>
          <p:nvCxnSpPr>
            <p:cNvPr id="18" name="Прямая со стрелкой 17"/>
            <p:cNvCxnSpPr>
              <a:stCxn id="13" idx="1"/>
            </p:cNvCxnSpPr>
            <p:nvPr/>
          </p:nvCxnSpPr>
          <p:spPr>
            <a:xfrm rot="10800000" flipV="1">
              <a:off x="4929190" y="1731006"/>
              <a:ext cx="1357322" cy="62642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50" name="Группа 49"/>
          <p:cNvGrpSpPr/>
          <p:nvPr/>
        </p:nvGrpSpPr>
        <p:grpSpPr>
          <a:xfrm>
            <a:off x="6500826" y="4429132"/>
            <a:ext cx="2144244" cy="1104607"/>
            <a:chOff x="6500826" y="4429132"/>
            <a:chExt cx="2144244" cy="110460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215206" y="5072074"/>
              <a:ext cx="1429864" cy="46166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uk-UA" sz="2400" i="1" dirty="0" smtClean="0">
                  <a:latin typeface="+mj-lt"/>
                </a:rPr>
                <a:t>легенда</a:t>
              </a:r>
              <a:endParaRPr lang="ru-RU" sz="2400" dirty="0">
                <a:latin typeface="+mj-lt"/>
              </a:endParaRP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 rot="16200000" flipV="1">
              <a:off x="6929730" y="4000228"/>
              <a:ext cx="714378" cy="157218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9" name="Группа 48"/>
          <p:cNvGrpSpPr/>
          <p:nvPr/>
        </p:nvGrpSpPr>
        <p:grpSpPr>
          <a:xfrm>
            <a:off x="4572000" y="3071810"/>
            <a:ext cx="4429156" cy="890293"/>
            <a:chOff x="4572000" y="3071810"/>
            <a:chExt cx="4429156" cy="890293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7072330" y="3500438"/>
              <a:ext cx="1928826" cy="46166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uk-UA" sz="2400" i="1" dirty="0" smtClean="0">
                  <a:latin typeface="+mj-lt"/>
                </a:rPr>
                <a:t>Лінії сітки</a:t>
              </a:r>
              <a:endParaRPr lang="ru-RU" sz="2400" dirty="0">
                <a:latin typeface="+mj-lt"/>
              </a:endParaRPr>
            </a:p>
          </p:txBody>
        </p:sp>
        <p:cxnSp>
          <p:nvCxnSpPr>
            <p:cNvPr id="24" name="Прямая со стрелкой 23"/>
            <p:cNvCxnSpPr/>
            <p:nvPr/>
          </p:nvCxnSpPr>
          <p:spPr>
            <a:xfrm rot="10800000">
              <a:off x="4572000" y="3071810"/>
              <a:ext cx="2571764" cy="58802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8" name="Группа 47"/>
          <p:cNvGrpSpPr/>
          <p:nvPr/>
        </p:nvGrpSpPr>
        <p:grpSpPr>
          <a:xfrm>
            <a:off x="142844" y="4429132"/>
            <a:ext cx="2928958" cy="830997"/>
            <a:chOff x="142844" y="4429132"/>
            <a:chExt cx="2928958" cy="830997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42844" y="4429132"/>
              <a:ext cx="1715616" cy="83099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uk-UA" sz="2400" i="1" dirty="0" smtClean="0">
                  <a:latin typeface="+mj-lt"/>
                </a:rPr>
                <a:t>осі діаграми</a:t>
              </a:r>
              <a:endParaRPr lang="ru-RU" sz="2400" i="1" dirty="0">
                <a:latin typeface="+mj-lt"/>
              </a:endParaRPr>
            </a:p>
          </p:txBody>
        </p:sp>
        <p:cxnSp>
          <p:nvCxnSpPr>
            <p:cNvPr id="27" name="Прямая со стрелкой 26"/>
            <p:cNvCxnSpPr/>
            <p:nvPr/>
          </p:nvCxnSpPr>
          <p:spPr>
            <a:xfrm flipV="1">
              <a:off x="1857356" y="4500570"/>
              <a:ext cx="785818" cy="57150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/>
            <p:cNvCxnSpPr/>
            <p:nvPr/>
          </p:nvCxnSpPr>
          <p:spPr>
            <a:xfrm flipV="1">
              <a:off x="1857356" y="4929198"/>
              <a:ext cx="1214446" cy="14287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51" name="Группа 50"/>
          <p:cNvGrpSpPr/>
          <p:nvPr/>
        </p:nvGrpSpPr>
        <p:grpSpPr>
          <a:xfrm>
            <a:off x="2285985" y="3857628"/>
            <a:ext cx="4071965" cy="2461930"/>
            <a:chOff x="2285985" y="3857628"/>
            <a:chExt cx="4071965" cy="246193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643174" y="5857893"/>
              <a:ext cx="3714776" cy="46166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uk-UA" sz="2400" i="1" dirty="0" smtClean="0">
                  <a:latin typeface="+mj-lt"/>
                </a:rPr>
                <a:t>назви осей діаграми</a:t>
              </a:r>
              <a:endParaRPr lang="ru-RU" sz="2400" dirty="0">
                <a:latin typeface="+mj-lt"/>
              </a:endParaRPr>
            </a:p>
          </p:txBody>
        </p:sp>
        <p:cxnSp>
          <p:nvCxnSpPr>
            <p:cNvPr id="31" name="Прямая со стрелкой 30"/>
            <p:cNvCxnSpPr>
              <a:stCxn id="12" idx="0"/>
            </p:cNvCxnSpPr>
            <p:nvPr/>
          </p:nvCxnSpPr>
          <p:spPr>
            <a:xfrm rot="16200000" flipV="1">
              <a:off x="2393141" y="3750472"/>
              <a:ext cx="2000265" cy="221457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4" name="Прямая со стрелкой 33"/>
            <p:cNvCxnSpPr>
              <a:stCxn id="12" idx="0"/>
            </p:cNvCxnSpPr>
            <p:nvPr/>
          </p:nvCxnSpPr>
          <p:spPr>
            <a:xfrm rot="5400000" flipH="1" flipV="1">
              <a:off x="4286249" y="5643578"/>
              <a:ext cx="428629" cy="2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Редагування діаграми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57158" y="1500175"/>
            <a:ext cx="4643470" cy="142876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</a:pPr>
            <a:r>
              <a:rPr lang="uk-UA" sz="2800" dirty="0" smtClean="0">
                <a:latin typeface="Times New Roman" pitchFamily="18" charset="0"/>
              </a:rPr>
              <a:t>Зміна параметрів діаграми відбувається з допомогою команд </a:t>
            </a:r>
            <a:r>
              <a:rPr lang="uk-UA" sz="2800" b="1" dirty="0" smtClean="0">
                <a:latin typeface="Times New Roman" pitchFamily="18" charset="0"/>
              </a:rPr>
              <a:t>контекстного меню</a:t>
            </a:r>
            <a:r>
              <a:rPr lang="uk-UA" sz="2800" dirty="0" smtClean="0">
                <a:latin typeface="Times New Roman" pitchFamily="18" charset="0"/>
              </a:rPr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74219" t="31250" r="2994" b="31423"/>
          <a:stretch>
            <a:fillRect/>
          </a:stretch>
        </p:blipFill>
        <p:spPr bwMode="auto">
          <a:xfrm>
            <a:off x="5150149" y="1643050"/>
            <a:ext cx="3779569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85720" y="3429000"/>
            <a:ext cx="478634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Font typeface="Wingdings" pitchFamily="2" charset="2"/>
              <a:buNone/>
            </a:pPr>
            <a:r>
              <a:rPr lang="uk-UA" sz="2800" dirty="0" smtClean="0">
                <a:latin typeface="Times New Roman" pitchFamily="18" charset="0"/>
              </a:rPr>
              <a:t>Можна змінювати</a:t>
            </a:r>
          </a:p>
          <a:p>
            <a:pPr marL="985838" indent="0"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</a:rPr>
              <a:t>  заголовки, </a:t>
            </a:r>
          </a:p>
          <a:p>
            <a:pPr marL="985838" indent="0"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</a:rPr>
              <a:t>  легенду, </a:t>
            </a:r>
          </a:p>
          <a:p>
            <a:pPr marL="985838" indent="0">
              <a:buFont typeface="Arial" pitchFamily="34" charset="0"/>
              <a:buChar char="•"/>
            </a:pPr>
            <a:r>
              <a:rPr lang="uk-UA" sz="2800" dirty="0" smtClean="0">
                <a:latin typeface="Times New Roman" pitchFamily="18" charset="0"/>
              </a:rPr>
              <a:t> підписи рядів і даних.</a:t>
            </a:r>
          </a:p>
          <a:p>
            <a:pPr marL="0" indent="0">
              <a:buNone/>
            </a:pPr>
            <a:r>
              <a:rPr lang="uk-UA" sz="2800" dirty="0" smtClean="0">
                <a:latin typeface="Times New Roman" pitchFamily="18" charset="0"/>
              </a:rPr>
              <a:t> Можна додавати нові дані для побудови діаграм тощо</a:t>
            </a:r>
            <a:r>
              <a:rPr lang="ru-RU" sz="2800" dirty="0" smtClean="0">
                <a:latin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build="p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r="12200" b="83403"/>
          <a:stretch>
            <a:fillRect/>
          </a:stretch>
        </p:blipFill>
        <p:spPr bwMode="auto">
          <a:xfrm>
            <a:off x="74122" y="2500306"/>
            <a:ext cx="906991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71414"/>
            <a:ext cx="8534400" cy="758952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</a:rPr>
              <a:t>Редагування діаграми</a:t>
            </a:r>
            <a:endParaRPr lang="uk-UA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 r="12200" b="83403"/>
          <a:stretch>
            <a:fillRect/>
          </a:stretch>
        </p:blipFill>
        <p:spPr bwMode="auto">
          <a:xfrm>
            <a:off x="74091" y="1000108"/>
            <a:ext cx="9069909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Группа 12"/>
          <p:cNvGrpSpPr/>
          <p:nvPr/>
        </p:nvGrpSpPr>
        <p:grpSpPr>
          <a:xfrm>
            <a:off x="0" y="3786190"/>
            <a:ext cx="3324844" cy="2585283"/>
            <a:chOff x="0" y="3714752"/>
            <a:chExt cx="3324844" cy="2585283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/>
            <a:srcRect l="10937" t="25694" r="40885" b="32639"/>
            <a:stretch>
              <a:fillRect/>
            </a:stretch>
          </p:blipFill>
          <p:spPr bwMode="auto">
            <a:xfrm>
              <a:off x="0" y="4143380"/>
              <a:ext cx="3324844" cy="2156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" name="Стрелка вниз 9"/>
            <p:cNvSpPr/>
            <p:nvPr/>
          </p:nvSpPr>
          <p:spPr>
            <a:xfrm>
              <a:off x="642910" y="3714752"/>
              <a:ext cx="285752" cy="42862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1428728" y="3786190"/>
            <a:ext cx="3434251" cy="2286016"/>
            <a:chOff x="1500166" y="3786190"/>
            <a:chExt cx="3434251" cy="2286016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/>
            <a:srcRect l="5859" t="19965" r="46615" b="44444"/>
            <a:stretch>
              <a:fillRect/>
            </a:stretch>
          </p:blipFill>
          <p:spPr bwMode="auto">
            <a:xfrm>
              <a:off x="1500166" y="4143380"/>
              <a:ext cx="3434251" cy="1928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Стрелка вниз 10"/>
            <p:cNvSpPr/>
            <p:nvPr/>
          </p:nvSpPr>
          <p:spPr>
            <a:xfrm>
              <a:off x="2071670" y="3786190"/>
              <a:ext cx="285752" cy="42862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857488" y="3786190"/>
            <a:ext cx="1714512" cy="2143140"/>
            <a:chOff x="2857488" y="3786190"/>
            <a:chExt cx="1714512" cy="2143140"/>
          </a:xfrm>
        </p:grpSpPr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6"/>
            <a:srcRect l="27865" t="5729" r="56510" b="72570"/>
            <a:stretch>
              <a:fillRect/>
            </a:stretch>
          </p:blipFill>
          <p:spPr bwMode="auto">
            <a:xfrm>
              <a:off x="2857488" y="4143380"/>
              <a:ext cx="1714512" cy="17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" name="Стрелка вниз 11"/>
            <p:cNvSpPr/>
            <p:nvPr/>
          </p:nvSpPr>
          <p:spPr>
            <a:xfrm>
              <a:off x="3643306" y="3786190"/>
              <a:ext cx="285752" cy="42862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4" y="71414"/>
            <a:ext cx="8858312" cy="91438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 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Готову діаграму можна розмістити на окремому аркуші або на аркуші разом з даними.</a:t>
            </a:r>
            <a:endParaRPr lang="uk-UA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 l="44271" b="83507"/>
          <a:stretch>
            <a:fillRect/>
          </a:stretch>
        </p:blipFill>
        <p:spPr bwMode="auto">
          <a:xfrm>
            <a:off x="2786050" y="1285860"/>
            <a:ext cx="6115048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 l="73568" t="56423" r="3645" b="16667"/>
          <a:stretch>
            <a:fillRect/>
          </a:stretch>
        </p:blipFill>
        <p:spPr bwMode="auto">
          <a:xfrm>
            <a:off x="428596" y="1071546"/>
            <a:ext cx="250033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 l="8557" t="25670" r="48568" b="53125"/>
          <a:stretch>
            <a:fillRect/>
          </a:stretch>
        </p:blipFill>
        <p:spPr bwMode="auto">
          <a:xfrm>
            <a:off x="571472" y="3000372"/>
            <a:ext cx="8215371" cy="304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 l="37215" t="43997" r="56820" b="54015"/>
          <a:stretch>
            <a:fillRect/>
          </a:stretch>
        </p:blipFill>
        <p:spPr bwMode="auto">
          <a:xfrm>
            <a:off x="6072198" y="5643578"/>
            <a:ext cx="1143008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837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 rot="16200000">
            <a:off x="8214545" y="5715809"/>
            <a:ext cx="544512" cy="40005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-32" y="71438"/>
            <a:ext cx="9001188" cy="1428736"/>
          </a:xfrm>
        </p:spPr>
        <p:txBody>
          <a:bodyPr>
            <a:normAutofit/>
          </a:bodyPr>
          <a:lstStyle/>
          <a:p>
            <a:pPr marL="1524000" indent="-1439863">
              <a:buFont typeface="Wingdings" pitchFamily="2" charset="2"/>
              <a:buNone/>
            </a:pPr>
            <a:r>
              <a:rPr lang="uk-UA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Діаграма</a:t>
            </a:r>
            <a:r>
              <a:rPr lang="uk-UA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</a:rPr>
              <a:t>– 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це представлення даних таблиці в графічному вигляді, які використовуються для аналізу і порівняння даних.</a:t>
            </a:r>
            <a:endParaRPr lang="uk-UA" dirty="0">
              <a:solidFill>
                <a:schemeClr val="bg2">
                  <a:lumMod val="2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214282" y="1500174"/>
          <a:ext cx="4286280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4572000" y="1571612"/>
          <a:ext cx="4357686" cy="3286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71472" y="3929066"/>
          <a:ext cx="4643470" cy="275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Graphic spid="12" grpId="0">
        <p:bldAsOne/>
      </p:bldGraphic>
      <p:bldGraphic spid="13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85822"/>
          </a:xfrm>
        </p:spPr>
        <p:txBody>
          <a:bodyPr>
            <a:normAutofit/>
          </a:bodyPr>
          <a:lstStyle/>
          <a:p>
            <a:r>
              <a:rPr lang="uk-UA" sz="5300" b="1" dirty="0" smtClean="0">
                <a:solidFill>
                  <a:schemeClr val="accent3">
                    <a:lumMod val="50000"/>
                  </a:schemeClr>
                </a:solidFill>
              </a:rPr>
              <a:t>Домашнє завдання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143116"/>
            <a:ext cx="8699404" cy="3857652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Повторити стор.44 – 52.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Вивчити урок 52 на стор. 53. 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Підготуватися до тематичної атестації.</a:t>
            </a: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Побудувати діаграму своєї успішності в І семестрі.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sz="8000" b="1" dirty="0" smtClean="0">
                <a:solidFill>
                  <a:schemeClr val="accent3">
                    <a:lumMod val="50000"/>
                  </a:schemeClr>
                </a:solidFill>
              </a:rPr>
              <a:t>Типи</a:t>
            </a:r>
            <a:endParaRPr lang="uk-UA" sz="8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3357562"/>
            <a:ext cx="67151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8000" b="1" dirty="0" smtClean="0">
                <a:solidFill>
                  <a:schemeClr val="accent3">
                    <a:lumMod val="50000"/>
                  </a:schemeClr>
                </a:solidFill>
                <a:latin typeface="+mj-lt"/>
              </a:rPr>
              <a:t>діаграм</a:t>
            </a:r>
            <a:endParaRPr lang="ru-RU" sz="8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42844" y="142852"/>
            <a:ext cx="8858312" cy="1301745"/>
          </a:xfrm>
        </p:spPr>
        <p:txBody>
          <a:bodyPr>
            <a:normAutofit/>
          </a:bodyPr>
          <a:lstStyle/>
          <a:p>
            <a:pPr lvl="0" indent="-80963"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1.   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Стовпчаста діаграма</a:t>
            </a:r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Її зручно використовувати, коли необхідно отримати наочну порівняльну характеристику </a:t>
            </a:r>
            <a:r>
              <a:rPr lang="uk-UA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одночасно в кількох рядках і стовпчиках таблиці.</a:t>
            </a:r>
            <a:endParaRPr lang="uk-UA" sz="28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714348" y="1714488"/>
          <a:ext cx="7786742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0"/>
            <a:ext cx="8786874" cy="1785926"/>
          </a:xfrm>
        </p:spPr>
        <p:txBody>
          <a:bodyPr>
            <a:normAutofit/>
          </a:bodyPr>
          <a:lstStyle/>
          <a:p>
            <a:pPr indent="-80963"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2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 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Секторна (кругова) діаграма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 </a:t>
            </a:r>
            <a:r>
              <a:rPr lang="uk-UA" sz="2000" b="1" dirty="0" smtClean="0"/>
              <a:t>показує співвідношення частин у цілому. На кругову діаграму виводяться співвідношення показників, розміщених в одному рядку або стовпчику.</a:t>
            </a:r>
            <a:endParaRPr lang="ru-RU" sz="2000" b="1" dirty="0" smtClean="0"/>
          </a:p>
          <a:p>
            <a:pPr indent="-80963">
              <a:buFont typeface="Wingdings" pitchFamily="2" charset="2"/>
              <a:buNone/>
            </a:pPr>
            <a:endParaRPr lang="ru-RU" sz="2000" b="1" dirty="0">
              <a:latin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-214346" y="2000240"/>
          <a:ext cx="5786478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4786314" y="3214686"/>
          <a:ext cx="4357686" cy="3028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282" y="142853"/>
            <a:ext cx="8643998" cy="1071570"/>
          </a:xfrm>
        </p:spPr>
        <p:txBody>
          <a:bodyPr>
            <a:normAutofit fontScale="92500" lnSpcReduction="10000"/>
          </a:bodyPr>
          <a:lstStyle/>
          <a:p>
            <a:pPr indent="4763">
              <a:buFont typeface="Wingdings" pitchFamily="2" charset="2"/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3.  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Лінійчата діаграма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(г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рафік) </a:t>
            </a:r>
            <a:r>
              <a:rPr lang="uk-UA" sz="2000" b="1" dirty="0" smtClean="0">
                <a:solidFill>
                  <a:schemeClr val="bg2">
                    <a:lumMod val="10000"/>
                  </a:schemeClr>
                </a:solidFill>
              </a:rPr>
              <a:t>краще використовувати для зображення змін показників протягом визначеного часу</a:t>
            </a:r>
            <a:endParaRPr lang="ru-RU" sz="20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00034" y="1357298"/>
          <a:ext cx="8072462" cy="4814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282" y="260350"/>
            <a:ext cx="8643998" cy="954072"/>
          </a:xfrm>
        </p:spPr>
        <p:txBody>
          <a:bodyPr/>
          <a:lstStyle/>
          <a:p>
            <a:pPr indent="-80963">
              <a:buFont typeface="Wingdings" pitchFamily="2" charset="2"/>
              <a:buNone/>
            </a:pP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4. Гістограма</a:t>
            </a:r>
            <a:r>
              <a:rPr lang="uk-UA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.</a:t>
            </a:r>
            <a:r>
              <a:rPr lang="uk-UA" sz="2000" b="1" dirty="0" smtClean="0">
                <a:latin typeface="Times New Roman" pitchFamily="18" charset="0"/>
              </a:rPr>
              <a:t> </a:t>
            </a:r>
            <a:endParaRPr lang="uk-UA" sz="2000" b="1" dirty="0" smtClean="0">
              <a:latin typeface="Times New Roman" pitchFamily="18" charset="0"/>
            </a:endParaRPr>
          </a:p>
          <a:p>
            <a:pPr indent="-80963">
              <a:buFont typeface="Wingdings" pitchFamily="2" charset="2"/>
              <a:buNone/>
            </a:pPr>
            <a:endParaRPr lang="ru-RU" dirty="0"/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71472" y="1571612"/>
          <a:ext cx="7643866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14282" y="285728"/>
            <a:ext cx="8385206" cy="928694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5.  </a:t>
            </a:r>
            <a:r>
              <a:rPr lang="uk-UA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</a:rPr>
              <a:t>Точкова діаграма.</a:t>
            </a:r>
            <a:r>
              <a:rPr lang="uk-UA" sz="2000" b="1" dirty="0" smtClean="0">
                <a:latin typeface="Times New Roman" pitchFamily="18" charset="0"/>
              </a:rPr>
              <a:t> </a:t>
            </a:r>
            <a:endParaRPr lang="uk-UA" sz="2000" b="1" dirty="0">
              <a:latin typeface="Times New Roman" pitchFamily="18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14282" y="1571612"/>
          <a:ext cx="4857784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929190" y="3786190"/>
          <a:ext cx="4214810" cy="2457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610</TotalTime>
  <Words>260</Words>
  <Application>Microsoft Office PowerPoint</Application>
  <PresentationFormat>Екран (4:3)</PresentationFormat>
  <Paragraphs>61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32</vt:i4>
      </vt:variant>
    </vt:vector>
  </HeadingPairs>
  <TitlesOfParts>
    <vt:vector size="33" baseType="lpstr">
      <vt:lpstr>Официальная</vt:lpstr>
      <vt:lpstr>Слайд 1</vt:lpstr>
      <vt:lpstr>Побудова діаграм і графіків</vt:lpstr>
      <vt:lpstr>Слайд 3</vt:lpstr>
      <vt:lpstr>Типи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9. Поверхнева діаграма. </vt:lpstr>
      <vt:lpstr>10. Бульбашкова діаграма. </vt:lpstr>
      <vt:lpstr>11. Біржова діаграма. </vt:lpstr>
      <vt:lpstr>Слайд 16</vt:lpstr>
      <vt:lpstr>Слайд 17</vt:lpstr>
      <vt:lpstr>Слайд 18</vt:lpstr>
      <vt:lpstr>Етапи створення</vt:lpstr>
      <vt:lpstr>1. Побудувати таблицю даних</vt:lpstr>
      <vt:lpstr>2. Виділити необхідні для побудови діаграми дані</vt:lpstr>
      <vt:lpstr>3. Вибрати інтерактивну вкладку   Вставлення</vt:lpstr>
      <vt:lpstr>4. Обрати вигляд діаграми з запропонованого набору</vt:lpstr>
      <vt:lpstr>В результаті  одержимо діаграму</vt:lpstr>
      <vt:lpstr>Діаграма містить такі елементи</vt:lpstr>
      <vt:lpstr>Редагування діаграми</vt:lpstr>
      <vt:lpstr>Редагування діаграми</vt:lpstr>
      <vt:lpstr> Готову діаграму можна розмістити на окремому аркуші або на аркуші разом з даними.</vt:lpstr>
      <vt:lpstr>Слайд 29</vt:lpstr>
      <vt:lpstr>Слайд 30</vt:lpstr>
      <vt:lpstr>Домашнє завдання</vt:lpstr>
      <vt:lpstr>Слайд 32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admin</cp:lastModifiedBy>
  <cp:revision>110</cp:revision>
  <dcterms:created xsi:type="dcterms:W3CDTF">2008-11-04T06:50:41Z</dcterms:created>
  <dcterms:modified xsi:type="dcterms:W3CDTF">2009-03-20T09:33:47Z</dcterms:modified>
</cp:coreProperties>
</file>