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847112860892391E-2"/>
          <c:y val="6.980351414406534E-2"/>
          <c:w val="0.89741688538932629"/>
          <c:h val="0.87879593175853021"/>
        </c:manualLayout>
      </c:layout>
      <c:scatterChart>
        <c:scatterStyle val="smoothMarker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х</c:v>
                </c:pt>
              </c:strCache>
            </c:strRef>
          </c:tx>
          <c:marker>
            <c:symbol val="none"/>
          </c:marker>
          <c:xVal>
            <c:numRef>
              <c:f>Лист1!$B$1:$H$1</c:f>
              <c:numCache>
                <c:formatCode>General</c:formatCode>
                <c:ptCount val="7"/>
                <c:pt idx="0">
                  <c:v>-3</c:v>
                </c:pt>
                <c:pt idx="1">
                  <c:v>-2</c:v>
                </c:pt>
                <c:pt idx="2">
                  <c:v>-1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</c:numCache>
            </c:numRef>
          </c:xVal>
          <c:yVal>
            <c:numRef>
              <c:f>Лист1!$B$2:$H$2</c:f>
              <c:numCache>
                <c:formatCode>General</c:formatCode>
                <c:ptCount val="7"/>
                <c:pt idx="0">
                  <c:v>-3</c:v>
                </c:pt>
                <c:pt idx="1">
                  <c:v>-2</c:v>
                </c:pt>
                <c:pt idx="2">
                  <c:v>-1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053440"/>
        <c:axId val="21054976"/>
      </c:scatterChart>
      <c:valAx>
        <c:axId val="21053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054976"/>
        <c:crosses val="autoZero"/>
        <c:crossBetween val="midCat"/>
      </c:valAx>
      <c:valAx>
        <c:axId val="21054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053440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1291557305336836E-2"/>
          <c:y val="6.065981335666374E-2"/>
          <c:w val="0.76345844269466312"/>
          <c:h val="0.89719889180519097"/>
        </c:manualLayout>
      </c:layout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Лист1!$B$1:$H$1</c:f>
              <c:numCache>
                <c:formatCode>General</c:formatCode>
                <c:ptCount val="7"/>
                <c:pt idx="0">
                  <c:v>-3</c:v>
                </c:pt>
                <c:pt idx="1">
                  <c:v>-2</c:v>
                </c:pt>
                <c:pt idx="2">
                  <c:v>-1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</c:numCache>
            </c:numRef>
          </c:xVal>
          <c:yVal>
            <c:numRef>
              <c:f>Лист1!$B$3:$H$3</c:f>
              <c:numCache>
                <c:formatCode>General</c:formatCode>
                <c:ptCount val="7"/>
                <c:pt idx="0">
                  <c:v>9</c:v>
                </c:pt>
                <c:pt idx="1">
                  <c:v>4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  <c:pt idx="5">
                  <c:v>4</c:v>
                </c:pt>
                <c:pt idx="6">
                  <c:v>9</c:v>
                </c:pt>
              </c:numCache>
            </c:numRef>
          </c:yVal>
          <c:smooth val="1"/>
        </c:ser>
        <c:ser>
          <c:idx val="1"/>
          <c:order val="1"/>
          <c:marker>
            <c:symbol val="none"/>
          </c:marker>
          <c:yVal>
            <c:numRef>
              <c:f>Лист1!$B$1</c:f>
              <c:numCache>
                <c:formatCode>General</c:formatCode>
                <c:ptCount val="1"/>
                <c:pt idx="0">
                  <c:v>-3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082688"/>
        <c:axId val="24084480"/>
      </c:scatterChart>
      <c:valAx>
        <c:axId val="24082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4084480"/>
        <c:crosses val="autoZero"/>
        <c:crossBetween val="midCat"/>
      </c:valAx>
      <c:valAx>
        <c:axId val="240844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408268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Лист1!$B$1:$H$1</c:f>
              <c:numCache>
                <c:formatCode>General</c:formatCode>
                <c:ptCount val="7"/>
                <c:pt idx="0">
                  <c:v>-3</c:v>
                </c:pt>
                <c:pt idx="1">
                  <c:v>-2</c:v>
                </c:pt>
                <c:pt idx="2">
                  <c:v>-1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</c:numCache>
            </c:numRef>
          </c:xVal>
          <c:yVal>
            <c:numRef>
              <c:f>Лист1!$B$4:$H$4</c:f>
              <c:numCache>
                <c:formatCode>General</c:formatCode>
                <c:ptCount val="7"/>
                <c:pt idx="0">
                  <c:v>-27</c:v>
                </c:pt>
                <c:pt idx="1">
                  <c:v>-8</c:v>
                </c:pt>
                <c:pt idx="2">
                  <c:v>-1</c:v>
                </c:pt>
                <c:pt idx="3">
                  <c:v>0</c:v>
                </c:pt>
                <c:pt idx="4">
                  <c:v>1</c:v>
                </c:pt>
                <c:pt idx="5">
                  <c:v>8</c:v>
                </c:pt>
                <c:pt idx="6">
                  <c:v>27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108416"/>
        <c:axId val="24003712"/>
      </c:scatterChart>
      <c:valAx>
        <c:axId val="24108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4003712"/>
        <c:crosses val="autoZero"/>
        <c:crossBetween val="midCat"/>
      </c:valAx>
      <c:valAx>
        <c:axId val="24003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4108416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DC465-8A77-4E61-81E9-9C17D822C3E9}" type="datetimeFigureOut">
              <a:rPr lang="uk-UA" smtClean="0"/>
              <a:t>21.05.2015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C12AE9D-92CB-406A-9806-F3C929C30C66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DC465-8A77-4E61-81E9-9C17D822C3E9}" type="datetimeFigureOut">
              <a:rPr lang="uk-UA" smtClean="0"/>
              <a:t>21.05.2015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AE9D-92CB-406A-9806-F3C929C30C6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DC465-8A77-4E61-81E9-9C17D822C3E9}" type="datetimeFigureOut">
              <a:rPr lang="uk-UA" smtClean="0"/>
              <a:t>21.05.2015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AE9D-92CB-406A-9806-F3C929C30C6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DC465-8A77-4E61-81E9-9C17D822C3E9}" type="datetimeFigureOut">
              <a:rPr lang="uk-UA" smtClean="0"/>
              <a:t>21.05.2015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AE9D-92CB-406A-9806-F3C929C30C6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DC465-8A77-4E61-81E9-9C17D822C3E9}" type="datetimeFigureOut">
              <a:rPr lang="uk-UA" smtClean="0"/>
              <a:t>21.05.2015</a:t>
            </a:fld>
            <a:endParaRPr lang="uk-UA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AE9D-92CB-406A-9806-F3C929C30C66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DC465-8A77-4E61-81E9-9C17D822C3E9}" type="datetimeFigureOut">
              <a:rPr lang="uk-UA" smtClean="0"/>
              <a:t>21.05.2015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AE9D-92CB-406A-9806-F3C929C30C6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DC465-8A77-4E61-81E9-9C17D822C3E9}" type="datetimeFigureOut">
              <a:rPr lang="uk-UA" smtClean="0"/>
              <a:t>21.05.2015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AE9D-92CB-406A-9806-F3C929C30C6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DC465-8A77-4E61-81E9-9C17D822C3E9}" type="datetimeFigureOut">
              <a:rPr lang="uk-UA" smtClean="0"/>
              <a:t>21.05.2015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AE9D-92CB-406A-9806-F3C929C30C6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DC465-8A77-4E61-81E9-9C17D822C3E9}" type="datetimeFigureOut">
              <a:rPr lang="uk-UA" smtClean="0"/>
              <a:t>21.05.2015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AE9D-92CB-406A-9806-F3C929C30C6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DC465-8A77-4E61-81E9-9C17D822C3E9}" type="datetimeFigureOut">
              <a:rPr lang="uk-UA" smtClean="0"/>
              <a:t>21.05.2015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AE9D-92CB-406A-9806-F3C929C30C66}" type="slidenum">
              <a:rPr lang="uk-UA" smtClean="0"/>
              <a:t>‹#›</a:t>
            </a:fld>
            <a:endParaRPr lang="uk-UA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DC465-8A77-4E61-81E9-9C17D822C3E9}" type="datetimeFigureOut">
              <a:rPr lang="uk-UA" smtClean="0"/>
              <a:t>21.05.2015</a:t>
            </a:fld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AE9D-92CB-406A-9806-F3C929C30C66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17DC465-8A77-4E61-81E9-9C17D822C3E9}" type="datetimeFigureOut">
              <a:rPr lang="uk-UA" smtClean="0"/>
              <a:t>21.05.2015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C12AE9D-92CB-406A-9806-F3C929C30C66}" type="slidenum">
              <a:rPr lang="uk-UA" smtClean="0"/>
              <a:t>‹#›</a:t>
            </a:fld>
            <a:endParaRPr lang="uk-UA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_____Microsoft_Excel4.xls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140968"/>
            <a:ext cx="6629400" cy="1939281"/>
          </a:xfrm>
        </p:spPr>
        <p:txBody>
          <a:bodyPr/>
          <a:lstStyle/>
          <a:p>
            <a:r>
              <a:rPr lang="uk-UA" dirty="0" smtClean="0"/>
              <a:t>Побудова графіків функцій за допомогою </a:t>
            </a:r>
            <a:r>
              <a:rPr lang="en-US" b="1" i="1" dirty="0" smtClean="0"/>
              <a:t>Excel</a:t>
            </a:r>
            <a:endParaRPr lang="uk-UA" b="1" i="1" dirty="0"/>
          </a:p>
        </p:txBody>
      </p:sp>
    </p:spTree>
    <p:extLst>
      <p:ext uri="{BB962C8B-B14F-4D97-AF65-F5344CB8AC3E}">
        <p14:creationId xmlns:p14="http://schemas.microsoft.com/office/powerpoint/2010/main" val="380133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cap="none" dirty="0" smtClean="0"/>
              <a:t>Домашнє завдання</a:t>
            </a:r>
            <a:endParaRPr lang="uk-UA" b="1" i="1" cap="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2612504"/>
          </a:xfrm>
        </p:spPr>
        <p:txBody>
          <a:bodyPr/>
          <a:lstStyle/>
          <a:p>
            <a:r>
              <a:rPr lang="uk-UA" dirty="0">
                <a:latin typeface="+mj-lt"/>
              </a:rPr>
              <a:t>Повторити §1.16 с.86;</a:t>
            </a:r>
          </a:p>
          <a:p>
            <a:r>
              <a:rPr lang="uk-UA" dirty="0">
                <a:latin typeface="+mj-lt"/>
              </a:rPr>
              <a:t>т</a:t>
            </a:r>
            <a:r>
              <a:rPr lang="uk-UA" dirty="0" smtClean="0">
                <a:latin typeface="+mj-lt"/>
              </a:rPr>
              <a:t>им</a:t>
            </a:r>
            <a:r>
              <a:rPr lang="uk-UA" dirty="0">
                <a:latin typeface="+mj-lt"/>
              </a:rPr>
              <a:t>, в кого є домашній ПК – побудувати діаграму своєї успішності в 10 класі </a:t>
            </a:r>
            <a:r>
              <a:rPr lang="uk-UA" dirty="0" smtClean="0">
                <a:latin typeface="+mj-lt"/>
              </a:rPr>
              <a:t>по </a:t>
            </a:r>
            <a:r>
              <a:rPr lang="uk-UA" dirty="0">
                <a:latin typeface="+mj-lt"/>
              </a:rPr>
              <a:t>навчальних предметах і зробити проаналізувати її;</a:t>
            </a:r>
          </a:p>
          <a:p>
            <a:r>
              <a:rPr lang="uk-UA" dirty="0" smtClean="0">
                <a:latin typeface="+mj-lt"/>
              </a:rPr>
              <a:t>підготувати </a:t>
            </a:r>
            <a:r>
              <a:rPr lang="uk-UA" dirty="0">
                <a:latin typeface="+mj-lt"/>
              </a:rPr>
              <a:t>питання для самостійної роботи (виберу з них 3 питання).</a:t>
            </a:r>
          </a:p>
          <a:p>
            <a:pPr marL="11430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4354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7510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Тема:</a:t>
            </a:r>
            <a:endParaRPr lang="uk-UA" sz="2800" b="1" i="1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24742" y="405824"/>
            <a:ext cx="6480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i="1" dirty="0" smtClean="0">
                <a:latin typeface="+mj-lt"/>
              </a:rPr>
              <a:t>Побудова графіків елементарних функцій в електронних таблицях Excel</a:t>
            </a:r>
            <a:endParaRPr lang="uk-UA" sz="28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00618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Мета:</a:t>
            </a:r>
            <a:endParaRPr lang="uk-UA" sz="2800" b="1" i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46972" y="2020456"/>
            <a:ext cx="645848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i="1" dirty="0" smtClean="0">
                <a:latin typeface="+mj-lt"/>
              </a:rPr>
              <a:t>Закріпити навички роботи з ЕТ Excel; </a:t>
            </a:r>
          </a:p>
          <a:p>
            <a:pPr algn="just"/>
            <a:r>
              <a:rPr lang="uk-UA" sz="2800" b="1" i="1" dirty="0" smtClean="0">
                <a:latin typeface="+mj-lt"/>
              </a:rPr>
              <a:t>Сформувати вміння створювати графіки як вид діаграм; </a:t>
            </a:r>
          </a:p>
          <a:p>
            <a:pPr algn="just"/>
            <a:r>
              <a:rPr lang="uk-UA" sz="2800" b="1" i="1" dirty="0" smtClean="0">
                <a:latin typeface="+mj-lt"/>
              </a:rPr>
              <a:t>Вдосконалювати навички роботи на ПК;</a:t>
            </a:r>
          </a:p>
          <a:p>
            <a:pPr algn="just"/>
            <a:r>
              <a:rPr lang="uk-UA" sz="2800" b="1" i="1" dirty="0" smtClean="0">
                <a:latin typeface="+mj-lt"/>
              </a:rPr>
              <a:t>Виховувати старанність, активність при вивченні нового матеріалу.</a:t>
            </a:r>
            <a:endParaRPr lang="uk-UA" sz="28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7495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7458" y="666286"/>
            <a:ext cx="57374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dirty="0" smtClean="0">
                <a:latin typeface="+mj-lt"/>
              </a:rPr>
              <a:t>–  </a:t>
            </a:r>
            <a:r>
              <a:rPr lang="uk-UA" sz="2800" dirty="0">
                <a:latin typeface="+mj-lt"/>
              </a:rPr>
              <a:t>це взаємно однозначна відповідність при якій кожному значенню </a:t>
            </a:r>
            <a:r>
              <a:rPr lang="uk-UA" sz="2800" b="1" i="1" dirty="0">
                <a:latin typeface="+mj-lt"/>
              </a:rPr>
              <a:t>х</a:t>
            </a:r>
            <a:r>
              <a:rPr lang="uk-UA" sz="2800" dirty="0">
                <a:latin typeface="+mj-lt"/>
              </a:rPr>
              <a:t> відповідає єдине значення </a:t>
            </a:r>
            <a:r>
              <a:rPr lang="uk-UA" sz="2800" b="1" i="1" dirty="0">
                <a:latin typeface="+mj-lt"/>
              </a:rPr>
              <a:t>у</a:t>
            </a:r>
            <a:r>
              <a:rPr lang="uk-UA" sz="2800" dirty="0">
                <a:latin typeface="+mj-lt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79912" y="3422469"/>
            <a:ext cx="4752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аналітичний</a:t>
            </a:r>
            <a:r>
              <a:rPr lang="uk-UA" sz="2800" b="1" i="1" dirty="0">
                <a:latin typeface="+mj-lt"/>
              </a:rPr>
              <a:t>, табличний, графічний</a:t>
            </a:r>
            <a:r>
              <a:rPr lang="uk-UA" sz="2800" b="1" i="1" dirty="0" smtClean="0">
                <a:latin typeface="+mj-lt"/>
              </a:rPr>
              <a:t>.</a:t>
            </a:r>
            <a:endParaRPr lang="uk-UA" sz="2800" b="1" i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62068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>
                <a:latin typeface="+mj-lt"/>
              </a:rPr>
              <a:t>Функція</a:t>
            </a:r>
            <a:endParaRPr lang="uk-UA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3448594"/>
            <a:ext cx="345638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latin typeface="+mj-lt"/>
              </a:rPr>
              <a:t>Способи </a:t>
            </a:r>
            <a:r>
              <a:rPr lang="uk-UA" sz="2800" dirty="0" err="1">
                <a:latin typeface="+mj-lt"/>
              </a:rPr>
              <a:t>задання</a:t>
            </a:r>
            <a:r>
              <a:rPr lang="uk-UA" sz="2800" dirty="0">
                <a:latin typeface="+mj-lt"/>
              </a:rPr>
              <a:t> функцій: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896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3548" y="680266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+mj-lt"/>
              </a:rPr>
              <a:t>Елементарні функції:</a:t>
            </a:r>
            <a:endParaRPr lang="uk-UA" sz="2800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196752"/>
            <a:ext cx="33123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00B050"/>
              </a:buClr>
              <a:buFont typeface="Courier New" pitchFamily="49" charset="0"/>
              <a:buChar char="o"/>
            </a:pPr>
            <a:r>
              <a:rPr lang="uk-UA" sz="2800" dirty="0" smtClean="0">
                <a:latin typeface="+mj-lt"/>
              </a:rPr>
              <a:t>Лінійна</a:t>
            </a:r>
            <a:r>
              <a:rPr lang="uk-UA" sz="2800" dirty="0" smtClean="0">
                <a:latin typeface="+mj-lt"/>
              </a:rPr>
              <a:t>;</a:t>
            </a:r>
          </a:p>
          <a:p>
            <a:pPr marL="285750" indent="-285750">
              <a:lnSpc>
                <a:spcPct val="200000"/>
              </a:lnSpc>
              <a:buClr>
                <a:srgbClr val="00B050"/>
              </a:buClr>
              <a:buFont typeface="Courier New" pitchFamily="49" charset="0"/>
              <a:buChar char="o"/>
            </a:pPr>
            <a:r>
              <a:rPr lang="uk-UA" sz="2800" dirty="0" smtClean="0">
                <a:latin typeface="+mj-lt"/>
              </a:rPr>
              <a:t>Квадратична;</a:t>
            </a:r>
          </a:p>
          <a:p>
            <a:pPr marL="285750" indent="-285750">
              <a:lnSpc>
                <a:spcPct val="200000"/>
              </a:lnSpc>
              <a:buClr>
                <a:srgbClr val="00B050"/>
              </a:buClr>
              <a:buFont typeface="Courier New" pitchFamily="49" charset="0"/>
              <a:buChar char="o"/>
            </a:pPr>
            <a:r>
              <a:rPr lang="uk-UA" sz="2800" dirty="0" smtClean="0">
                <a:latin typeface="+mj-lt"/>
              </a:rPr>
              <a:t>Кубічна</a:t>
            </a:r>
            <a:endParaRPr lang="uk-UA" sz="28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7869" y="62068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+mj-lt"/>
              </a:rPr>
              <a:t>Рівняння </a:t>
            </a:r>
            <a:endParaRPr lang="uk-UA" sz="28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063303" y="2348880"/>
                <a:ext cx="16770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𝑦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uk-UA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3303" y="2348880"/>
                <a:ext cx="1677049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117745" y="1414660"/>
                <a:ext cx="14785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𝑦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uk-UA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7745" y="1414660"/>
                <a:ext cx="1478591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028335" y="3212976"/>
                <a:ext cx="18477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𝑦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uk-UA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8335" y="3212976"/>
                <a:ext cx="1847766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22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47667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Графіки</a:t>
            </a:r>
            <a:endParaRPr lang="uk-UA" sz="2800" b="1" i="1" dirty="0">
              <a:latin typeface="+mj-lt"/>
            </a:endParaRPr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643766"/>
              </p:ext>
            </p:extLst>
          </p:nvPr>
        </p:nvGraphicFramePr>
        <p:xfrm>
          <a:off x="180020" y="1033133"/>
          <a:ext cx="4680012" cy="2683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866735"/>
              </p:ext>
            </p:extLst>
          </p:nvPr>
        </p:nvGraphicFramePr>
        <p:xfrm>
          <a:off x="4716016" y="999892"/>
          <a:ext cx="4176464" cy="2585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671171"/>
              </p:ext>
            </p:extLst>
          </p:nvPr>
        </p:nvGraphicFramePr>
        <p:xfrm>
          <a:off x="2987824" y="3789040"/>
          <a:ext cx="360040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4984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  <p:bldGraphic spid="4" grpId="0">
        <p:bldAsOne/>
      </p:bldGraphic>
      <p:bldGraphic spid="5" grpId="0">
        <p:bldSub>
          <a:bldChart bld="series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68895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Побудова графіка</a:t>
            </a:r>
            <a:endParaRPr lang="uk-UA" sz="2800" b="1" i="1" dirty="0">
              <a:latin typeface="+mj-lt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30280"/>
              </p:ext>
            </p:extLst>
          </p:nvPr>
        </p:nvGraphicFramePr>
        <p:xfrm>
          <a:off x="611560" y="2780928"/>
          <a:ext cx="8208912" cy="2088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Лист" r:id="rId4" imgW="6105441" imgH="1533457" progId="Excel.Sheet.12">
                  <p:embed/>
                </p:oleObj>
              </mc:Choice>
              <mc:Fallback>
                <p:oleObj name="Лист" r:id="rId4" imgW="6105441" imgH="153345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2780928"/>
                        <a:ext cx="8208912" cy="2088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6103" y="1547607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Будуємо таблицю з даними</a:t>
            </a:r>
            <a:endParaRPr lang="uk-UA" sz="2800" b="1" i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908720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Крок 1</a:t>
            </a:r>
            <a:endParaRPr lang="uk-UA" sz="28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7643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404664"/>
            <a:ext cx="8676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Крок 2</a:t>
            </a:r>
          </a:p>
          <a:p>
            <a:r>
              <a:rPr lang="uk-UA" sz="2800" dirty="0" smtClean="0">
                <a:latin typeface="+mj-lt"/>
              </a:rPr>
              <a:t>на робочому аркуші виділити дані, по яким слід побудувати діаграму, включаючи вічка, що містять імена категорій або рядів, які будуть використовуватися в діаграмі;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09812"/>
            <a:ext cx="504056" cy="422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0830" y="3101871"/>
            <a:ext cx="85496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Крок 3</a:t>
            </a:r>
            <a:endParaRPr lang="uk-UA" sz="2800" dirty="0" smtClean="0">
              <a:latin typeface="+mj-lt"/>
            </a:endParaRPr>
          </a:p>
          <a:p>
            <a:r>
              <a:rPr lang="uk-UA" sz="2800" dirty="0" smtClean="0">
                <a:latin typeface="+mj-lt"/>
              </a:rPr>
              <a:t>вибрати команду </a:t>
            </a:r>
            <a:r>
              <a:rPr lang="uk-UA" sz="2800" b="1" i="1" dirty="0" smtClean="0">
                <a:latin typeface="+mj-lt"/>
              </a:rPr>
              <a:t>Діаграма</a:t>
            </a:r>
            <a:r>
              <a:rPr lang="uk-UA" sz="2800" dirty="0" smtClean="0">
                <a:latin typeface="+mj-lt"/>
              </a:rPr>
              <a:t> меню </a:t>
            </a:r>
            <a:r>
              <a:rPr lang="uk-UA" sz="2800" b="1" i="1" dirty="0" smtClean="0">
                <a:latin typeface="+mj-lt"/>
              </a:rPr>
              <a:t>Вставка </a:t>
            </a:r>
            <a:r>
              <a:rPr lang="uk-UA" sz="2800" dirty="0" smtClean="0">
                <a:latin typeface="+mj-lt"/>
              </a:rPr>
              <a:t>або натиснути  кнопку                 ;</a:t>
            </a:r>
          </a:p>
          <a:p>
            <a:endParaRPr lang="uk-UA" sz="28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7768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9754" y="3068960"/>
            <a:ext cx="83627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Крок 5 </a:t>
            </a:r>
          </a:p>
          <a:p>
            <a:r>
              <a:rPr lang="uk-UA" sz="2800" dirty="0" smtClean="0">
                <a:latin typeface="+mj-lt"/>
              </a:rPr>
              <a:t>для переходу до наступного кроку використовується кнопка </a:t>
            </a:r>
            <a:r>
              <a:rPr lang="uk-UA" sz="2800" b="1" i="1" dirty="0" smtClean="0">
                <a:latin typeface="+mj-lt"/>
              </a:rPr>
              <a:t>Далі &gt;</a:t>
            </a:r>
            <a:r>
              <a:rPr lang="uk-UA" sz="2800" dirty="0" smtClean="0">
                <a:latin typeface="+mj-lt"/>
              </a:rPr>
              <a:t>;</a:t>
            </a:r>
            <a:endParaRPr lang="uk-UA" sz="2800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832" y="764704"/>
            <a:ext cx="83686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Крок  4</a:t>
            </a:r>
            <a:endParaRPr lang="uk-UA" sz="2800" dirty="0" smtClean="0"/>
          </a:p>
          <a:p>
            <a:r>
              <a:rPr lang="uk-UA" sz="2800" dirty="0" smtClean="0">
                <a:latin typeface="+mj-lt"/>
              </a:rPr>
              <a:t>у діалогових вікнах </a:t>
            </a:r>
            <a:r>
              <a:rPr lang="uk-UA" sz="2800" b="1" i="1" dirty="0" smtClean="0">
                <a:latin typeface="+mj-lt"/>
              </a:rPr>
              <a:t>Майстер діаграм </a:t>
            </a:r>
            <a:r>
              <a:rPr lang="uk-UA" sz="2800" dirty="0" smtClean="0">
                <a:latin typeface="+mj-lt"/>
              </a:rPr>
              <a:t>слід вибрати </a:t>
            </a:r>
            <a:r>
              <a:rPr lang="uk-UA" sz="2800" b="1" i="1" dirty="0" smtClean="0">
                <a:latin typeface="+mj-lt"/>
              </a:rPr>
              <a:t>Точкова</a:t>
            </a:r>
            <a:r>
              <a:rPr lang="uk-UA" sz="2800" dirty="0" smtClean="0">
                <a:latin typeface="+mj-lt"/>
              </a:rPr>
              <a:t>, формат і інші параметри діаграми;</a:t>
            </a:r>
            <a:endParaRPr lang="uk-UA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581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3507" y="548680"/>
            <a:ext cx="84969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Крок 6</a:t>
            </a:r>
          </a:p>
          <a:p>
            <a:r>
              <a:rPr lang="uk-UA" sz="2800" dirty="0" smtClean="0">
                <a:latin typeface="+mj-lt"/>
              </a:rPr>
              <a:t>для побудови діаграми на будь-якому кроці можна натиснути кнопку </a:t>
            </a:r>
            <a:r>
              <a:rPr lang="uk-UA" sz="2800" b="1" i="1" dirty="0" smtClean="0">
                <a:latin typeface="+mj-lt"/>
              </a:rPr>
              <a:t>Готово</a:t>
            </a:r>
            <a:r>
              <a:rPr lang="uk-UA" sz="2800" dirty="0" smtClean="0">
                <a:latin typeface="+mj-lt"/>
              </a:rPr>
              <a:t>, </a:t>
            </a:r>
            <a:r>
              <a:rPr lang="uk-UA" sz="2800" b="1" i="1" dirty="0" smtClean="0">
                <a:latin typeface="+mj-lt"/>
              </a:rPr>
              <a:t>Майстер </a:t>
            </a:r>
            <a:r>
              <a:rPr lang="uk-UA" sz="2800" b="1" i="1" dirty="0" err="1" smtClean="0">
                <a:latin typeface="+mj-lt"/>
              </a:rPr>
              <a:t>диаграм</a:t>
            </a:r>
            <a:r>
              <a:rPr lang="uk-UA" sz="2800" dirty="0" smtClean="0">
                <a:latin typeface="+mj-lt"/>
              </a:rPr>
              <a:t> самостійно закінчить побудову діаграми;</a:t>
            </a:r>
            <a:endParaRPr lang="uk-UA" sz="2800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3507" y="3391876"/>
            <a:ext cx="806489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+mj-lt"/>
              </a:rPr>
              <a:t>Крок 7</a:t>
            </a:r>
          </a:p>
          <a:p>
            <a:r>
              <a:rPr lang="uk-UA" sz="2800" dirty="0" smtClean="0">
                <a:latin typeface="+mj-lt"/>
              </a:rPr>
              <a:t>в останньому (4-му) вікні натиснути кнопку </a:t>
            </a:r>
            <a:r>
              <a:rPr lang="uk-UA" sz="2800" b="1" i="1" dirty="0" smtClean="0">
                <a:latin typeface="+mj-lt"/>
              </a:rPr>
              <a:t>Готово</a:t>
            </a:r>
            <a:r>
              <a:rPr lang="uk-UA" sz="2800" dirty="0" smtClean="0">
                <a:latin typeface="+mj-lt"/>
              </a:rPr>
              <a:t>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6994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121</TotalTime>
  <Words>250</Words>
  <Application>Microsoft Office PowerPoint</Application>
  <PresentationFormat>Экран (4:3)</PresentationFormat>
  <Paragraphs>40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Аптека</vt:lpstr>
      <vt:lpstr>Лист</vt:lpstr>
      <vt:lpstr>Побудова графіків функцій за допомогою Excel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anjela</dc:creator>
  <cp:lastModifiedBy>anjela</cp:lastModifiedBy>
  <cp:revision>16</cp:revision>
  <dcterms:created xsi:type="dcterms:W3CDTF">2011-12-07T17:33:09Z</dcterms:created>
  <dcterms:modified xsi:type="dcterms:W3CDTF">2015-05-21T19:38:09Z</dcterms:modified>
</cp:coreProperties>
</file>