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349" r:id="rId3"/>
    <p:sldId id="363" r:id="rId4"/>
    <p:sldId id="364" r:id="rId5"/>
    <p:sldId id="365" r:id="rId6"/>
    <p:sldId id="359" r:id="rId7"/>
    <p:sldId id="358" r:id="rId8"/>
    <p:sldId id="348" r:id="rId9"/>
    <p:sldId id="344" r:id="rId10"/>
    <p:sldId id="261" r:id="rId11"/>
    <p:sldId id="361" r:id="rId12"/>
    <p:sldId id="362" r:id="rId1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88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9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77BD33-EC30-46AC-BD24-401E734F8176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D44B0D79-7F04-44B9-9C7C-CD28C17613D0}">
      <dgm:prSet phldrT="[Текст]"/>
      <dgm:spPr/>
      <dgm:t>
        <a:bodyPr/>
        <a:lstStyle/>
        <a:p>
          <a:r>
            <a:rPr lang="uk-UA" b="1" i="1" dirty="0">
              <a:solidFill>
                <a:srgbClr val="FFFFFF"/>
              </a:solidFill>
            </a:rPr>
            <a:t>відносне</a:t>
          </a:r>
          <a:endParaRPr lang="uk-UA" i="1" dirty="0"/>
        </a:p>
      </dgm:t>
    </dgm:pt>
    <dgm:pt modelId="{CBC678DE-E0F6-4248-85B7-DD8409BBE0F4}" type="parTrans" cxnId="{F5ABE5B7-449B-46C8-BE46-F3A4F660E09A}">
      <dgm:prSet/>
      <dgm:spPr/>
      <dgm:t>
        <a:bodyPr/>
        <a:lstStyle/>
        <a:p>
          <a:endParaRPr lang="uk-UA" i="1"/>
        </a:p>
      </dgm:t>
    </dgm:pt>
    <dgm:pt modelId="{CB2F3BEF-FA31-40CA-87C5-7058F5D23E9E}" type="sibTrans" cxnId="{F5ABE5B7-449B-46C8-BE46-F3A4F660E09A}">
      <dgm:prSet/>
      <dgm:spPr/>
      <dgm:t>
        <a:bodyPr/>
        <a:lstStyle/>
        <a:p>
          <a:endParaRPr lang="uk-UA" i="1"/>
        </a:p>
      </dgm:t>
    </dgm:pt>
    <dgm:pt modelId="{1B81C372-925C-46FC-96B1-2F1AAF945560}">
      <dgm:prSet phldrT="[Текст]"/>
      <dgm:spPr>
        <a:solidFill>
          <a:srgbClr val="7030A0"/>
        </a:solidFill>
      </dgm:spPr>
      <dgm:t>
        <a:bodyPr/>
        <a:lstStyle/>
        <a:p>
          <a:r>
            <a:rPr lang="uk-UA" b="1" i="1" dirty="0">
              <a:solidFill>
                <a:srgbClr val="FFFFFF"/>
              </a:solidFill>
            </a:rPr>
            <a:t>абсолютне</a:t>
          </a:r>
          <a:endParaRPr lang="uk-UA" i="1" dirty="0"/>
        </a:p>
      </dgm:t>
    </dgm:pt>
    <dgm:pt modelId="{EFDD7AA1-CE6D-4DAE-A006-A48F62651F7D}" type="parTrans" cxnId="{A6441D21-127F-4A5A-946F-CDEE8A3F4D19}">
      <dgm:prSet/>
      <dgm:spPr/>
      <dgm:t>
        <a:bodyPr/>
        <a:lstStyle/>
        <a:p>
          <a:endParaRPr lang="uk-UA" i="1"/>
        </a:p>
      </dgm:t>
    </dgm:pt>
    <dgm:pt modelId="{EAA467BD-7E67-4E63-841E-1141B6CA2872}" type="sibTrans" cxnId="{A6441D21-127F-4A5A-946F-CDEE8A3F4D19}">
      <dgm:prSet/>
      <dgm:spPr/>
      <dgm:t>
        <a:bodyPr/>
        <a:lstStyle/>
        <a:p>
          <a:endParaRPr lang="uk-UA" i="1"/>
        </a:p>
      </dgm:t>
    </dgm:pt>
    <dgm:pt modelId="{FFF60420-B008-4E57-9B7A-8B5C4B8F1F0F}">
      <dgm:prSet phldrT="[Текст]"/>
      <dgm:spPr>
        <a:solidFill>
          <a:srgbClr val="008000"/>
        </a:solidFill>
      </dgm:spPr>
      <dgm:t>
        <a:bodyPr/>
        <a:lstStyle/>
        <a:p>
          <a:r>
            <a:rPr lang="uk-UA" b="1" i="1" dirty="0">
              <a:solidFill>
                <a:srgbClr val="FFFFFF"/>
              </a:solidFill>
            </a:rPr>
            <a:t>мішане</a:t>
          </a:r>
          <a:endParaRPr lang="uk-UA" i="1" dirty="0">
            <a:solidFill>
              <a:srgbClr val="002060"/>
            </a:solidFill>
          </a:endParaRPr>
        </a:p>
      </dgm:t>
    </dgm:pt>
    <dgm:pt modelId="{F58F1996-42CF-41B9-87C6-9B7541547FDC}" type="parTrans" cxnId="{62C63869-0694-4175-851B-A15176CAA5F3}">
      <dgm:prSet/>
      <dgm:spPr/>
      <dgm:t>
        <a:bodyPr/>
        <a:lstStyle/>
        <a:p>
          <a:endParaRPr lang="uk-UA" i="1"/>
        </a:p>
      </dgm:t>
    </dgm:pt>
    <dgm:pt modelId="{893D8247-1D02-4E45-A80D-A06E4F50304F}" type="sibTrans" cxnId="{62C63869-0694-4175-851B-A15176CAA5F3}">
      <dgm:prSet/>
      <dgm:spPr/>
      <dgm:t>
        <a:bodyPr/>
        <a:lstStyle/>
        <a:p>
          <a:endParaRPr lang="uk-UA" i="1"/>
        </a:p>
      </dgm:t>
    </dgm:pt>
    <dgm:pt modelId="{C1C788E7-40FA-4439-878F-2CC8367B8F22}" type="pres">
      <dgm:prSet presAssocID="{BD77BD33-EC30-46AC-BD24-401E734F817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B7B7FCB-7340-4C8C-9CEC-44D83247E09F}" type="pres">
      <dgm:prSet presAssocID="{BD77BD33-EC30-46AC-BD24-401E734F8176}" presName="Name1" presStyleCnt="0"/>
      <dgm:spPr/>
    </dgm:pt>
    <dgm:pt modelId="{8D39F2BC-8176-4C61-8E04-72E8B55182E0}" type="pres">
      <dgm:prSet presAssocID="{BD77BD33-EC30-46AC-BD24-401E734F8176}" presName="cycle" presStyleCnt="0"/>
      <dgm:spPr/>
    </dgm:pt>
    <dgm:pt modelId="{09BAB6D9-5BBE-46FE-9243-AD21CFADB3C1}" type="pres">
      <dgm:prSet presAssocID="{BD77BD33-EC30-46AC-BD24-401E734F8176}" presName="srcNode" presStyleLbl="node1" presStyleIdx="0" presStyleCnt="3"/>
      <dgm:spPr/>
    </dgm:pt>
    <dgm:pt modelId="{C7661E35-6C55-4B51-BE17-D9D67599F310}" type="pres">
      <dgm:prSet presAssocID="{BD77BD33-EC30-46AC-BD24-401E734F8176}" presName="conn" presStyleLbl="parChTrans1D2" presStyleIdx="0" presStyleCnt="1"/>
      <dgm:spPr/>
      <dgm:t>
        <a:bodyPr/>
        <a:lstStyle/>
        <a:p>
          <a:endParaRPr lang="ru-RU"/>
        </a:p>
      </dgm:t>
    </dgm:pt>
    <dgm:pt modelId="{7DF117A4-BB7B-4C63-B83D-1D769ED77955}" type="pres">
      <dgm:prSet presAssocID="{BD77BD33-EC30-46AC-BD24-401E734F8176}" presName="extraNode" presStyleLbl="node1" presStyleIdx="0" presStyleCnt="3"/>
      <dgm:spPr/>
    </dgm:pt>
    <dgm:pt modelId="{79FA0555-FEE1-4173-AD86-0A4FAA4240E0}" type="pres">
      <dgm:prSet presAssocID="{BD77BD33-EC30-46AC-BD24-401E734F8176}" presName="dstNode" presStyleLbl="node1" presStyleIdx="0" presStyleCnt="3"/>
      <dgm:spPr/>
    </dgm:pt>
    <dgm:pt modelId="{EE2EA9E0-CBE5-43E4-BB02-325D168626A4}" type="pres">
      <dgm:prSet presAssocID="{D44B0D79-7F04-44B9-9C7C-CD28C17613D0}" presName="text_1" presStyleLbl="node1" presStyleIdx="0" presStyleCnt="3" custScaleY="116899" custLinFactNeighborX="-381" custLinFactNeighborY="1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6E761-2B35-4D8A-8B73-C29A5CF5CBDF}" type="pres">
      <dgm:prSet presAssocID="{D44B0D79-7F04-44B9-9C7C-CD28C17613D0}" presName="accent_1" presStyleCnt="0"/>
      <dgm:spPr/>
    </dgm:pt>
    <dgm:pt modelId="{27878C57-BBF6-4C22-88FA-1C3D4933722D}" type="pres">
      <dgm:prSet presAssocID="{D44B0D79-7F04-44B9-9C7C-CD28C17613D0}" presName="accentRepeatNode" presStyleLbl="solidFgAcc1" presStyleIdx="0" presStyleCnt="3"/>
      <dgm:spPr/>
    </dgm:pt>
    <dgm:pt modelId="{AD2F74AD-5B6A-4346-8349-090AC68FEE9A}" type="pres">
      <dgm:prSet presAssocID="{1B81C372-925C-46FC-96B1-2F1AAF945560}" presName="text_2" presStyleLbl="node1" presStyleIdx="1" presStyleCnt="3" custScaleY="116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276CD-B669-4245-86BE-66420155BEF4}" type="pres">
      <dgm:prSet presAssocID="{1B81C372-925C-46FC-96B1-2F1AAF945560}" presName="accent_2" presStyleCnt="0"/>
      <dgm:spPr/>
    </dgm:pt>
    <dgm:pt modelId="{E63EBB38-5984-4F74-98F1-254621592311}" type="pres">
      <dgm:prSet presAssocID="{1B81C372-925C-46FC-96B1-2F1AAF945560}" presName="accentRepeatNode" presStyleLbl="solidFgAcc1" presStyleIdx="1" presStyleCnt="3"/>
      <dgm:spPr/>
    </dgm:pt>
    <dgm:pt modelId="{46297F79-2755-4E7F-87B4-88629DD167EF}" type="pres">
      <dgm:prSet presAssocID="{FFF60420-B008-4E57-9B7A-8B5C4B8F1F0F}" presName="text_3" presStyleLbl="node1" presStyleIdx="2" presStyleCnt="3" custScaleY="116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75627-8B37-47AF-A999-4F6E49849E6B}" type="pres">
      <dgm:prSet presAssocID="{FFF60420-B008-4E57-9B7A-8B5C4B8F1F0F}" presName="accent_3" presStyleCnt="0"/>
      <dgm:spPr/>
    </dgm:pt>
    <dgm:pt modelId="{D13D7DA6-9D1E-4150-A6AE-C6ABC36166D5}" type="pres">
      <dgm:prSet presAssocID="{FFF60420-B008-4E57-9B7A-8B5C4B8F1F0F}" presName="accentRepeatNode" presStyleLbl="solidFgAcc1" presStyleIdx="2" presStyleCnt="3"/>
      <dgm:spPr/>
    </dgm:pt>
  </dgm:ptLst>
  <dgm:cxnLst>
    <dgm:cxn modelId="{F5ABE5B7-449B-46C8-BE46-F3A4F660E09A}" srcId="{BD77BD33-EC30-46AC-BD24-401E734F8176}" destId="{D44B0D79-7F04-44B9-9C7C-CD28C17613D0}" srcOrd="0" destOrd="0" parTransId="{CBC678DE-E0F6-4248-85B7-DD8409BBE0F4}" sibTransId="{CB2F3BEF-FA31-40CA-87C5-7058F5D23E9E}"/>
    <dgm:cxn modelId="{A69E3987-9B80-4103-A19E-5090F1A20AE9}" type="presOf" srcId="{1B81C372-925C-46FC-96B1-2F1AAF945560}" destId="{AD2F74AD-5B6A-4346-8349-090AC68FEE9A}" srcOrd="0" destOrd="0" presId="urn:microsoft.com/office/officeart/2008/layout/VerticalCurvedList"/>
    <dgm:cxn modelId="{62C63869-0694-4175-851B-A15176CAA5F3}" srcId="{BD77BD33-EC30-46AC-BD24-401E734F8176}" destId="{FFF60420-B008-4E57-9B7A-8B5C4B8F1F0F}" srcOrd="2" destOrd="0" parTransId="{F58F1996-42CF-41B9-87C6-9B7541547FDC}" sibTransId="{893D8247-1D02-4E45-A80D-A06E4F50304F}"/>
    <dgm:cxn modelId="{515F73BE-0876-4821-81BD-362967BA7243}" type="presOf" srcId="{FFF60420-B008-4E57-9B7A-8B5C4B8F1F0F}" destId="{46297F79-2755-4E7F-87B4-88629DD167EF}" srcOrd="0" destOrd="0" presId="urn:microsoft.com/office/officeart/2008/layout/VerticalCurvedList"/>
    <dgm:cxn modelId="{3B3A4033-91B6-4651-849D-C1EE9494A415}" type="presOf" srcId="{BD77BD33-EC30-46AC-BD24-401E734F8176}" destId="{C1C788E7-40FA-4439-878F-2CC8367B8F22}" srcOrd="0" destOrd="0" presId="urn:microsoft.com/office/officeart/2008/layout/VerticalCurvedList"/>
    <dgm:cxn modelId="{184A32C5-9C7D-4FEF-947F-7A0B3DCB90D4}" type="presOf" srcId="{CB2F3BEF-FA31-40CA-87C5-7058F5D23E9E}" destId="{C7661E35-6C55-4B51-BE17-D9D67599F310}" srcOrd="0" destOrd="0" presId="urn:microsoft.com/office/officeart/2008/layout/VerticalCurvedList"/>
    <dgm:cxn modelId="{A6441D21-127F-4A5A-946F-CDEE8A3F4D19}" srcId="{BD77BD33-EC30-46AC-BD24-401E734F8176}" destId="{1B81C372-925C-46FC-96B1-2F1AAF945560}" srcOrd="1" destOrd="0" parTransId="{EFDD7AA1-CE6D-4DAE-A006-A48F62651F7D}" sibTransId="{EAA467BD-7E67-4E63-841E-1141B6CA2872}"/>
    <dgm:cxn modelId="{27E044B7-6DA3-41AE-91C5-4124E7D1B7D5}" type="presOf" srcId="{D44B0D79-7F04-44B9-9C7C-CD28C17613D0}" destId="{EE2EA9E0-CBE5-43E4-BB02-325D168626A4}" srcOrd="0" destOrd="0" presId="urn:microsoft.com/office/officeart/2008/layout/VerticalCurvedList"/>
    <dgm:cxn modelId="{9EA14DE7-2001-43F9-B8C3-DF9C2257522E}" type="presParOf" srcId="{C1C788E7-40FA-4439-878F-2CC8367B8F22}" destId="{0B7B7FCB-7340-4C8C-9CEC-44D83247E09F}" srcOrd="0" destOrd="0" presId="urn:microsoft.com/office/officeart/2008/layout/VerticalCurvedList"/>
    <dgm:cxn modelId="{A5D2100C-23AF-4537-A213-8DEF49AA998F}" type="presParOf" srcId="{0B7B7FCB-7340-4C8C-9CEC-44D83247E09F}" destId="{8D39F2BC-8176-4C61-8E04-72E8B55182E0}" srcOrd="0" destOrd="0" presId="urn:microsoft.com/office/officeart/2008/layout/VerticalCurvedList"/>
    <dgm:cxn modelId="{60EB1EBD-90AD-4D62-911F-21391F981FF8}" type="presParOf" srcId="{8D39F2BC-8176-4C61-8E04-72E8B55182E0}" destId="{09BAB6D9-5BBE-46FE-9243-AD21CFADB3C1}" srcOrd="0" destOrd="0" presId="urn:microsoft.com/office/officeart/2008/layout/VerticalCurvedList"/>
    <dgm:cxn modelId="{70C6A1CC-C5DB-4395-B074-7411809DD664}" type="presParOf" srcId="{8D39F2BC-8176-4C61-8E04-72E8B55182E0}" destId="{C7661E35-6C55-4B51-BE17-D9D67599F310}" srcOrd="1" destOrd="0" presId="urn:microsoft.com/office/officeart/2008/layout/VerticalCurvedList"/>
    <dgm:cxn modelId="{221279E6-8D30-49CE-8659-CED2A1958621}" type="presParOf" srcId="{8D39F2BC-8176-4C61-8E04-72E8B55182E0}" destId="{7DF117A4-BB7B-4C63-B83D-1D769ED77955}" srcOrd="2" destOrd="0" presId="urn:microsoft.com/office/officeart/2008/layout/VerticalCurvedList"/>
    <dgm:cxn modelId="{C11E5688-80AB-41F5-95AF-A3441905AB0A}" type="presParOf" srcId="{8D39F2BC-8176-4C61-8E04-72E8B55182E0}" destId="{79FA0555-FEE1-4173-AD86-0A4FAA4240E0}" srcOrd="3" destOrd="0" presId="urn:microsoft.com/office/officeart/2008/layout/VerticalCurvedList"/>
    <dgm:cxn modelId="{414E7D10-7E6D-448F-8AF6-D20C37DC0DEC}" type="presParOf" srcId="{0B7B7FCB-7340-4C8C-9CEC-44D83247E09F}" destId="{EE2EA9E0-CBE5-43E4-BB02-325D168626A4}" srcOrd="1" destOrd="0" presId="urn:microsoft.com/office/officeart/2008/layout/VerticalCurvedList"/>
    <dgm:cxn modelId="{63064430-D5E4-4125-8A2E-055B90378C24}" type="presParOf" srcId="{0B7B7FCB-7340-4C8C-9CEC-44D83247E09F}" destId="{F906E761-2B35-4D8A-8B73-C29A5CF5CBDF}" srcOrd="2" destOrd="0" presId="urn:microsoft.com/office/officeart/2008/layout/VerticalCurvedList"/>
    <dgm:cxn modelId="{3E90BECD-3ED0-4497-B990-75625CDEA8B7}" type="presParOf" srcId="{F906E761-2B35-4D8A-8B73-C29A5CF5CBDF}" destId="{27878C57-BBF6-4C22-88FA-1C3D4933722D}" srcOrd="0" destOrd="0" presId="urn:microsoft.com/office/officeart/2008/layout/VerticalCurvedList"/>
    <dgm:cxn modelId="{E3C1D84C-FDD4-4CAD-A0D5-EB67777F07FA}" type="presParOf" srcId="{0B7B7FCB-7340-4C8C-9CEC-44D83247E09F}" destId="{AD2F74AD-5B6A-4346-8349-090AC68FEE9A}" srcOrd="3" destOrd="0" presId="urn:microsoft.com/office/officeart/2008/layout/VerticalCurvedList"/>
    <dgm:cxn modelId="{F284A45B-A820-4966-8D75-55F296D2955A}" type="presParOf" srcId="{0B7B7FCB-7340-4C8C-9CEC-44D83247E09F}" destId="{EC0276CD-B669-4245-86BE-66420155BEF4}" srcOrd="4" destOrd="0" presId="urn:microsoft.com/office/officeart/2008/layout/VerticalCurvedList"/>
    <dgm:cxn modelId="{DC8D7196-2049-4ED4-8420-4953330DA0A7}" type="presParOf" srcId="{EC0276CD-B669-4245-86BE-66420155BEF4}" destId="{E63EBB38-5984-4F74-98F1-254621592311}" srcOrd="0" destOrd="0" presId="urn:microsoft.com/office/officeart/2008/layout/VerticalCurvedList"/>
    <dgm:cxn modelId="{0BE6CD36-F713-4670-8C52-E86D77C01A88}" type="presParOf" srcId="{0B7B7FCB-7340-4C8C-9CEC-44D83247E09F}" destId="{46297F79-2755-4E7F-87B4-88629DD167EF}" srcOrd="5" destOrd="0" presId="urn:microsoft.com/office/officeart/2008/layout/VerticalCurvedList"/>
    <dgm:cxn modelId="{0917D814-F178-4633-9370-5D39485E5431}" type="presParOf" srcId="{0B7B7FCB-7340-4C8C-9CEC-44D83247E09F}" destId="{00F75627-8B37-47AF-A999-4F6E49849E6B}" srcOrd="6" destOrd="0" presId="urn:microsoft.com/office/officeart/2008/layout/VerticalCurvedList"/>
    <dgm:cxn modelId="{5F6E4A7F-75EC-4A8B-8694-775BA0D1AFC4}" type="presParOf" srcId="{00F75627-8B37-47AF-A999-4F6E49849E6B}" destId="{D13D7DA6-9D1E-4150-A6AE-C6ABC36166D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661E35-6C55-4B51-BE17-D9D67599F310}">
      <dsp:nvSpPr>
        <dsp:cNvPr id="0" name=""/>
        <dsp:cNvSpPr/>
      </dsp:nvSpPr>
      <dsp:spPr>
        <a:xfrm>
          <a:off x="-3727550" y="-572633"/>
          <a:ext cx="4443137" cy="4443137"/>
        </a:xfrm>
        <a:prstGeom prst="blockArc">
          <a:avLst>
            <a:gd name="adj1" fmla="val 18900000"/>
            <a:gd name="adj2" fmla="val 2700000"/>
            <a:gd name="adj3" fmla="val 48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2EA9E0-CBE5-43E4-BB02-325D168626A4}">
      <dsp:nvSpPr>
        <dsp:cNvPr id="0" name=""/>
        <dsp:cNvSpPr/>
      </dsp:nvSpPr>
      <dsp:spPr>
        <a:xfrm>
          <a:off x="445018" y="283349"/>
          <a:ext cx="3976526" cy="7710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23537" tIns="96520" rIns="96520" bIns="9652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i="1" kern="1200" dirty="0">
              <a:solidFill>
                <a:srgbClr val="FFFFFF"/>
              </a:solidFill>
            </a:rPr>
            <a:t>відносне</a:t>
          </a:r>
          <a:endParaRPr lang="uk-UA" sz="3800" i="1" kern="1200" dirty="0"/>
        </a:p>
      </dsp:txBody>
      <dsp:txXfrm>
        <a:off x="445018" y="283349"/>
        <a:ext cx="3976526" cy="771035"/>
      </dsp:txXfrm>
    </dsp:sp>
    <dsp:sp modelId="{27878C57-BBF6-4C22-88FA-1C3D4933722D}">
      <dsp:nvSpPr>
        <dsp:cNvPr id="0" name=""/>
        <dsp:cNvSpPr/>
      </dsp:nvSpPr>
      <dsp:spPr>
        <a:xfrm>
          <a:off x="47934" y="247340"/>
          <a:ext cx="824467" cy="8244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2F74AD-5B6A-4346-8349-090AC68FEE9A}">
      <dsp:nvSpPr>
        <dsp:cNvPr id="0" name=""/>
        <dsp:cNvSpPr/>
      </dsp:nvSpPr>
      <dsp:spPr>
        <a:xfrm>
          <a:off x="699923" y="1263417"/>
          <a:ext cx="3736770" cy="771035"/>
        </a:xfrm>
        <a:prstGeom prst="rect">
          <a:avLst/>
        </a:prstGeom>
        <a:solidFill>
          <a:srgbClr val="7030A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23537" tIns="96520" rIns="96520" bIns="9652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i="1" kern="1200" dirty="0">
              <a:solidFill>
                <a:srgbClr val="FFFFFF"/>
              </a:solidFill>
            </a:rPr>
            <a:t>абсолютне</a:t>
          </a:r>
          <a:endParaRPr lang="uk-UA" sz="3800" i="1" kern="1200" dirty="0"/>
        </a:p>
      </dsp:txBody>
      <dsp:txXfrm>
        <a:off x="699923" y="1263417"/>
        <a:ext cx="3736770" cy="771035"/>
      </dsp:txXfrm>
    </dsp:sp>
    <dsp:sp modelId="{E63EBB38-5984-4F74-98F1-254621592311}">
      <dsp:nvSpPr>
        <dsp:cNvPr id="0" name=""/>
        <dsp:cNvSpPr/>
      </dsp:nvSpPr>
      <dsp:spPr>
        <a:xfrm>
          <a:off x="287690" y="1236701"/>
          <a:ext cx="824467" cy="8244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297F79-2755-4E7F-87B4-88629DD167EF}">
      <dsp:nvSpPr>
        <dsp:cNvPr id="0" name=""/>
        <dsp:cNvSpPr/>
      </dsp:nvSpPr>
      <dsp:spPr>
        <a:xfrm>
          <a:off x="460168" y="2252778"/>
          <a:ext cx="3976526" cy="771035"/>
        </a:xfrm>
        <a:prstGeom prst="rect">
          <a:avLst/>
        </a:prstGeom>
        <a:solidFill>
          <a:srgbClr val="0080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23537" tIns="93980" rIns="93980" bIns="9398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b="1" i="1" kern="1200" dirty="0">
              <a:solidFill>
                <a:srgbClr val="FFFFFF"/>
              </a:solidFill>
            </a:rPr>
            <a:t>мішане</a:t>
          </a:r>
          <a:endParaRPr lang="uk-UA" sz="3700" i="1" kern="1200" dirty="0">
            <a:solidFill>
              <a:srgbClr val="002060"/>
            </a:solidFill>
          </a:endParaRPr>
        </a:p>
      </dsp:txBody>
      <dsp:txXfrm>
        <a:off x="460168" y="2252778"/>
        <a:ext cx="3976526" cy="771035"/>
      </dsp:txXfrm>
    </dsp:sp>
    <dsp:sp modelId="{D13D7DA6-9D1E-4150-A6AE-C6ABC36166D5}">
      <dsp:nvSpPr>
        <dsp:cNvPr id="0" name=""/>
        <dsp:cNvSpPr/>
      </dsp:nvSpPr>
      <dsp:spPr>
        <a:xfrm>
          <a:off x="47934" y="2226062"/>
          <a:ext cx="824467" cy="8244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A422A-4060-4257-9F52-338D89AA748A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25A68-2135-4E23-A3F8-CC1EB94056B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67857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9"/>
          <a:stretch/>
        </p:blipFill>
        <p:spPr>
          <a:xfrm>
            <a:off x="0" y="0"/>
            <a:ext cx="4765678" cy="4040988"/>
          </a:xfrm>
          <a:prstGeom prst="rect">
            <a:avLst/>
          </a:prstGeom>
        </p:spPr>
      </p:pic>
      <p:sp>
        <p:nvSpPr>
          <p:cNvPr id="9" name="Rectangle 24"/>
          <p:cNvSpPr>
            <a:spLocks noChangeArrowheads="1"/>
          </p:cNvSpPr>
          <p:nvPr userDrawn="1"/>
        </p:nvSpPr>
        <p:spPr bwMode="auto">
          <a:xfrm>
            <a:off x="0" y="3527436"/>
            <a:ext cx="12192000" cy="335756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484" y="6021300"/>
            <a:ext cx="5699686" cy="991249"/>
          </a:xfrm>
          <a:prstGeom prst="rect">
            <a:avLst/>
          </a:prstGeom>
        </p:spPr>
      </p:pic>
      <p:sp>
        <p:nvSpPr>
          <p:cNvPr id="11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12192000" cy="431800"/>
          </a:xfrm>
          <a:prstGeom prst="rect">
            <a:avLst/>
          </a:prstGeom>
          <a:solidFill>
            <a:srgbClr val="19426B"/>
          </a:solidFill>
          <a:ln w="9525">
            <a:solidFill>
              <a:srgbClr val="19426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Oval 25"/>
          <p:cNvSpPr>
            <a:spLocks noChangeArrowheads="1"/>
          </p:cNvSpPr>
          <p:nvPr userDrawn="1"/>
        </p:nvSpPr>
        <p:spPr bwMode="ltGray">
          <a:xfrm>
            <a:off x="1258888" y="4508512"/>
            <a:ext cx="4248150" cy="1800225"/>
          </a:xfrm>
          <a:prstGeom prst="ellipse">
            <a:avLst/>
          </a:prstGeom>
          <a:gradFill rotWithShape="1">
            <a:gsLst>
              <a:gs pos="0">
                <a:srgbClr val="398AC7"/>
              </a:gs>
              <a:gs pos="100000">
                <a:srgbClr val="398AC7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 userDrawn="1"/>
        </p:nvSpPr>
        <p:spPr bwMode="auto">
          <a:xfrm>
            <a:off x="457200" y="6486536"/>
            <a:ext cx="2133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l" defTabSz="914400" rtl="0" eaLnBrk="1" latinLnBrk="0" hangingPunct="1"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486536"/>
            <a:ext cx="2895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Oval 18"/>
          <p:cNvSpPr>
            <a:spLocks noChangeArrowheads="1"/>
          </p:cNvSpPr>
          <p:nvPr userDrawn="1"/>
        </p:nvSpPr>
        <p:spPr bwMode="gray">
          <a:xfrm>
            <a:off x="276225" y="1255713"/>
            <a:ext cx="4656138" cy="48371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172739" dir="3238358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Freeform 21" descr="2"/>
          <p:cNvSpPr>
            <a:spLocks/>
          </p:cNvSpPr>
          <p:nvPr userDrawn="1"/>
        </p:nvSpPr>
        <p:spPr bwMode="gray">
          <a:xfrm>
            <a:off x="376245" y="2147896"/>
            <a:ext cx="2103437" cy="3032125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8" name="Freeform 19" descr="4"/>
          <p:cNvSpPr>
            <a:spLocks/>
          </p:cNvSpPr>
          <p:nvPr userDrawn="1"/>
        </p:nvSpPr>
        <p:spPr bwMode="gray">
          <a:xfrm>
            <a:off x="2625727" y="2119317"/>
            <a:ext cx="2139950" cy="3116263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20" descr="1"/>
          <p:cNvSpPr>
            <a:spLocks/>
          </p:cNvSpPr>
          <p:nvPr userDrawn="1"/>
        </p:nvSpPr>
        <p:spPr bwMode="gray">
          <a:xfrm>
            <a:off x="1130307" y="1416060"/>
            <a:ext cx="2873375" cy="2182813"/>
          </a:xfrm>
          <a:custGeom>
            <a:avLst/>
            <a:gdLst>
              <a:gd name="T0" fmla="*/ 905 w 1810"/>
              <a:gd name="T1" fmla="*/ 1375 h 1375"/>
              <a:gd name="T2" fmla="*/ 1810 w 1810"/>
              <a:gd name="T3" fmla="*/ 395 h 1375"/>
              <a:gd name="T4" fmla="*/ 876 w 1810"/>
              <a:gd name="T5" fmla="*/ 24 h 1375"/>
              <a:gd name="T6" fmla="*/ 0 w 1810"/>
              <a:gd name="T7" fmla="*/ 396 h 1375"/>
              <a:gd name="T8" fmla="*/ 905 w 1810"/>
              <a:gd name="T9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75">
                <a:moveTo>
                  <a:pt x="905" y="1375"/>
                </a:moveTo>
                <a:lnTo>
                  <a:pt x="1810" y="395"/>
                </a:lnTo>
                <a:cubicBezTo>
                  <a:pt x="1612" y="176"/>
                  <a:pt x="1300" y="0"/>
                  <a:pt x="876" y="24"/>
                </a:cubicBezTo>
                <a:cubicBezTo>
                  <a:pt x="452" y="48"/>
                  <a:pt x="252" y="149"/>
                  <a:pt x="0" y="396"/>
                </a:cubicBezTo>
                <a:lnTo>
                  <a:pt x="905" y="1375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22" descr="55282"/>
          <p:cNvSpPr>
            <a:spLocks/>
          </p:cNvSpPr>
          <p:nvPr userDrawn="1"/>
        </p:nvSpPr>
        <p:spPr bwMode="gray">
          <a:xfrm>
            <a:off x="1085855" y="3730636"/>
            <a:ext cx="2962275" cy="221932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1" name="Oval 23"/>
          <p:cNvSpPr>
            <a:spLocks noChangeArrowheads="1"/>
          </p:cNvSpPr>
          <p:nvPr userDrawn="1"/>
        </p:nvSpPr>
        <p:spPr bwMode="gray">
          <a:xfrm>
            <a:off x="1806578" y="2954337"/>
            <a:ext cx="1655763" cy="165576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920416" y="2606941"/>
            <a:ext cx="14106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5000" b="1" i="1" dirty="0">
                <a:solidFill>
                  <a:srgbClr val="002060"/>
                </a:solidFill>
                <a:latin typeface="Arial" panose="020B0604020202020204" pitchFamily="34" charset="0"/>
              </a:rPr>
              <a:t>8</a:t>
            </a:r>
            <a:endParaRPr lang="uk-UA" sz="15000" b="1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ctrTitle"/>
          </p:nvPr>
        </p:nvSpPr>
        <p:spPr>
          <a:xfrm>
            <a:off x="4847770" y="584394"/>
            <a:ext cx="7151587" cy="1801607"/>
          </a:xfrm>
        </p:spPr>
        <p:txBody>
          <a:bodyPr anchor="ctr">
            <a:normAutofit/>
          </a:bodyPr>
          <a:lstStyle>
            <a:lvl1pPr algn="r">
              <a:defRPr kumimoji="0" lang="uk-UA" sz="4400" b="1" i="0" u="none" strike="noStrike" kern="1200" cap="none" spc="0" normalizeH="0" baseline="0" dirty="0">
                <a:ln>
                  <a:noFill/>
                </a:ln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/>
                <a:ea typeface="+mj-ea"/>
                <a:cs typeface="+mj-cs"/>
              </a:defRPr>
            </a:lvl1pPr>
          </a:lstStyle>
          <a:p>
            <a:r>
              <a:rPr lang="uk-UA" dirty="0"/>
              <a:t>Зразок заголовка</a:t>
            </a:r>
          </a:p>
        </p:txBody>
      </p:sp>
      <p:sp>
        <p:nvSpPr>
          <p:cNvPr id="26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032382" y="3184362"/>
            <a:ext cx="7138989" cy="40341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lang="uk-UA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marR="0" lvl="0" indent="0"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BBC00"/>
              </a:buClr>
              <a:buSzTx/>
              <a:buFont typeface="Wingdings" panose="05000000000000000000" pitchFamily="2" charset="2"/>
              <a:buNone/>
              <a:tabLst/>
            </a:pPr>
            <a:r>
              <a:rPr lang="uk-UA" dirty="0"/>
              <a:t>Зразок підзаголовка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4506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969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332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12192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1"/>
            <a:ext cx="12192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9" name="Group 17"/>
          <p:cNvGrpSpPr>
            <a:grpSpLocks/>
          </p:cNvGrpSpPr>
          <p:nvPr userDrawn="1"/>
        </p:nvGrpSpPr>
        <p:grpSpPr bwMode="auto">
          <a:xfrm>
            <a:off x="10287570" y="188919"/>
            <a:ext cx="1665288" cy="1512887"/>
            <a:chOff x="4604" y="119"/>
            <a:chExt cx="1049" cy="953"/>
          </a:xfrm>
        </p:grpSpPr>
        <p:sp>
          <p:nvSpPr>
            <p:cNvPr id="10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rgbClr val="19426B"/>
                </a:gs>
                <a:gs pos="100000">
                  <a:srgbClr val="19426B">
                    <a:gamma/>
                    <a:tint val="0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dist="63500" dir="2212194" algn="ctr" rotWithShape="0">
                <a:srgbClr val="19426B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>
                <a:gd name="T0" fmla="*/ 951 w 1348"/>
                <a:gd name="T1" fmla="*/ 1963 h 1963"/>
                <a:gd name="T2" fmla="*/ 1338 w 1348"/>
                <a:gd name="T3" fmla="*/ 977 h 1963"/>
                <a:gd name="T4" fmla="*/ 905 w 1348"/>
                <a:gd name="T5" fmla="*/ 0 h 1963"/>
                <a:gd name="T6" fmla="*/ 0 w 1348"/>
                <a:gd name="T7" fmla="*/ 987 h 1963"/>
                <a:gd name="T8" fmla="*/ 951 w 1348"/>
                <a:gd name="T9" fmla="*/ 1963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3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>
                <a:gd name="T0" fmla="*/ 905 w 1810"/>
                <a:gd name="T1" fmla="*/ 1388 h 1388"/>
                <a:gd name="T2" fmla="*/ 1810 w 1810"/>
                <a:gd name="T3" fmla="*/ 408 h 1388"/>
                <a:gd name="T4" fmla="*/ 874 w 1810"/>
                <a:gd name="T5" fmla="*/ 40 h 1388"/>
                <a:gd name="T6" fmla="*/ 0 w 1810"/>
                <a:gd name="T7" fmla="*/ 409 h 1388"/>
                <a:gd name="T8" fmla="*/ 905 w 1810"/>
                <a:gd name="T9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4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>
                <a:gd name="T0" fmla="*/ 1325 w 1325"/>
                <a:gd name="T1" fmla="*/ 960 h 1910"/>
                <a:gd name="T2" fmla="*/ 414 w 1325"/>
                <a:gd name="T3" fmla="*/ 0 h 1910"/>
                <a:gd name="T4" fmla="*/ 27 w 1325"/>
                <a:gd name="T5" fmla="*/ 1014 h 1910"/>
                <a:gd name="T6" fmla="*/ 402 w 1325"/>
                <a:gd name="T7" fmla="*/ 1910 h 1910"/>
                <a:gd name="T8" fmla="*/ 1325 w 1325"/>
                <a:gd name="T9" fmla="*/ 96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>
                <a:gd name="T0" fmla="*/ 927 w 1866"/>
                <a:gd name="T1" fmla="*/ 0 h 1398"/>
                <a:gd name="T2" fmla="*/ 0 w 1866"/>
                <a:gd name="T3" fmla="*/ 975 h 1398"/>
                <a:gd name="T4" fmla="*/ 996 w 1866"/>
                <a:gd name="T5" fmla="*/ 1387 h 1398"/>
                <a:gd name="T6" fmla="*/ 1866 w 1866"/>
                <a:gd name="T7" fmla="*/ 996 h 1398"/>
                <a:gd name="T8" fmla="*/ 927 w 1866"/>
                <a:gd name="T9" fmla="*/ 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6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10777240" y="566632"/>
            <a:ext cx="756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8</a:t>
            </a:r>
          </a:p>
        </p:txBody>
      </p:sp>
      <p:grpSp>
        <p:nvGrpSpPr>
          <p:cNvPr id="19" name="Групувати 18"/>
          <p:cNvGrpSpPr/>
          <p:nvPr userDrawn="1"/>
        </p:nvGrpSpPr>
        <p:grpSpPr>
          <a:xfrm>
            <a:off x="-15225" y="6529734"/>
            <a:ext cx="4680520" cy="328282"/>
            <a:chOff x="467544" y="6485698"/>
            <a:chExt cx="4680520" cy="328281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391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і області з вмі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403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997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459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038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831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89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E9269-1560-433C-88F4-3A78CD881B3D}" type="datetimeFigureOut">
              <a:rPr lang="uk-UA" smtClean="0"/>
              <a:t>22.11.2016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280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5032382" y="3184362"/>
            <a:ext cx="7138989" cy="403410"/>
          </a:xfrm>
        </p:spPr>
        <p:txBody>
          <a:bodyPr anchor="ctr">
            <a:normAutofit/>
          </a:bodyPr>
          <a:lstStyle/>
          <a:p>
            <a:pPr marL="0" indent="0" algn="r">
              <a:buNone/>
            </a:pPr>
            <a:endParaRPr lang="uk-UA" sz="1600" b="1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4443211" y="640666"/>
            <a:ext cx="7541626" cy="2179807"/>
          </a:xfrm>
        </p:spPr>
        <p:txBody>
          <a:bodyPr>
            <a:noAutofit/>
          </a:bodyPr>
          <a:lstStyle/>
          <a:p>
            <a:pPr algn="ctr"/>
            <a:r>
              <a:rPr lang="uk-UA" dirty="0"/>
              <a:t>Практична робота </a:t>
            </a:r>
            <a:r>
              <a:rPr lang="uk-UA" dirty="0" smtClean="0"/>
              <a:t> «Розв’язування </a:t>
            </a:r>
            <a:r>
              <a:rPr lang="uk-UA" dirty="0"/>
              <a:t>задач на </a:t>
            </a:r>
            <a:r>
              <a:rPr lang="uk-UA" dirty="0" smtClean="0"/>
              <a:t>обчислення</a:t>
            </a:r>
            <a:r>
              <a:rPr lang="en-US" dirty="0"/>
              <a:t> </a:t>
            </a:r>
            <a:r>
              <a:rPr lang="uk-UA" dirty="0" smtClean="0"/>
              <a:t>в середовищі ТП </a:t>
            </a:r>
            <a:r>
              <a:rPr lang="en-US" dirty="0" smtClean="0"/>
              <a:t>Excel</a:t>
            </a:r>
            <a:r>
              <a:rPr lang="uk-UA" dirty="0" smtClean="0"/>
              <a:t>»</a:t>
            </a:r>
            <a:endParaRPr lang="uk-UA" sz="3200" dirty="0"/>
          </a:p>
        </p:txBody>
      </p:sp>
      <p:pic>
        <p:nvPicPr>
          <p:cNvPr id="12" name="Picture 2" descr="computer, programmer, scientist ic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5" b="14007"/>
          <a:stretch/>
        </p:blipFill>
        <p:spPr bwMode="auto">
          <a:xfrm>
            <a:off x="5105904" y="3246487"/>
            <a:ext cx="3851920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d1uvkq6h1vbgdk.cloudfront.net/commercial_1/images/logos/logo_exce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824" y="3351230"/>
            <a:ext cx="2696034" cy="269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19740" y="5910784"/>
            <a:ext cx="5572259" cy="923330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Підготувала:</a:t>
            </a:r>
          </a:p>
          <a:p>
            <a:r>
              <a:rPr lang="uk-UA" dirty="0" smtClean="0"/>
              <a:t>вчитель інформатики: </a:t>
            </a:r>
          </a:p>
          <a:p>
            <a:r>
              <a:rPr lang="uk-UA" dirty="0" smtClean="0"/>
              <a:t>Артемчук Наталія   Григорівна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4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100" dirty="0"/>
              <a:t>Працюємо за комп’ютером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0" y="2150771"/>
            <a:ext cx="2661606" cy="30525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115" y="1177376"/>
            <a:ext cx="4839154" cy="5608513"/>
          </a:xfrm>
          <a:prstGeom prst="rect">
            <a:avLst/>
          </a:prstGeom>
        </p:spPr>
      </p:pic>
      <p:sp>
        <p:nvSpPr>
          <p:cNvPr id="12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14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3573" y="1357599"/>
            <a:ext cx="54264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Робота в групах:</a:t>
            </a:r>
          </a:p>
          <a:p>
            <a:r>
              <a:rPr lang="uk-UA" dirty="0" smtClean="0"/>
              <a:t>1.Скопіювати з файлу Веб-вікторина посилання на завдання.</a:t>
            </a:r>
          </a:p>
          <a:p>
            <a:r>
              <a:rPr lang="uk-UA" dirty="0" smtClean="0"/>
              <a:t>2.Вставити посилання </a:t>
            </a:r>
            <a:r>
              <a:rPr lang="uk-UA" dirty="0" smtClean="0"/>
              <a:t>в рядок адреси браузера </a:t>
            </a:r>
            <a:r>
              <a:rPr lang="uk-UA" dirty="0" smtClean="0"/>
              <a:t>і виконати завдання, що відкриється у </a:t>
            </a:r>
            <a:r>
              <a:rPr lang="uk-UA" dirty="0" smtClean="0"/>
              <a:t>вікні. </a:t>
            </a:r>
            <a:r>
              <a:rPr lang="uk-UA" dirty="0" smtClean="0"/>
              <a:t>(правильне </a:t>
            </a:r>
            <a:r>
              <a:rPr lang="uk-UA" dirty="0" smtClean="0"/>
              <a:t>виконання кожного з завдань - 5 </a:t>
            </a:r>
            <a:r>
              <a:rPr lang="uk-UA" dirty="0" smtClean="0"/>
              <a:t>балів для команди)</a:t>
            </a:r>
          </a:p>
          <a:p>
            <a:r>
              <a:rPr lang="uk-UA" b="1" i="1" dirty="0"/>
              <a:t>Індивідуально</a:t>
            </a:r>
            <a:r>
              <a:rPr lang="uk-UA" b="1" i="1" dirty="0" smtClean="0"/>
              <a:t>:</a:t>
            </a:r>
          </a:p>
          <a:p>
            <a:r>
              <a:rPr lang="uk-UA" dirty="0"/>
              <a:t>Відкрити </a:t>
            </a:r>
            <a:r>
              <a:rPr lang="uk-UA" dirty="0" smtClean="0"/>
              <a:t>файл </a:t>
            </a:r>
            <a:r>
              <a:rPr lang="uk-UA" b="1" dirty="0" smtClean="0"/>
              <a:t>Практична</a:t>
            </a:r>
            <a:r>
              <a:rPr lang="uk-UA" dirty="0"/>
              <a:t>, обрати аркуш з назвою своєї теми </a:t>
            </a:r>
            <a:r>
              <a:rPr lang="uk-UA" dirty="0" smtClean="0"/>
              <a:t>проекту, та виконати завдання. По завершенню повідомити вчителя.</a:t>
            </a:r>
            <a:endParaRPr lang="uk-UA" dirty="0"/>
          </a:p>
          <a:p>
            <a:endParaRPr lang="uk-UA" dirty="0"/>
          </a:p>
          <a:p>
            <a:endParaRPr lang="ru-RU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000" y="6400800"/>
            <a:ext cx="461395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7315" y="141075"/>
            <a:ext cx="9053954" cy="532820"/>
          </a:xfrm>
        </p:spPr>
        <p:txBody>
          <a:bodyPr>
            <a:noAutofit/>
          </a:bodyPr>
          <a:lstStyle/>
          <a:p>
            <a:r>
              <a:rPr lang="uk-UA" dirty="0" smtClean="0"/>
              <a:t>Рефлексивний екран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148" y="4433438"/>
            <a:ext cx="606261" cy="648072"/>
          </a:xfrm>
          <a:prstGeom prst="rect">
            <a:avLst/>
          </a:prstGeom>
        </p:spPr>
      </p:pic>
      <p:sp>
        <p:nvSpPr>
          <p:cNvPr id="14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1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56" y="6454234"/>
            <a:ext cx="45004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80661" y="1443841"/>
            <a:ext cx="92897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На </a:t>
            </a:r>
            <a:r>
              <a:rPr lang="ru-RU" sz="3200" dirty="0"/>
              <a:t>уроці я дізнався...         </a:t>
            </a:r>
            <a:endParaRPr lang="ru-RU" sz="32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 На </a:t>
            </a:r>
            <a:r>
              <a:rPr lang="ru-RU" sz="3200" dirty="0"/>
              <a:t>уроці я </a:t>
            </a:r>
            <a:r>
              <a:rPr lang="ru-RU" sz="3200" dirty="0" err="1"/>
              <a:t>навчився</a:t>
            </a:r>
            <a:r>
              <a:rPr lang="ru-RU" sz="3200" dirty="0"/>
              <a:t>...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На </a:t>
            </a:r>
            <a:r>
              <a:rPr lang="ru-RU" sz="3200" dirty="0"/>
              <a:t>уроці було </a:t>
            </a:r>
            <a:r>
              <a:rPr lang="ru-RU" sz="3200" dirty="0" err="1"/>
              <a:t>цікаво</a:t>
            </a:r>
            <a:r>
              <a:rPr lang="ru-RU" sz="3200" dirty="0"/>
              <a:t>...                                  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На </a:t>
            </a:r>
            <a:r>
              <a:rPr lang="ru-RU" sz="3200" dirty="0"/>
              <a:t>уроці я </a:t>
            </a:r>
            <a:r>
              <a:rPr lang="ru-RU" sz="3200" dirty="0" err="1"/>
              <a:t>виконував</a:t>
            </a:r>
            <a:r>
              <a:rPr lang="ru-RU" sz="3200" dirty="0"/>
              <a:t> </a:t>
            </a:r>
            <a:r>
              <a:rPr lang="ru-RU" sz="3200" dirty="0" err="1"/>
              <a:t>завдання</a:t>
            </a:r>
            <a:r>
              <a:rPr lang="ru-RU" sz="3200" dirty="0"/>
              <a:t>...                  </a:t>
            </a:r>
            <a:endParaRPr lang="ru-RU" sz="32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На </a:t>
            </a:r>
            <a:r>
              <a:rPr lang="ru-RU" sz="3200" dirty="0"/>
              <a:t>уроці я </a:t>
            </a:r>
            <a:r>
              <a:rPr lang="ru-RU" sz="3200" dirty="0" err="1"/>
              <a:t>спробую</a:t>
            </a:r>
            <a:r>
              <a:rPr lang="ru-RU" sz="3200" dirty="0"/>
              <a:t>...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smtClean="0"/>
              <a:t>На </a:t>
            </a:r>
            <a:r>
              <a:rPr lang="ru-RU" sz="3200" dirty="0"/>
              <a:t>уроці я </a:t>
            </a:r>
            <a:r>
              <a:rPr lang="ru-RU" sz="3200" dirty="0" err="1"/>
              <a:t>зрозумів</a:t>
            </a:r>
            <a:r>
              <a:rPr lang="ru-RU" sz="3200" dirty="0"/>
              <a:t>, </a:t>
            </a:r>
            <a:r>
              <a:rPr lang="ru-RU" sz="3200" dirty="0" err="1"/>
              <a:t>що</a:t>
            </a:r>
            <a:r>
              <a:rPr lang="ru-RU" sz="3200" dirty="0"/>
              <a:t>...                             </a:t>
            </a:r>
            <a:endParaRPr lang="ru-RU" sz="32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 err="1" smtClean="0"/>
              <a:t>Тепер</a:t>
            </a:r>
            <a:r>
              <a:rPr lang="ru-RU" sz="3200" dirty="0" smtClean="0"/>
              <a:t> </a:t>
            </a:r>
            <a:r>
              <a:rPr lang="ru-RU" sz="3200" dirty="0"/>
              <a:t>я </a:t>
            </a:r>
            <a:r>
              <a:rPr lang="ru-RU" sz="3200" dirty="0" err="1"/>
              <a:t>можу</a:t>
            </a:r>
            <a:r>
              <a:rPr lang="ru-RU" sz="3200" dirty="0" smtClean="0"/>
              <a:t>...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1721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Домашнє завдання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343" y="1272160"/>
            <a:ext cx="4662947" cy="53478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69854" y="2133942"/>
            <a:ext cx="4663795" cy="1191816"/>
          </a:xfrm>
          <a:prstGeom prst="wedgeRoundRectCallout">
            <a:avLst>
              <a:gd name="adj1" fmla="val -59508"/>
              <a:gd name="adj2" fmla="val 126275"/>
              <a:gd name="adj3" fmla="val 16667"/>
            </a:avLst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Проаналізувати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§ 14, ст. </a:t>
            </a:r>
            <a:r>
              <a:rPr lang="uk-UA" sz="3200" i="1" kern="0" noProof="0" dirty="0">
                <a:solidFill>
                  <a:srgbClr val="FFFFFF"/>
                </a:solidFill>
                <a:latin typeface="Verdana"/>
              </a:rPr>
              <a:t>81-82</a:t>
            </a:r>
            <a:endParaRPr kumimoji="0" lang="uk-UA" sz="32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Picture 60" descr="3D_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14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0" y="6505731"/>
            <a:ext cx="4661941" cy="352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58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 smtClean="0"/>
              <a:t>Вступ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148" y="4433438"/>
            <a:ext cx="606261" cy="648072"/>
          </a:xfrm>
          <a:prstGeom prst="rect">
            <a:avLst/>
          </a:prstGeom>
        </p:spPr>
      </p:pic>
      <p:sp>
        <p:nvSpPr>
          <p:cNvPr id="14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1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70770" y="1191255"/>
            <a:ext cx="8884397" cy="5262979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indent="4572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dirty="0">
                <a:solidFill>
                  <a:schemeClr val="bg1">
                    <a:lumMod val="85000"/>
                  </a:schemeClr>
                </a:solidFill>
              </a:rPr>
              <a:t>Ми живемо в світі цифр і чисел, тому що все в нашому житті вимірюється </a:t>
            </a:r>
            <a:r>
              <a:rPr lang="uk-UA" sz="2800" b="1" dirty="0" smtClean="0">
                <a:solidFill>
                  <a:schemeClr val="bg1">
                    <a:lumMod val="85000"/>
                  </a:schemeClr>
                </a:solidFill>
              </a:rPr>
              <a:t>і підлягає рахунку. Щоб </a:t>
            </a:r>
            <a:r>
              <a:rPr lang="uk-UA" sz="2800" b="1" dirty="0">
                <a:solidFill>
                  <a:schemeClr val="bg1">
                    <a:lumMod val="85000"/>
                  </a:schemeClr>
                </a:solidFill>
              </a:rPr>
              <a:t>правильно </a:t>
            </a:r>
            <a:r>
              <a:rPr lang="uk-UA" sz="2800" b="1" dirty="0" smtClean="0">
                <a:solidFill>
                  <a:schemeClr val="bg1">
                    <a:lumMod val="85000"/>
                  </a:schemeClr>
                </a:solidFill>
              </a:rPr>
              <a:t>розпоряджатися та  </a:t>
            </a:r>
            <a:r>
              <a:rPr lang="uk-UA" sz="2800" b="1" dirty="0">
                <a:solidFill>
                  <a:schemeClr val="bg1">
                    <a:lumMod val="85000"/>
                  </a:schemeClr>
                </a:solidFill>
              </a:rPr>
              <a:t>контролювати </a:t>
            </a:r>
            <a:r>
              <a:rPr lang="uk-UA" sz="2800" b="1" dirty="0" smtClean="0">
                <a:solidFill>
                  <a:schemeClr val="bg1">
                    <a:lumMod val="85000"/>
                  </a:schemeClr>
                </a:solidFill>
              </a:rPr>
              <a:t>час </a:t>
            </a:r>
            <a:r>
              <a:rPr lang="uk-UA" sz="2800" b="1" dirty="0">
                <a:solidFill>
                  <a:schemeClr val="bg1">
                    <a:lumMod val="85000"/>
                  </a:schemeClr>
                </a:solidFill>
              </a:rPr>
              <a:t>треба швидко і зручно вести різного роду </a:t>
            </a:r>
            <a:r>
              <a:rPr lang="uk-UA" sz="2800" b="1" dirty="0" smtClean="0">
                <a:solidFill>
                  <a:schemeClr val="bg1">
                    <a:lumMod val="85000"/>
                  </a:schemeClr>
                </a:solidFill>
              </a:rPr>
              <a:t>обчислення, </a:t>
            </a:r>
            <a:r>
              <a:rPr lang="uk-UA" sz="2800" b="1" dirty="0">
                <a:solidFill>
                  <a:schemeClr val="bg1">
                    <a:lumMod val="85000"/>
                  </a:schemeClr>
                </a:solidFill>
              </a:rPr>
              <a:t>обробляти, дані, вести їх пошук і обмін. Програми обробки електронних таблиць широко застосовуються в наш час, так як без обчислень не обійтись в багатьох сферах нашого життя.</a:t>
            </a:r>
            <a:endParaRPr lang="ru-RU" sz="2800" b="1" dirty="0">
              <a:solidFill>
                <a:schemeClr val="bg1">
                  <a:lumMod val="85000"/>
                </a:schemeClr>
              </a:solidFill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2800" b="1" i="1" kern="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56" y="6454234"/>
            <a:ext cx="45004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Результат пошуку зображень за запитом &quot;картинки цифровий світ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6" y="5190888"/>
            <a:ext cx="2179707" cy="1632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Результат пошуку зображень за запитом &quot;цифрове життя карт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7096" y="5469383"/>
            <a:ext cx="2328246" cy="1354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74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 smtClean="0"/>
              <a:t>Мікрофон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148" y="4433438"/>
            <a:ext cx="606261" cy="648072"/>
          </a:xfrm>
          <a:prstGeom prst="rect">
            <a:avLst/>
          </a:prstGeom>
        </p:spPr>
      </p:pic>
      <p:sp>
        <p:nvSpPr>
          <p:cNvPr id="14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1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56" y="6454234"/>
            <a:ext cx="45004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Результат пошуку зображень за запитом &quot;картинки цифровий світ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939" y="2572454"/>
            <a:ext cx="2484507" cy="1860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Результат пошуку зображень за запитом &quot;цифрове життя карт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490" y="4379526"/>
            <a:ext cx="3385510" cy="1969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363" y="1806381"/>
            <a:ext cx="6443359" cy="483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23563" y="1335876"/>
            <a:ext cx="753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Для чого призначені електронні таблиці?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952" y="2457884"/>
            <a:ext cx="250507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81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 smtClean="0"/>
              <a:t>Мікрофон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148" y="4433438"/>
            <a:ext cx="606261" cy="648072"/>
          </a:xfrm>
          <a:prstGeom prst="rect">
            <a:avLst/>
          </a:prstGeom>
        </p:spPr>
      </p:pic>
      <p:sp>
        <p:nvSpPr>
          <p:cNvPr id="14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1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56" y="6454234"/>
            <a:ext cx="45004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AutoShape 2" descr="Результат пошуку зображень за запитом &quot;цифрове життя карт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1772" y="1203354"/>
            <a:ext cx="8275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Назвіть основні об’єкти табличного процесора</a:t>
            </a:r>
            <a:endParaRPr lang="ru-RU" sz="24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43856" y="1665019"/>
            <a:ext cx="7797317" cy="2894745"/>
            <a:chOff x="43856" y="1665019"/>
            <a:chExt cx="7797317" cy="2894745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56" y="1665019"/>
              <a:ext cx="7797317" cy="2894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0299" y="2860820"/>
              <a:ext cx="2505075" cy="719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7696056" y="1665019"/>
            <a:ext cx="4495944" cy="2693987"/>
            <a:chOff x="7696056" y="1665019"/>
            <a:chExt cx="4495944" cy="2693987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6056" y="1665019"/>
              <a:ext cx="2700337" cy="2693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86925" y="2299007"/>
              <a:ext cx="2505075" cy="719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1291767" y="4334782"/>
            <a:ext cx="4034007" cy="2474913"/>
            <a:chOff x="1291767" y="4334782"/>
            <a:chExt cx="4034007" cy="2474913"/>
          </a:xfrm>
        </p:grpSpPr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1767" y="4334782"/>
              <a:ext cx="2468563" cy="2474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0699" y="5340783"/>
              <a:ext cx="2505075" cy="719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6355007" y="4289558"/>
            <a:ext cx="4304767" cy="2349342"/>
            <a:chOff x="6355007" y="4289558"/>
            <a:chExt cx="4304767" cy="2349342"/>
          </a:xfrm>
        </p:grpSpPr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5007" y="4289558"/>
              <a:ext cx="2682097" cy="2349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4699" y="5212669"/>
              <a:ext cx="2505075" cy="719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7531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 smtClean="0"/>
              <a:t>Мікрофон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148" y="4433438"/>
            <a:ext cx="606261" cy="648072"/>
          </a:xfrm>
          <a:prstGeom prst="rect">
            <a:avLst/>
          </a:prstGeom>
        </p:spPr>
      </p:pic>
      <p:sp>
        <p:nvSpPr>
          <p:cNvPr id="14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1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56" y="6454234"/>
            <a:ext cx="45004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AutoShape 2" descr="Результат пошуку зображень за запитом &quot;цифрове життя карт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91767" y="1247780"/>
            <a:ext cx="10390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/>
              <a:t>В</a:t>
            </a:r>
            <a:r>
              <a:rPr lang="uk-UA" sz="2400" dirty="0" smtClean="0"/>
              <a:t> </a:t>
            </a:r>
            <a:r>
              <a:rPr lang="uk-UA" sz="2400" dirty="0"/>
              <a:t>яких сферах життя людини можуть </a:t>
            </a:r>
            <a:endParaRPr lang="uk-UA" sz="2400" dirty="0" smtClean="0"/>
          </a:p>
          <a:p>
            <a:pPr algn="ctr"/>
            <a:r>
              <a:rPr lang="uk-UA" sz="2400" dirty="0" smtClean="0"/>
              <a:t>знадобитися </a:t>
            </a:r>
            <a:r>
              <a:rPr lang="uk-UA" sz="2400" dirty="0"/>
              <a:t>знання про ТП Excel?</a:t>
            </a:r>
            <a:endParaRPr lang="ru-RU" sz="24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5147791" y="2078777"/>
            <a:ext cx="4251220" cy="2342625"/>
            <a:chOff x="5147791" y="2078777"/>
            <a:chExt cx="4251220" cy="2342625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7791" y="2414844"/>
              <a:ext cx="2678859" cy="2006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3936" y="2078777"/>
              <a:ext cx="2505075" cy="1165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Групувати 6"/>
          <p:cNvGrpSpPr/>
          <p:nvPr/>
        </p:nvGrpSpPr>
        <p:grpSpPr>
          <a:xfrm>
            <a:off x="155575" y="2237185"/>
            <a:ext cx="4875393" cy="2361876"/>
            <a:chOff x="155575" y="2237185"/>
            <a:chExt cx="4875393" cy="2361876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237185"/>
              <a:ext cx="3410652" cy="2361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893" y="2524865"/>
              <a:ext cx="2505075" cy="719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3825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Види посилань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1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Комірки, на які у формулах зроблено посилання, називатимемо </a:t>
            </a:r>
            <a:r>
              <a:rPr lang="uk-UA" sz="2800" b="1" i="1" kern="0" dirty="0">
                <a:solidFill>
                  <a:srgbClr val="FFFF00"/>
                </a:solidFill>
              </a:rPr>
              <a:t>адресними</a:t>
            </a:r>
            <a:r>
              <a:rPr lang="uk-UA" sz="2800" b="1" i="1" kern="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008" y="2272072"/>
            <a:ext cx="12050142" cy="523220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Розрізняють три типи посилань: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72007" y="4312240"/>
            <a:ext cx="3973050" cy="988182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Відносні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4110552" y="4312240"/>
            <a:ext cx="3973050" cy="988182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smtClean="0">
                <a:solidFill>
                  <a:schemeClr val="bg1"/>
                </a:solidFill>
              </a:rPr>
              <a:t>Абсолютні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8149100" y="4312240"/>
            <a:ext cx="3973050" cy="988182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Мішані</a:t>
            </a:r>
          </a:p>
        </p:txBody>
      </p:sp>
      <p:sp>
        <p:nvSpPr>
          <p:cNvPr id="11" name="Стрілка вліво 20"/>
          <p:cNvSpPr/>
          <p:nvPr/>
        </p:nvSpPr>
        <p:spPr>
          <a:xfrm rot="18900000">
            <a:off x="1368632" y="2947976"/>
            <a:ext cx="1379796" cy="1312130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Стрілка вліво 20"/>
          <p:cNvSpPr/>
          <p:nvPr/>
        </p:nvSpPr>
        <p:spPr>
          <a:xfrm rot="16200000">
            <a:off x="5407179" y="2947977"/>
            <a:ext cx="1379796" cy="1312130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Стрілка вліво 20"/>
          <p:cNvSpPr/>
          <p:nvPr/>
        </p:nvSpPr>
        <p:spPr>
          <a:xfrm rot="2700000" flipH="1">
            <a:off x="9445725" y="2947977"/>
            <a:ext cx="1379796" cy="1312130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72007" y="5345493"/>
            <a:ext cx="3973050" cy="988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A1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4110552" y="5345493"/>
            <a:ext cx="3973050" cy="988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$A$1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8149100" y="5345493"/>
            <a:ext cx="3973050" cy="988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$A1 </a:t>
            </a:r>
            <a:r>
              <a:rPr lang="ru-RU" sz="3200" b="1" i="1" kern="0" dirty="0" err="1">
                <a:solidFill>
                  <a:schemeClr val="bg1"/>
                </a:solidFill>
              </a:rPr>
              <a:t>або</a:t>
            </a:r>
            <a:r>
              <a:rPr lang="ru-RU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>
                <a:solidFill>
                  <a:schemeClr val="bg1"/>
                </a:solidFill>
              </a:rPr>
              <a:t>A$1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007" y="6483927"/>
            <a:ext cx="4569266" cy="3740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27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Види посилань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1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1815882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Автоматична зміна типу посилання, на якому встановлено курсор, відбувається при натисненні клавіші </a:t>
            </a:r>
            <a:r>
              <a:rPr lang="uk-UA" sz="2800" b="1" i="1" kern="0" dirty="0">
                <a:solidFill>
                  <a:srgbClr val="FFFF00"/>
                </a:solidFill>
              </a:rPr>
              <a:t>F4</a:t>
            </a:r>
            <a:r>
              <a:rPr lang="uk-UA" sz="2800" b="1" i="1" kern="0" dirty="0">
                <a:solidFill>
                  <a:srgbClr val="FFFFFF"/>
                </a:solidFill>
              </a:rPr>
              <a:t>.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При цьому види посилань змінюються по черзі в порядку: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760" y="3733606"/>
            <a:ext cx="6852608" cy="2133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кутник 11"/>
          <p:cNvSpPr/>
          <p:nvPr/>
        </p:nvSpPr>
        <p:spPr>
          <a:xfrm>
            <a:off x="8525598" y="3917499"/>
            <a:ext cx="762123" cy="843893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3" name="Стрілка вліво 20"/>
          <p:cNvSpPr/>
          <p:nvPr/>
        </p:nvSpPr>
        <p:spPr>
          <a:xfrm rot="18900000">
            <a:off x="8841252" y="3378943"/>
            <a:ext cx="1152128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4" name="Схема 13"/>
          <p:cNvGraphicFramePr/>
          <p:nvPr>
            <p:extLst/>
          </p:nvPr>
        </p:nvGraphicFramePr>
        <p:xfrm>
          <a:off x="247202" y="3112457"/>
          <a:ext cx="4479781" cy="3297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008" y="6442363"/>
            <a:ext cx="49557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91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 smtClean="0"/>
              <a:t>Повторення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14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49635" y="4343035"/>
            <a:ext cx="8581291" cy="1246495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500" b="1" i="1" dirty="0">
                <a:solidFill>
                  <a:schemeClr val="bg1"/>
                </a:solidFill>
              </a:rPr>
              <a:t>Під час виконання практичних завдань пам’ятай про </a:t>
            </a:r>
            <a:r>
              <a:rPr lang="uk-UA" sz="2500" b="1" i="1" dirty="0">
                <a:solidFill>
                  <a:srgbClr val="FFFF00"/>
                </a:solidFill>
              </a:rPr>
              <a:t>правила безпеки</a:t>
            </a:r>
            <a:r>
              <a:rPr lang="uk-UA" sz="2500" b="1" i="1" dirty="0">
                <a:solidFill>
                  <a:schemeClr val="bg1"/>
                </a:solidFill>
              </a:rPr>
              <a:t> життєдіяльності при роботі з комп’ютером!</a:t>
            </a:r>
            <a:endParaRPr lang="uk-UA" sz="2500" b="1" i="1" u="sng" dirty="0">
              <a:solidFill>
                <a:schemeClr val="bg1"/>
              </a:solidFill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126608" y="1239148"/>
            <a:ext cx="3123027" cy="95391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>
                <a:solidFill>
                  <a:schemeClr val="bg1"/>
                </a:solidFill>
              </a:rPr>
              <a:t>Пригадайте</a:t>
            </a:r>
          </a:p>
        </p:txBody>
      </p:sp>
      <p:sp>
        <p:nvSpPr>
          <p:cNvPr id="18" name="Прямокутник 17"/>
          <p:cNvSpPr/>
          <p:nvPr/>
        </p:nvSpPr>
        <p:spPr>
          <a:xfrm>
            <a:off x="126608" y="4343035"/>
            <a:ext cx="3123027" cy="12464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>
                <a:solidFill>
                  <a:schemeClr val="bg1"/>
                </a:solidFill>
              </a:rPr>
              <a:t>Пам’ятайте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90314" y="1238956"/>
            <a:ext cx="8581291" cy="249299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600" b="1" i="1" dirty="0">
                <a:solidFill>
                  <a:schemeClr val="bg1"/>
                </a:solidFill>
              </a:rPr>
              <a:t>як записувати абсолютні, відносні та комбіновані посилання у формулах;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600" b="1" i="1" dirty="0">
                <a:solidFill>
                  <a:schemeClr val="bg1"/>
                </a:solidFill>
              </a:rPr>
              <a:t>як використовувати автозаповнення для копіювання формул;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600" b="1" i="1" dirty="0">
                <a:solidFill>
                  <a:schemeClr val="bg1"/>
                </a:solidFill>
              </a:rPr>
              <a:t>як застосовувати вбудовані функції для опрацювання даних.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397" y="6452315"/>
            <a:ext cx="4713668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60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Працюємо </a:t>
            </a:r>
            <a:r>
              <a:rPr lang="uk-UA" dirty="0" smtClean="0"/>
              <a:t>над проектом</a:t>
            </a:r>
            <a:endParaRPr lang="uk-UA" dirty="0"/>
          </a:p>
        </p:txBody>
      </p:sp>
      <p:pic>
        <p:nvPicPr>
          <p:cNvPr id="5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кілька документів 6"/>
          <p:cNvSpPr/>
          <p:nvPr/>
        </p:nvSpPr>
        <p:spPr>
          <a:xfrm>
            <a:off x="395536" y="1484784"/>
            <a:ext cx="11331174" cy="2016224"/>
          </a:xfrm>
          <a:prstGeom prst="flowChartMultidocumen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/>
              <a:t>«Excel допомагає людям</a:t>
            </a:r>
            <a:r>
              <a:rPr lang="uk-UA" sz="4400" b="1" dirty="0" smtClean="0"/>
              <a:t>?»</a:t>
            </a:r>
            <a:endParaRPr lang="uk-UA" sz="4400" b="1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756" y="3933056"/>
            <a:ext cx="1913954" cy="1913954"/>
          </a:xfrm>
          <a:prstGeom prst="rect">
            <a:avLst/>
          </a:prstGeom>
        </p:spPr>
      </p:pic>
      <p:sp>
        <p:nvSpPr>
          <p:cNvPr id="11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5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</a:rPr>
              <a:t>§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14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2" name="Блок-схема: збережені дані 11"/>
          <p:cNvSpPr/>
          <p:nvPr/>
        </p:nvSpPr>
        <p:spPr>
          <a:xfrm>
            <a:off x="110837" y="3593889"/>
            <a:ext cx="11773162" cy="2592288"/>
          </a:xfrm>
          <a:prstGeom prst="flowChartOnlineStorage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tx1"/>
                </a:solidFill>
              </a:rPr>
              <a:t> </a:t>
            </a:r>
            <a:r>
              <a:rPr lang="uk-UA" sz="2400" dirty="0" smtClean="0">
                <a:solidFill>
                  <a:schemeClr val="tx1"/>
                </a:solidFill>
              </a:rPr>
              <a:t>І </a:t>
            </a:r>
            <a:r>
              <a:rPr lang="uk-UA" sz="2400" dirty="0">
                <a:solidFill>
                  <a:schemeClr val="tx1"/>
                </a:solidFill>
              </a:rPr>
              <a:t>тема:</a:t>
            </a:r>
            <a:r>
              <a:rPr lang="uk-UA" sz="2400" b="1" dirty="0">
                <a:solidFill>
                  <a:schemeClr val="tx1"/>
                </a:solidFill>
              </a:rPr>
              <a:t> «Галузі застосування Excel</a:t>
            </a:r>
            <a:r>
              <a:rPr lang="uk-UA" sz="2400" b="1" dirty="0" smtClean="0">
                <a:solidFill>
                  <a:schemeClr val="tx1"/>
                </a:solidFill>
              </a:rPr>
              <a:t>»(кола)</a:t>
            </a:r>
          </a:p>
          <a:p>
            <a:r>
              <a:rPr lang="uk-UA" sz="2400" b="1" dirty="0" smtClean="0">
                <a:solidFill>
                  <a:schemeClr val="tx1"/>
                </a:solidFill>
              </a:rPr>
              <a:t> </a:t>
            </a:r>
            <a:r>
              <a:rPr lang="uk-UA" sz="2400" dirty="0" smtClean="0">
                <a:solidFill>
                  <a:schemeClr val="tx1"/>
                </a:solidFill>
              </a:rPr>
              <a:t>ІІ </a:t>
            </a:r>
            <a:r>
              <a:rPr lang="uk-UA" sz="2400" dirty="0">
                <a:solidFill>
                  <a:schemeClr val="tx1"/>
                </a:solidFill>
              </a:rPr>
              <a:t>тема: </a:t>
            </a:r>
            <a:r>
              <a:rPr lang="uk-UA" sz="2400" b="1" dirty="0">
                <a:solidFill>
                  <a:schemeClr val="tx1"/>
                </a:solidFill>
              </a:rPr>
              <a:t>«Чи здатен Excel </a:t>
            </a:r>
            <a:r>
              <a:rPr lang="uk-UA" sz="2400" b="1" dirty="0" smtClean="0">
                <a:solidFill>
                  <a:schemeClr val="tx1"/>
                </a:solidFill>
              </a:rPr>
              <a:t>допомогти математику</a:t>
            </a:r>
            <a:r>
              <a:rPr lang="uk-UA" sz="2400" b="1" dirty="0">
                <a:solidFill>
                  <a:schemeClr val="tx1"/>
                </a:solidFill>
              </a:rPr>
              <a:t>?» </a:t>
            </a:r>
            <a:r>
              <a:rPr lang="uk-UA" sz="2400" b="1" dirty="0" smtClean="0">
                <a:solidFill>
                  <a:schemeClr val="tx1"/>
                </a:solidFill>
              </a:rPr>
              <a:t>(квадрати)</a:t>
            </a:r>
          </a:p>
          <a:p>
            <a:r>
              <a:rPr lang="uk-UA" sz="2400" dirty="0" smtClean="0">
                <a:solidFill>
                  <a:schemeClr val="tx1"/>
                </a:solidFill>
              </a:rPr>
              <a:t>ІІІ </a:t>
            </a:r>
            <a:r>
              <a:rPr lang="uk-UA" sz="2400" dirty="0">
                <a:solidFill>
                  <a:schemeClr val="tx1"/>
                </a:solidFill>
              </a:rPr>
              <a:t>тема: </a:t>
            </a:r>
            <a:r>
              <a:rPr lang="uk-UA" sz="2400" b="1" dirty="0">
                <a:solidFill>
                  <a:schemeClr val="tx1"/>
                </a:solidFill>
              </a:rPr>
              <a:t>«Електоронний довідник Табличний процесор Excel</a:t>
            </a:r>
            <a:r>
              <a:rPr lang="uk-UA" sz="2400" b="1" dirty="0" smtClean="0">
                <a:solidFill>
                  <a:schemeClr val="tx1"/>
                </a:solidFill>
              </a:rPr>
              <a:t>»(трикутники</a:t>
            </a:r>
            <a:r>
              <a:rPr lang="uk-UA" sz="2400" b="1" dirty="0" smtClean="0">
                <a:solidFill>
                  <a:schemeClr val="tx1"/>
                </a:solidFill>
              </a:rPr>
              <a:t>)</a:t>
            </a:r>
            <a:endParaRPr lang="ru-RU" sz="2400" dirty="0">
              <a:solidFill>
                <a:schemeClr val="tx1"/>
              </a:solidFill>
            </a:endParaRPr>
          </a:p>
          <a:p>
            <a:pPr algn="ctr"/>
            <a:endParaRPr lang="uk-UA" sz="2800" b="1" i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42364"/>
            <a:ext cx="46966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53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Настроювані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</TotalTime>
  <Words>427</Words>
  <Application>Microsoft Office PowerPoint</Application>
  <PresentationFormat>Широкий екран</PresentationFormat>
  <Paragraphs>67</Paragraphs>
  <Slides>12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Verdana</vt:lpstr>
      <vt:lpstr>Wingdings</vt:lpstr>
      <vt:lpstr>Тема Office</vt:lpstr>
      <vt:lpstr>Практична робота  «Розв’язування задач на обчислення в середовищі ТП Excel»</vt:lpstr>
      <vt:lpstr>Вступ</vt:lpstr>
      <vt:lpstr>Мікрофон</vt:lpstr>
      <vt:lpstr>Мікрофон</vt:lpstr>
      <vt:lpstr>Мікрофон</vt:lpstr>
      <vt:lpstr>Види посилань</vt:lpstr>
      <vt:lpstr>Види посилань</vt:lpstr>
      <vt:lpstr>Повторення</vt:lpstr>
      <vt:lpstr>Працюємо над проектом</vt:lpstr>
      <vt:lpstr>Працюємо за комп’ютером</vt:lpstr>
      <vt:lpstr>Рефлексивний екран</vt:lpstr>
      <vt:lpstr>Домашнє завдання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Мацаєнко Сергій</dc:creator>
  <cp:lastModifiedBy>XTreme.ws</cp:lastModifiedBy>
  <cp:revision>134</cp:revision>
  <dcterms:created xsi:type="dcterms:W3CDTF">2016-06-06T19:48:43Z</dcterms:created>
  <dcterms:modified xsi:type="dcterms:W3CDTF">2016-11-22T16:10:36Z</dcterms:modified>
</cp:coreProperties>
</file>