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660"/>
  </p:normalViewPr>
  <p:slideViewPr>
    <p:cSldViewPr>
      <p:cViewPr varScale="1">
        <p:scale>
          <a:sx n="84" d="100"/>
          <a:sy n="84" d="100"/>
        </p:scale>
        <p:origin x="-1325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1524DC-1150-484F-B21A-7CBE158E00C6}" type="datetimeFigureOut">
              <a:rPr lang="uk-UA" smtClean="0"/>
              <a:pPr/>
              <a:t>10.01.2017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33A58-379D-4C12-8D8B-77B41972215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33A58-379D-4C12-8D8B-77B41972215B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7970595"/>
      </p:ext>
    </p:extLst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8415763"/>
      </p:ext>
    </p:extLst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9212565"/>
      </p:ext>
    </p:extLst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8177790"/>
      </p:ext>
    </p:extLst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501788"/>
      </p:ext>
    </p:extLst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1941050"/>
      </p:ext>
    </p:extLst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7892865"/>
      </p:ext>
    </p:extLst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5281320"/>
      </p:ext>
    </p:extLst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9825337"/>
      </p:ext>
    </p:extLst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944848"/>
      </p:ext>
    </p:extLst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5046425"/>
      </p:ext>
    </p:extLst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95B72-E297-42F8-A651-5DE105193DD6}" type="datetimeFigureOut">
              <a:rPr lang="ru-RU" smtClean="0"/>
              <a:pPr/>
              <a:t>10.01.2017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678A5-1DC9-4026-9C8C-DC89C3833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6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800" b="1" dirty="0" smtClean="0"/>
              <a:t/>
            </a:r>
            <a:br>
              <a:rPr lang="ru-RU" sz="800" b="1" dirty="0" smtClean="0"/>
            </a:br>
            <a:r>
              <a:rPr lang="ru-RU" sz="800" b="1" dirty="0" smtClean="0"/>
              <a:t/>
            </a:r>
            <a:br>
              <a:rPr lang="ru-RU" sz="800" b="1" dirty="0" smtClean="0"/>
            </a:br>
            <a:r>
              <a:rPr lang="ru-RU" sz="5300" b="1" dirty="0" smtClean="0">
                <a:solidFill>
                  <a:srgbClr val="3333CC"/>
                </a:solidFill>
                <a:latin typeface="Book Antiqua" pitchFamily="18" charset="0"/>
              </a:rPr>
              <a:t>У</a:t>
            </a:r>
            <a:r>
              <a:rPr lang="uk-UA" sz="5300" b="1" dirty="0" smtClean="0">
                <a:solidFill>
                  <a:srgbClr val="3333CC"/>
                </a:solidFill>
                <a:latin typeface="Book Antiqua" pitchFamily="18" charset="0"/>
              </a:rPr>
              <a:t>рок</a:t>
            </a:r>
            <a:r>
              <a:rPr lang="ru-RU" sz="5300" b="1" dirty="0" smtClean="0">
                <a:solidFill>
                  <a:srgbClr val="3333CC"/>
                </a:solidFill>
                <a:latin typeface="Book Antiqua" pitchFamily="18" charset="0"/>
              </a:rPr>
              <a:t>-</a:t>
            </a:r>
            <a:r>
              <a:rPr lang="uk-UA" sz="5300" b="1" dirty="0" smtClean="0">
                <a:solidFill>
                  <a:srgbClr val="3333CC"/>
                </a:solidFill>
                <a:latin typeface="Book Antiqua" pitchFamily="18" charset="0"/>
              </a:rPr>
              <a:t>подорож</a:t>
            </a:r>
            <a:r>
              <a:rPr lang="uk-UA" b="1" dirty="0" smtClean="0">
                <a:solidFill>
                  <a:srgbClr val="3333CC"/>
                </a:solidFill>
                <a:latin typeface="Book Antiqua" pitchFamily="18" charset="0"/>
              </a:rPr>
              <a:t/>
            </a:r>
            <a:br>
              <a:rPr lang="uk-UA" b="1" dirty="0" smtClean="0">
                <a:solidFill>
                  <a:srgbClr val="3333CC"/>
                </a:solidFill>
                <a:latin typeface="Book Antiqua" pitchFamily="18" charset="0"/>
              </a:rPr>
            </a:br>
            <a:r>
              <a:rPr lang="uk-UA" b="1" dirty="0" smtClean="0">
                <a:solidFill>
                  <a:srgbClr val="3333CC"/>
                </a:solidFill>
                <a:latin typeface="Book Antiqua" pitchFamily="18" charset="0"/>
              </a:rPr>
              <a:t>з теми:</a:t>
            </a:r>
            <a:r>
              <a:rPr lang="uk-UA" dirty="0" smtClean="0">
                <a:solidFill>
                  <a:srgbClr val="3333CC"/>
                </a:solidFill>
                <a:latin typeface="Book Antiqua" pitchFamily="18" charset="0"/>
              </a:rPr>
              <a:t/>
            </a:r>
            <a:br>
              <a:rPr lang="uk-UA" dirty="0" smtClean="0">
                <a:solidFill>
                  <a:srgbClr val="3333CC"/>
                </a:solidFill>
                <a:latin typeface="Book Antiqua" pitchFamily="18" charset="0"/>
              </a:rPr>
            </a:br>
            <a:r>
              <a:rPr lang="ru-RU" sz="4900" b="1" i="1" dirty="0" smtClean="0">
                <a:solidFill>
                  <a:srgbClr val="FF0000"/>
                </a:solidFill>
                <a:latin typeface="Book Antiqua" pitchFamily="18" charset="0"/>
              </a:rPr>
              <a:t>«</a:t>
            </a:r>
            <a:r>
              <a:rPr lang="uk-UA" sz="4900" b="1" i="1" dirty="0" smtClean="0">
                <a:solidFill>
                  <a:srgbClr val="FF0000"/>
                </a:solidFill>
                <a:latin typeface="Book Antiqua" pitchFamily="18" charset="0"/>
              </a:rPr>
              <a:t>Інформація та повідомлення </a:t>
            </a:r>
            <a:br>
              <a:rPr lang="uk-UA" sz="4900" b="1" i="1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uk-UA" sz="4900" b="1" i="1" dirty="0" smtClean="0">
                <a:solidFill>
                  <a:srgbClr val="FF0000"/>
                </a:solidFill>
                <a:latin typeface="Book Antiqua" pitchFamily="18" charset="0"/>
              </a:rPr>
              <a:t>Інформаційні процеси» </a:t>
            </a:r>
            <a:br>
              <a:rPr lang="uk-UA" sz="4900" b="1" i="1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uk-UA" sz="4900" b="1" i="1" dirty="0" smtClean="0">
                <a:solidFill>
                  <a:srgbClr val="FF0000"/>
                </a:solidFill>
                <a:latin typeface="Book Antiqua" pitchFamily="18" charset="0"/>
              </a:rPr>
              <a:t>«Основи роботи з комп’ютером»</a:t>
            </a:r>
            <a:r>
              <a:rPr lang="uk-UA" sz="4900" b="1" i="1" dirty="0" smtClean="0">
                <a:solidFill>
                  <a:srgbClr val="3333CC"/>
                </a:solidFill>
                <a:latin typeface="Book Antiqua" pitchFamily="18" charset="0"/>
              </a:rPr>
              <a:t/>
            </a:r>
            <a:br>
              <a:rPr lang="uk-UA" sz="4900" b="1" i="1" dirty="0" smtClean="0">
                <a:solidFill>
                  <a:srgbClr val="3333CC"/>
                </a:solidFill>
                <a:latin typeface="Book Antiqua" pitchFamily="18" charset="0"/>
              </a:rPr>
            </a:b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Зануда </a:t>
            </a:r>
            <a:r>
              <a:rPr lang="uk-UA" sz="3600" b="1" dirty="0" err="1" smtClean="0">
                <a:solidFill>
                  <a:srgbClr val="3333CC"/>
                </a:solidFill>
                <a:latin typeface="Book Antiqua" pitchFamily="18" charset="0"/>
              </a:rPr>
              <a:t>Альона</a:t>
            </a: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 Миколаївна,</a:t>
            </a:r>
            <a:b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</a:b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вчитель інформатики</a:t>
            </a:r>
            <a:b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</a:br>
            <a:r>
              <a:rPr lang="uk-UA" sz="3600" b="1" dirty="0" err="1" smtClean="0">
                <a:solidFill>
                  <a:srgbClr val="3333CC"/>
                </a:solidFill>
                <a:latin typeface="Book Antiqua" pitchFamily="18" charset="0"/>
              </a:rPr>
              <a:t>КЗ</a:t>
            </a: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 </a:t>
            </a:r>
            <a:r>
              <a:rPr lang="uk-UA" sz="3600" b="1" dirty="0" err="1" smtClean="0">
                <a:solidFill>
                  <a:srgbClr val="3333CC"/>
                </a:solidFill>
                <a:latin typeface="Book Antiqua" pitchFamily="18" charset="0"/>
              </a:rPr>
              <a:t>“Пушкарівська</a:t>
            </a: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 СЗШ І-ІІІ </a:t>
            </a:r>
            <a:r>
              <a:rPr lang="uk-UA" sz="3600" b="1" dirty="0" err="1" smtClean="0">
                <a:solidFill>
                  <a:srgbClr val="3333CC"/>
                </a:solidFill>
                <a:latin typeface="Book Antiqua" pitchFamily="18" charset="0"/>
              </a:rPr>
              <a:t>ст”</a:t>
            </a: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 </a:t>
            </a:r>
            <a:b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</a:br>
            <a:r>
              <a:rPr lang="uk-UA" sz="3600" b="1" dirty="0" smtClean="0">
                <a:solidFill>
                  <a:srgbClr val="3333CC"/>
                </a:solidFill>
                <a:latin typeface="Book Antiqua" pitchFamily="18" charset="0"/>
              </a:rPr>
              <a:t>2017 р.</a:t>
            </a:r>
            <a:r>
              <a:rPr lang="uk-UA" sz="3600" dirty="0" smtClean="0">
                <a:solidFill>
                  <a:srgbClr val="3333CC"/>
                </a:solidFill>
              </a:rPr>
              <a:t/>
            </a:r>
            <a:br>
              <a:rPr lang="uk-UA" sz="3600" dirty="0" smtClean="0">
                <a:solidFill>
                  <a:srgbClr val="3333CC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3318711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-118555"/>
            <a:ext cx="7812360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Продовж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речення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Команди по черзі відповідають на питання За кожну вірну відповідь отримують по 1 балу.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Суворо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заборонено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торкатися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з’єднувальних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проводів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задньої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стінки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монітора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системного блока).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Суворо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заборонено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вмикати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вимикати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техніку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без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дозволу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вчителя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:).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Суворо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заборонено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класти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диски,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зошити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книжки на...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системний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блок та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клавіатуру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час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роботи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руки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повинні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бути...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чисті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сухі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Починайте роботу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тільки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дозволу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вчителя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Операційна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система, яку ми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вивчаємо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назву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Windows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Змінювати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розмір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згорнути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закрити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можна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допомогою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таких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елементів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як...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(кнопки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керування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папки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відкритому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вигляді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вікно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папки).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Значок,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тільки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нього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вказує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ярлик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Перший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основний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набір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програм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завантажується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одразу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після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вмикання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...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операційна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система).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моніторі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після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завантаження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операційної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системи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з’являється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робочий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стіл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Наочне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—...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піктограма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значок).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49913"/>
            <a:ext cx="8643821" cy="723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 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Тест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и»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отримують карти із тестами. На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обговорення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відповідь 5 хвилин. 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 команда 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Набір спеціальних програм, які керують роботою всіх пристроїв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комп’ютера та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іншими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програмами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Операційна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система;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оперативна система;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комп’ютерна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система;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системна система.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У кожного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є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A) рядок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виконання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рядок заголовка;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рядок меню;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панель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інструментів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робоче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поле.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пересуває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рядок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вгору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вниз,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ліворуч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праворуч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вміст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списку?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Смуга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прокрутки;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папка.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4. Ділянка пам’яті, що містить інформацію і має конкретне ім’я.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ікно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айл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піктограма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ярлик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Як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викликати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контекстне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меню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A)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Лівою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кнопкою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миші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 правою кнопкою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миші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B)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коліщатком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миші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за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допомогою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алфавітно-цифрової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клавіатури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Д) за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допомогою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малої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цифрової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клавіатури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Які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кнопки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розміщені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рядку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заголовків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Закрити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Згорнути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Змінити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розміри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Відкрити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	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7. Яка функція папки </a:t>
            </a: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Кошик</a:t>
            </a: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 Зберігає та відновлює видалені об’єкти;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створює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видаляє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зберігає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дані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про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endParaRPr kumimoji="0" lang="uk-UA" sz="1400" b="1" i="0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endParaRPr lang="uk-UA" sz="1400" b="1" u="sng" dirty="0" smtClean="0">
              <a:solidFill>
                <a:srgbClr val="7030A0"/>
              </a:solidFill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 команда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До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основних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об’єктів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операційної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системи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належать...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піктограми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рисунки;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ярлики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папки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клавіші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розгорнуте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весь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екран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Як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називають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такий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режим?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Повноекранний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нормальний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B) кнопка на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панелі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завдань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Скільки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може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бути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активних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вікон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A) Два;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три;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B)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чотири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безліч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одне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Файли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які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об’єднуються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групи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змістом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називають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A)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ярликами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значками;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B)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вікнами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 папками.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Основне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призначення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ярликів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Ш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видкий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запуск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програми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наочне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зберігання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інформації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про систему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зберігання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об’єктів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операційної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системи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папки у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відкритому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вигляді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Подання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папки у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відкритому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вигляді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називають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ікном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піктограмою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значком;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 системною папкою;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ярликом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lang="ru-RU" sz="1000" dirty="0" smtClean="0">
                <a:solidFill>
                  <a:srgbClr val="3333CC"/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Виділяють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такі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типи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вікон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програмні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діалогові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вікна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заголовків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r>
              <a:rPr kumimoji="0" lang="uk-UA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Г)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інформаційні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3063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797152"/>
            <a:ext cx="1453531" cy="120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Рисунок 5" descr="НОУТБУК ASUS A8 : фот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2736206" cy="2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Рисунок 6" descr="Фотографии Навигатор автомобильный GPS Mio Moov M400 4.3&quot; Навител Навигационные системы PND MITA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204864"/>
            <a:ext cx="2808312" cy="221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Рисунок 7" descr="Игры и приложения для QUMO Go. - Приложения и игры у Андрои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725144"/>
            <a:ext cx="2851969" cy="185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5" name="Рисунок 8" descr="Видеокамера Sony DCR-DVD508E - фото - товары на Имхонет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509120"/>
            <a:ext cx="2795513" cy="2099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589911"/>
            <a:ext cx="896448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Складаємо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пазл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Ваше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пазл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поданого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пристрою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розповісти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вам про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нього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відомо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(Для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підвищення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складності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обидва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пазли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один конверт.) 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команда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5936" y="4293096"/>
            <a:ext cx="1235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u="sng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команда</a:t>
            </a:r>
            <a:endParaRPr lang="uk-UA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764704"/>
            <a:ext cx="828092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прибули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кінцеву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нашої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сьогоднішньої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віртуальної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подорожі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по країні </a:t>
            </a:r>
            <a:r>
              <a:rPr lang="uk-UA" sz="2400" b="1" i="1" dirty="0" smtClean="0">
                <a:solidFill>
                  <a:srgbClr val="FF0000"/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І Н Ф О Р М А Т И К А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А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</a:t>
            </a:r>
            <a:r>
              <a:rPr kumimoji="0" lang="uk-UA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увати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цією країною ми будемо ще довго, бо вона безмежна і містить в собі ще багато </a:t>
            </a:r>
            <a:r>
              <a:rPr kumimoji="0" lang="uk-UA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згадкового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цікавого і незвіданого.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А зараз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скажіть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мені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будь ласка,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сподобалась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вам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Який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настрій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був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у вас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протягом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uk-UA" sz="2400" b="1" i="1" dirty="0" smtClean="0">
              <a:solidFill>
                <a:srgbClr val="3333CC"/>
              </a:solidFill>
              <a:latin typeface="Book Antiqua" pitchFamily="18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 як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вважаєте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хто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розумніший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людина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971600" y="620107"/>
            <a:ext cx="81724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Закінчилась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нас,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дізнатись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час.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Хто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найкраще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потрудився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подорожі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відрізнився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Протягом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подорожі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отримували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квитки.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Порахуйте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скільки</a:t>
            </a:r>
            <a:r>
              <a:rPr lang="uk-UA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їх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кожного.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команда, яка отримала більше квитків, та і перемогла.</a:t>
            </a: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Картинки по запросу учитель а вокруг де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461898"/>
            <a:ext cx="3531096" cy="2396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23528" y="986826"/>
            <a:ext cx="73083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ДОМАШНЄ ЗАВДАННЯ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Повторити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тему «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та «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Основи роботи з комп’ютером»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708920"/>
            <a:ext cx="73052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Дякую</a:t>
            </a:r>
            <a: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 за </a:t>
            </a:r>
            <a:r>
              <a:rPr lang="ru-RU" sz="72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увагу</a:t>
            </a:r>
            <a: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!</a:t>
            </a:r>
            <a:endParaRPr lang="ru-RU" sz="7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26" name="Picture 2" descr="Картинки по запросу анимация смайлик маш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933056"/>
            <a:ext cx="3085331" cy="27665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47864" y="260648"/>
            <a:ext cx="5400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Привітання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Знову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день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почався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діти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Всі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зібрались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урок?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Тож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пора нам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поспішати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Кличе в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дзвінок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 урок наш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незвичайний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Грою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всі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зовуть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Щоб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урок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був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цікавим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активним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мусиш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буть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5364" name="Picture 4" descr="Картинки по запросу анімація веселий дзвони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29050"/>
            <a:ext cx="337185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5536" y="1074802"/>
            <a:ext cx="835292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цьому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уроці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маємо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повторити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більш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глибоко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осмислити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навчальний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матеріал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тем «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повідомлення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Інформаційні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процеси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«Основи роботи з комп’ютером»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узагальнити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систематизувати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також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встановити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рівень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засвоєння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вами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знань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вмінь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вивчених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тем. Для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цього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вирушаємо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чудовою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країною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І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щоб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ця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подорож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була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цікавою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вам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потрібно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згадати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все те,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вчили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uk-UA" sz="24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минулих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уроках, бути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активними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старанними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уважними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назв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цієї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загадкової віртуальної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країни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 Н Ф О Р М А Т И К А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4340" name="Picture 4" descr="Картинки по запросу паровоз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086349"/>
            <a:ext cx="7632848" cy="1771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23528" y="116632"/>
            <a:ext cx="8568952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Давайте згадаємо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вивчене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попередніх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уроках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Новини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повідомлення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відомості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подані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різних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видах.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Зрозуміла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яку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можна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передавати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обробляти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Дані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Пристрій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о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передає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зображення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різноманітних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документів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через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телефонні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лінії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(Факс)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Бувають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усними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письмовими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у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вигляді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рисунків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жестів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Повідомлення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Пристрій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відтворює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звук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відео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Плеєр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6.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Пристрій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обробл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інформації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7.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Прилад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фотографування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(Фотокамера)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8.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Пристрій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передавання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звуку на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великі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відстані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(Телефон)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9.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Портативний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прилад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запису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усного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мовлення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(Диктофон)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10. Невеликий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електронний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пристрій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виконання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математичних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обчислень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(Калькулятор)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11.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Прилад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визначення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місцезнаходження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Навігатор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12. З яких пристроїв складається комп’ютер?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 Системний блок, монітор, миша, клавіатура)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13. Що керує роботою всіх пристроїв,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під’єднаних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до комп’ютера?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(Процесор – «мозок комп’ютера»)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14. Яке вікно називають активним?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 Вікно програми,  в якій працюємо на даний час)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15. Які дії можна виконати над папками?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 Перемістити, копіювати, перейменувати, видалити)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16. Як викликати контекстне меню об’єкта?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(Правою клавішею миші)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17. Як створити папку?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 Права клавіша миші – створити – папка)</a:t>
            </a:r>
            <a:endParaRPr kumimoji="0" lang="uk-UA" sz="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18.Як перейменувати папку чи файл?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 Права клавіша миші – перейменувати – ввести нове ім’я) </a:t>
            </a:r>
            <a:endParaRPr kumimoji="0" lang="uk-UA" sz="1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3314" name="Picture 2" descr="Картинки по запросу компьютер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1700808"/>
            <a:ext cx="1290796" cy="12436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87624" y="-185900"/>
            <a:ext cx="7853522" cy="704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Перша </a:t>
            </a:r>
            <a:r>
              <a:rPr lang="ru-RU" sz="2800" b="1" i="1" dirty="0" err="1" smtClean="0">
                <a:solidFill>
                  <a:srgbClr val="FF0000"/>
                </a:solidFill>
                <a:latin typeface="Book Antiqua" pitchFamily="18" charset="0"/>
              </a:rPr>
              <a:t>зупинка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 «</a:t>
            </a:r>
            <a:r>
              <a:rPr lang="ru-RU" sz="2800" b="1" i="1" dirty="0" err="1" smtClean="0">
                <a:solidFill>
                  <a:srgbClr val="FF0000"/>
                </a:solidFill>
                <a:latin typeface="Book Antiqua" pitchFamily="18" charset="0"/>
              </a:rPr>
              <a:t>Розминка</a:t>
            </a:r>
            <a:r>
              <a:rPr lang="ru-RU" sz="2800" b="1" i="1" dirty="0" smtClean="0">
                <a:solidFill>
                  <a:srgbClr val="FF0000"/>
                </a:solidFill>
                <a:latin typeface="Book Antiqua" pitchFamily="18" charset="0"/>
              </a:rPr>
              <a:t>»</a:t>
            </a:r>
            <a:endParaRPr lang="uk-UA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3333CC"/>
                </a:solidFill>
                <a:latin typeface="Book Antiqua" pitchFamily="18" charset="0"/>
              </a:rPr>
              <a:t>Правила </a:t>
            </a:r>
            <a:r>
              <a:rPr lang="ru-RU" sz="2000" b="1" dirty="0" err="1" smtClean="0">
                <a:solidFill>
                  <a:srgbClr val="3333CC"/>
                </a:solidFill>
                <a:latin typeface="Book Antiqua" pitchFamily="18" charset="0"/>
              </a:rPr>
              <a:t>гри</a:t>
            </a:r>
            <a:endParaRPr lang="uk-UA" sz="2000" b="1" dirty="0" smtClean="0">
              <a:solidFill>
                <a:srgbClr val="3333CC"/>
              </a:solidFill>
              <a:latin typeface="Book Antiqua" pitchFamily="18" charset="0"/>
            </a:endParaRPr>
          </a:p>
          <a:p>
            <a:r>
              <a:rPr lang="ru-RU" sz="1600" dirty="0" smtClean="0">
                <a:latin typeface="Book Antiqua" pitchFamily="18" charset="0"/>
              </a:rPr>
              <a:t>На </a:t>
            </a:r>
            <a:r>
              <a:rPr lang="ru-RU" sz="1600" dirty="0" err="1" smtClean="0">
                <a:latin typeface="Book Antiqua" pitchFamily="18" charset="0"/>
              </a:rPr>
              <a:t>роздуми</a:t>
            </a:r>
            <a:r>
              <a:rPr lang="ru-RU" sz="1600" dirty="0" smtClean="0">
                <a:latin typeface="Book Antiqua" pitchFamily="18" charset="0"/>
              </a:rPr>
              <a:t> над </a:t>
            </a:r>
            <a:r>
              <a:rPr lang="ru-RU" sz="1600" dirty="0" err="1" smtClean="0">
                <a:latin typeface="Book Antiqua" pitchFamily="18" charset="0"/>
              </a:rPr>
              <a:t>запитанням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ви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маєте</a:t>
            </a:r>
            <a:r>
              <a:rPr lang="ru-RU" sz="1600" dirty="0" smtClean="0">
                <a:latin typeface="Book Antiqua" pitchFamily="18" charset="0"/>
              </a:rPr>
              <a:t> 30 с. </a:t>
            </a:r>
            <a:r>
              <a:rPr lang="ru-RU" sz="1600" dirty="0" err="1" smtClean="0">
                <a:latin typeface="Book Antiqua" pitchFamily="18" charset="0"/>
              </a:rPr>
              <a:t>Якщо</a:t>
            </a:r>
            <a:r>
              <a:rPr lang="ru-RU" sz="1600" dirty="0" smtClean="0">
                <a:latin typeface="Book Antiqua" pitchFamily="18" charset="0"/>
              </a:rPr>
              <a:t> команда </a:t>
            </a:r>
            <a:r>
              <a:rPr lang="ru-RU" sz="1600" dirty="0" err="1" smtClean="0">
                <a:latin typeface="Book Antiqua" pitchFamily="18" charset="0"/>
              </a:rPr>
              <a:t>дає</a:t>
            </a:r>
            <a:r>
              <a:rPr lang="ru-RU" sz="1600" dirty="0" smtClean="0">
                <a:latin typeface="Book Antiqua" pitchFamily="18" charset="0"/>
              </a:rPr>
              <a:t> </a:t>
            </a:r>
            <a:endParaRPr lang="uk-UA" sz="1600" dirty="0" smtClean="0">
              <a:latin typeface="Book Antiqua" pitchFamily="18" charset="0"/>
            </a:endParaRPr>
          </a:p>
          <a:p>
            <a:r>
              <a:rPr lang="ru-RU" sz="1600" dirty="0" err="1" smtClean="0">
                <a:latin typeface="Book Antiqua" pitchFamily="18" charset="0"/>
              </a:rPr>
              <a:t>неправильну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відповідь</a:t>
            </a:r>
            <a:r>
              <a:rPr lang="ru-RU" sz="1600" dirty="0" smtClean="0">
                <a:latin typeface="Book Antiqua" pitchFamily="18" charset="0"/>
              </a:rPr>
              <a:t>, то </a:t>
            </a:r>
            <a:r>
              <a:rPr lang="ru-RU" sz="1600" dirty="0" err="1" smtClean="0">
                <a:latin typeface="Book Antiqua" pitchFamily="18" charset="0"/>
              </a:rPr>
              <a:t>має</a:t>
            </a:r>
            <a:r>
              <a:rPr lang="ru-RU" sz="1600" dirty="0" smtClean="0">
                <a:latin typeface="Book Antiqua" pitchFamily="18" charset="0"/>
              </a:rPr>
              <a:t> шанс </a:t>
            </a:r>
            <a:r>
              <a:rPr lang="ru-RU" sz="1600" dirty="0" err="1" smtClean="0">
                <a:latin typeface="Book Antiqua" pitchFamily="18" charset="0"/>
              </a:rPr>
              <a:t>заробити</a:t>
            </a:r>
            <a:r>
              <a:rPr lang="ru-RU" sz="1600" dirty="0" smtClean="0">
                <a:latin typeface="Book Antiqua" pitchFamily="18" charset="0"/>
              </a:rPr>
              <a:t> бал </a:t>
            </a:r>
            <a:r>
              <a:rPr lang="ru-RU" sz="1600" dirty="0" err="1" smtClean="0">
                <a:latin typeface="Book Antiqua" pitchFamily="18" charset="0"/>
              </a:rPr>
              <a:t>інша</a:t>
            </a:r>
            <a:r>
              <a:rPr lang="ru-RU" sz="1600" dirty="0" smtClean="0">
                <a:latin typeface="Book Antiqua" pitchFamily="18" charset="0"/>
              </a:rPr>
              <a:t> команда, яка</a:t>
            </a:r>
            <a:endParaRPr lang="uk-UA" sz="1600" dirty="0" smtClean="0">
              <a:latin typeface="Book Antiqua" pitchFamily="18" charset="0"/>
            </a:endParaRPr>
          </a:p>
          <a:p>
            <a:r>
              <a:rPr lang="ru-RU" sz="1600" dirty="0" err="1" smtClean="0">
                <a:latin typeface="Book Antiqua" pitchFamily="18" charset="0"/>
              </a:rPr>
              <a:t>дасть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правильну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відповідь</a:t>
            </a:r>
            <a:r>
              <a:rPr lang="ru-RU" sz="1600" dirty="0" smtClean="0">
                <a:latin typeface="Book Antiqua" pitchFamily="18" charset="0"/>
              </a:rPr>
              <a:t>. За </a:t>
            </a:r>
            <a:r>
              <a:rPr lang="ru-RU" sz="1600" dirty="0" err="1" smtClean="0">
                <a:latin typeface="Book Antiqua" pitchFamily="18" charset="0"/>
              </a:rPr>
              <a:t>кожну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правильну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відповідь</a:t>
            </a:r>
            <a:r>
              <a:rPr lang="ru-RU" sz="1600" dirty="0" smtClean="0">
                <a:latin typeface="Book Antiqua" pitchFamily="18" charset="0"/>
              </a:rPr>
              <a:t> команда </a:t>
            </a:r>
            <a:endParaRPr lang="uk-UA" sz="1600" dirty="0" smtClean="0">
              <a:latin typeface="Book Antiqua" pitchFamily="18" charset="0"/>
            </a:endParaRPr>
          </a:p>
          <a:p>
            <a:r>
              <a:rPr lang="ru-RU" sz="1600" dirty="0" err="1" smtClean="0">
                <a:latin typeface="Book Antiqua" pitchFamily="18" charset="0"/>
              </a:rPr>
              <a:t>отримує</a:t>
            </a:r>
            <a:r>
              <a:rPr lang="ru-RU" sz="1600" dirty="0" smtClean="0">
                <a:latin typeface="Book Antiqua" pitchFamily="18" charset="0"/>
              </a:rPr>
              <a:t> 1 бал. </a:t>
            </a:r>
            <a:r>
              <a:rPr lang="ru-RU" sz="1600" dirty="0" err="1" smtClean="0">
                <a:latin typeface="Book Antiqua" pitchFamily="18" charset="0"/>
              </a:rPr>
              <a:t>Переможець</a:t>
            </a:r>
            <a:r>
              <a:rPr lang="ru-RU" sz="1600" dirty="0" smtClean="0">
                <a:latin typeface="Book Antiqua" pitchFamily="18" charset="0"/>
              </a:rPr>
              <a:t> — команда, у </a:t>
            </a:r>
            <a:r>
              <a:rPr lang="ru-RU" sz="1600" dirty="0" err="1" smtClean="0">
                <a:latin typeface="Book Antiqua" pitchFamily="18" charset="0"/>
              </a:rPr>
              <a:t>якої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більше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правильних</a:t>
            </a:r>
            <a:r>
              <a:rPr lang="ru-RU" sz="1600" dirty="0" smtClean="0">
                <a:latin typeface="Book Antiqua" pitchFamily="18" charset="0"/>
              </a:rPr>
              <a:t> </a:t>
            </a:r>
            <a:endParaRPr lang="uk-UA" sz="1600" dirty="0" smtClean="0">
              <a:latin typeface="Book Antiqua" pitchFamily="18" charset="0"/>
            </a:endParaRPr>
          </a:p>
          <a:p>
            <a:r>
              <a:rPr lang="ru-RU" sz="1600" dirty="0" err="1" smtClean="0">
                <a:latin typeface="Book Antiqua" pitchFamily="18" charset="0"/>
              </a:rPr>
              <a:t>відповідей</a:t>
            </a:r>
            <a:r>
              <a:rPr lang="ru-RU" sz="1600" dirty="0" smtClean="0">
                <a:latin typeface="Book Antiqua" pitchFamily="18" charset="0"/>
              </a:rPr>
              <a:t>. </a:t>
            </a:r>
            <a:r>
              <a:rPr lang="ru-RU" sz="1600" dirty="0" err="1" smtClean="0">
                <a:latin typeface="Book Antiqua" pitchFamily="18" charset="0"/>
              </a:rPr>
              <a:t>Кожній</a:t>
            </a:r>
            <a:r>
              <a:rPr lang="ru-RU" sz="1600" dirty="0" smtClean="0">
                <a:latin typeface="Book Antiqua" pitchFamily="18" charset="0"/>
              </a:rPr>
              <a:t> </a:t>
            </a:r>
            <a:r>
              <a:rPr lang="ru-RU" sz="1600" dirty="0" err="1" smtClean="0">
                <a:latin typeface="Book Antiqua" pitchFamily="18" charset="0"/>
              </a:rPr>
              <a:t>команді</a:t>
            </a:r>
            <a:r>
              <a:rPr lang="ru-RU" sz="1600" dirty="0" smtClean="0">
                <a:latin typeface="Book Antiqua" pitchFamily="18" charset="0"/>
              </a:rPr>
              <a:t> став</a:t>
            </a:r>
            <a:r>
              <a:rPr lang="uk-UA" sz="1600" dirty="0" err="1" smtClean="0">
                <a:latin typeface="Book Antiqua" pitchFamily="18" charset="0"/>
              </a:rPr>
              <a:t>иться</a:t>
            </a:r>
            <a:r>
              <a:rPr lang="ru-RU" sz="1600" dirty="0" smtClean="0">
                <a:latin typeface="Book Antiqua" pitchFamily="18" charset="0"/>
              </a:rPr>
              <a:t> 5 </a:t>
            </a:r>
            <a:r>
              <a:rPr lang="ru-RU" sz="1600" dirty="0" err="1" smtClean="0">
                <a:latin typeface="Book Antiqua" pitchFamily="18" charset="0"/>
              </a:rPr>
              <a:t>запитань</a:t>
            </a:r>
            <a:r>
              <a:rPr lang="ru-RU" sz="1600" dirty="0" smtClean="0">
                <a:latin typeface="Book Antiqua" pitchFamily="18" charset="0"/>
              </a:rPr>
              <a:t>.</a:t>
            </a:r>
            <a:endParaRPr lang="uk-UA" sz="1600" dirty="0" smtClean="0">
              <a:latin typeface="Book Antiqua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Запитання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першої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команди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Відомості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про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навколишній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світ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процеси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ньому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відбува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­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ються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Прилад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обчислень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(калькулятор).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Корисність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актуальність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достовірність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об’єктивність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повнота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зрозумілість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властивості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інформації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Переносний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(ноутбук).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сприймається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людиною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через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органи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чуття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 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Запитання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другої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команди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Один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найдавніших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обчислювальних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пристроїв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який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викорис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­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товується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наш час,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uk-UA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рахівниця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Збирання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обробляння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передавання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поширення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збереження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захист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називають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uk-UA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інформаційними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процесами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Текстова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графічна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звукова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комбінована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мультимедійна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умовні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жести та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сигнали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види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інформації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Найпопулярніший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пристрій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спілкування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... (телефон).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Інформаційні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процеси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передаються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через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канали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зв’язку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b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джерела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до...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споживача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одержувача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23928" y="567985"/>
            <a:ext cx="504056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Логічна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Гра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Знайди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зайве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Кожній команді видаються картки із завданням.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кожній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наведених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груп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термінів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один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термін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число)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зайвим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Знайдіть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його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першої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команди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Два,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п’ять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нуль, сума, один,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дев’ять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Зір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слух, нюх,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інформація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дотик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смак.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3. Факс,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плеєр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фотокамера,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ножиці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телефон.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другої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команди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Арифмометр,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рахівниця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калькулятор,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друкарська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машинка,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Множення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видалення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віднімання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додавання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ділення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Навігатор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диктофон,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кінокамера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екран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ноутбук.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1266" name="Picture 2" descr="Картинки по запросу діти думаю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3408338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1037929"/>
            <a:ext cx="550810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Літературна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7030A0"/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Кожна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команда повинна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скласти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двох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частин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прислів’я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Виграє</a:t>
            </a:r>
            <a:r>
              <a:rPr lang="uk-UA" sz="1600" dirty="0" smtClean="0"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команда, яка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першою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вірно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складе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всі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прислів’я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Частини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прислів’я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записані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картках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Перша команда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Людина красна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розумом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пам’яттю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Натиснеш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кнопку —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здобудеш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результат.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Один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добре, а два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краще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слово, 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тобі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1000.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Рослина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тягнеться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сонця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учень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до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Друга команда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натискаєш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— те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маєш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невмілого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інформатика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очі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болять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Подарованому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системний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блок не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заглядають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не мудруй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багато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працюй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завзято.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комп’ютерному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кабінеті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працюватимеш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вволю, то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матимеш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долю.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r="2048" b="9524"/>
          <a:stretch>
            <a:fillRect/>
          </a:stretch>
        </p:blipFill>
        <p:spPr bwMode="auto">
          <a:xfrm>
            <a:off x="6156176" y="476672"/>
            <a:ext cx="2463307" cy="20705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44" name="Picture 4" descr="Картинки по запросу книги і ді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356992"/>
            <a:ext cx="2035324" cy="2142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71600" y="938336"/>
            <a:ext cx="741682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«Хвилинка здоров’я»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Вихідне положення — сидячи на стільці.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Зробити кілька глибоких вдихів і видихів. Потягнутися на стільці, зігнувши и руки на потилиці, відхиляючи голову назад і випростовуючи плечі. Повторити 5 разів.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Зробити нахили і повороти голови. Повторити 5 разів.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Зробити легкий самомасаж обличчя і кисті руки протягом 3-5 с.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581128"/>
            <a:ext cx="4539560" cy="24578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4"/>
          <p:cNvPicPr>
            <a:picLocks noChangeAspect="1" noChangeArrowheads="1"/>
          </p:cNvPicPr>
          <p:nvPr/>
        </p:nvPicPr>
        <p:blipFill>
          <a:blip r:embed="rId2" cstate="print"/>
          <a:srcRect r="20107" b="70987"/>
          <a:stretch>
            <a:fillRect/>
          </a:stretch>
        </p:blipFill>
        <p:spPr bwMode="auto">
          <a:xfrm>
            <a:off x="3779912" y="2420888"/>
            <a:ext cx="4968875" cy="1143000"/>
          </a:xfrm>
          <a:prstGeom prst="rect">
            <a:avLst/>
          </a:prstGeom>
          <a:noFill/>
        </p:spPr>
      </p:pic>
      <p:pic>
        <p:nvPicPr>
          <p:cNvPr id="23553" name="Рисунок 1"/>
          <p:cNvPicPr>
            <a:picLocks noChangeAspect="1" noChangeArrowheads="1"/>
          </p:cNvPicPr>
          <p:nvPr/>
        </p:nvPicPr>
        <p:blipFill>
          <a:blip r:embed="rId2" cstate="print"/>
          <a:srcRect l="-2672" t="52211" r="11920" b="19885"/>
          <a:stretch>
            <a:fillRect/>
          </a:stretch>
        </p:blipFill>
        <p:spPr bwMode="auto">
          <a:xfrm>
            <a:off x="3635896" y="4005064"/>
            <a:ext cx="5105400" cy="114300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707904" y="246221"/>
            <a:ext cx="5436096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Зупинка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«У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Країні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ребусів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Ребус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слово-загадка, яке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складається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малюнків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цифр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букв.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Розгадати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ребус —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означає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прочитати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слово.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Кожна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команда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отримує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ребус. Через 5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хвилин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команда повинна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дати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відповід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пояснити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чому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вийшло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так, а не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інакше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u="sng" dirty="0" smtClean="0">
                <a:solidFill>
                  <a:srgbClr val="7030A0"/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Перша</a:t>
            </a: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команда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364088" y="2492896"/>
            <a:ext cx="223224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600" b="1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600" b="1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u="sng" dirty="0" smtClean="0">
                <a:solidFill>
                  <a:srgbClr val="7030A0"/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Друга </a:t>
            </a: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команда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220072" y="5260849"/>
            <a:ext cx="3563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ідповіді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Інформатика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навушники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47551"/>
            <a:ext cx="4247034" cy="2110449"/>
          </a:xfrm>
          <a:prstGeom prst="rect">
            <a:avLst/>
          </a:prstGeom>
          <a:noFill/>
        </p:spPr>
      </p:pic>
      <p:pic>
        <p:nvPicPr>
          <p:cNvPr id="7174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3154338" cy="3154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blon2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shablon23</Template>
  <TotalTime>106</TotalTime>
  <Words>1633</Words>
  <Application>Microsoft Office PowerPoint</Application>
  <PresentationFormat>Экран (4:3)</PresentationFormat>
  <Paragraphs>217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shablon23</vt:lpstr>
      <vt:lpstr>     Урок-подорож з теми: «Інформація та повідомлення  Інформаційні процеси»  «Основи роботи з комп’ютером» Зануда Альона Миколаївна, вчитель інформатики КЗ “Пушкарівська СЗШ І-ІІІ ст”  2017 р.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Урок-подорож  з теми: «Інформація та повідомлення. Інформаційні процеси»  «Основи роботи з комп’ютером»  Зануда А.М.,  вчитель інформатики   2016 р.</dc:title>
  <dc:creator>Семейка</dc:creator>
  <cp:lastModifiedBy>Семейка</cp:lastModifiedBy>
  <cp:revision>17</cp:revision>
  <dcterms:created xsi:type="dcterms:W3CDTF">2016-11-02T16:22:27Z</dcterms:created>
  <dcterms:modified xsi:type="dcterms:W3CDTF">2017-01-10T11:50:51Z</dcterms:modified>
</cp:coreProperties>
</file>