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4" r:id="rId27"/>
    <p:sldId id="281" r:id="rId28"/>
    <p:sldId id="282" r:id="rId29"/>
    <p:sldId id="283" r:id="rId3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3459FB-C845-4CF8-A339-08BF93157580}" type="datetimeFigureOut">
              <a:rPr lang="uk-UA" smtClean="0"/>
              <a:pPr/>
              <a:t>23.01.2017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3D584B-63BD-49D8-B008-A8F545B2EA92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9" name="Пі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uk-UA" smtClean="0"/>
              <a:t>Зразок підзаголовка</a:t>
            </a:r>
            <a:endParaRPr kumimoji="0" lang="en-US"/>
          </a:p>
        </p:txBody>
      </p:sp>
      <p:sp>
        <p:nvSpPr>
          <p:cNvPr id="28" name="Місце для дати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A20C2B5-2008-4ED1-ADD8-F065EA95E48E}" type="datetime1">
              <a:rPr lang="uk-UA" smtClean="0"/>
              <a:pPr/>
              <a:t>23.01.2017</a:t>
            </a:fld>
            <a:endParaRPr lang="uk-UA"/>
          </a:p>
        </p:txBody>
      </p:sp>
      <p:sp>
        <p:nvSpPr>
          <p:cNvPr id="17" name="Місце для нижнього колонтитула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uk-UA"/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кут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кут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 сполучна ліні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 сполучна ліні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 сполучна ліні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 сполучна ліні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 сполучна ліні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кут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Місце для номера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8" name="Місце для вмісту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B78C797-D46D-4B75-BCD3-E6E32A12C68D}" type="datetime1">
              <a:rPr lang="uk-UA" smtClean="0"/>
              <a:pPr/>
              <a:t>23.01.2017</a:t>
            </a:fld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Місце для нижнього колонтитула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8F6C125-4FC5-45B0-863C-15EABB9187F7}" type="datetime1">
              <a:rPr lang="uk-UA" smtClean="0"/>
              <a:pPr/>
              <a:t>23.01.2017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uk-UA"/>
          </a:p>
        </p:txBody>
      </p:sp>
      <p:sp>
        <p:nvSpPr>
          <p:cNvPr id="9" name="Прямокут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кут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 сполучна ліні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 сполучна ліні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 сполучна ліні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 сполучна ліні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 сполучна ліні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кут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 сполучна ліні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34EAB-E7DE-40DD-8720-D760E9F38051}" type="datetime1">
              <a:rPr lang="uk-UA" smtClean="0"/>
              <a:pPr/>
              <a:t>23.01.2017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9" name="Місце для вмісту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1" name="Місце для вмісту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49DB8-AD89-42A0-B698-BEFAE624C1FA}" type="datetime1">
              <a:rPr lang="uk-UA" smtClean="0"/>
              <a:pPr/>
              <a:t>23.01.2017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1" name="Місце для вмісту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3" name="Місце для вмісту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12" name="Місце для тексту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14" name="Місце для тексту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6" name="Місце для дати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90BC834-D1D8-4DF3-ACA2-C52C2880A3D4}" type="datetime1">
              <a:rPr lang="uk-UA" smtClean="0"/>
              <a:pPr/>
              <a:t>23.01.2017</a:t>
            </a:fld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6B03E-5230-45E4-B682-217462F006AB}" type="datetime1">
              <a:rPr lang="uk-UA" smtClean="0"/>
              <a:pPr/>
              <a:t>23.01.2017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 сполучна ліні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8" name="Пряма сполучна ліні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кут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 сполучна ліні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Місце для вмісту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21" name="Місце для дати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3AEBF09-2AFC-4542-A8B5-0F4CE3BFBC1A}" type="datetime1">
              <a:rPr lang="uk-UA" smtClean="0"/>
              <a:pPr/>
              <a:t>23.01.2017</a:t>
            </a:fld>
            <a:endParaRPr lang="uk-UA"/>
          </a:p>
        </p:txBody>
      </p:sp>
      <p:sp>
        <p:nvSpPr>
          <p:cNvPr id="22" name="Місце для номера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3" name="Місце для нижнього колонтитула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uk-UA" smtClean="0"/>
              <a:t>Клацніть піктограму, щоб додати зображення</a:t>
            </a:r>
            <a:endParaRPr kumimoji="0" lang="en-US" dirty="0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uk-UA" smtClean="0"/>
              <a:t>Зразок тексту</a:t>
            </a:r>
          </a:p>
        </p:txBody>
      </p:sp>
      <p:sp>
        <p:nvSpPr>
          <p:cNvPr id="10" name="Пряма сполучна ліні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кут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 сполучна ліні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 сполучна ліні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 сполучна ліні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Місце для дати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5F448BF-306E-43DD-BC33-AC03F69A3500}" type="datetime1">
              <a:rPr lang="uk-UA" smtClean="0"/>
              <a:pPr/>
              <a:t>23.01.2017</a:t>
            </a:fld>
            <a:endParaRPr lang="uk-UA"/>
          </a:p>
        </p:txBody>
      </p:sp>
      <p:sp>
        <p:nvSpPr>
          <p:cNvPr id="18" name="Місце для номера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21" name="Місце для нижнього колонтитула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96FF9-3686-4C05-9BB5-3658B9B8F456}" type="datetime1">
              <a:rPr lang="uk-UA" smtClean="0"/>
              <a:pPr/>
              <a:t>23.01.2017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uk-UA" smtClean="0"/>
              <a:t>Зразок тексту</a:t>
            </a:r>
          </a:p>
          <a:p>
            <a:pPr lvl="1" eaLnBrk="1" latinLnBrk="0" hangingPunct="1"/>
            <a:r>
              <a:rPr lang="uk-UA" smtClean="0"/>
              <a:t>Другий рівень</a:t>
            </a:r>
          </a:p>
          <a:p>
            <a:pPr lvl="2" eaLnBrk="1" latinLnBrk="0" hangingPunct="1"/>
            <a:r>
              <a:rPr lang="uk-UA" smtClean="0"/>
              <a:t>Третій рівень</a:t>
            </a:r>
          </a:p>
          <a:p>
            <a:pPr lvl="3" eaLnBrk="1" latinLnBrk="0" hangingPunct="1"/>
            <a:r>
              <a:rPr lang="uk-UA" smtClean="0"/>
              <a:t>Четвертий рівень</a:t>
            </a:r>
          </a:p>
          <a:p>
            <a:pPr lvl="4" eaLnBrk="1" latinLnBrk="0" hangingPunct="1"/>
            <a:r>
              <a:rPr lang="uk-UA" smtClean="0"/>
              <a:t>П'ятий рівень</a:t>
            </a:r>
            <a:endParaRPr kumimoji="0" lang="en-US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741C8-603F-4753-AE43-CCD102F85B59}" type="datetime1">
              <a:rPr lang="uk-UA" smtClean="0"/>
              <a:pPr/>
              <a:t>23.01.2017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 сполучна ліні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Місце для заголовка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uk-UA" smtClean="0"/>
              <a:t>Зразок заголовка</a:t>
            </a:r>
            <a:endParaRPr kumimoji="0" lang="en-US"/>
          </a:p>
        </p:txBody>
      </p:sp>
      <p:sp>
        <p:nvSpPr>
          <p:cNvPr id="13" name="Місце для тексту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uk-UA" smtClean="0"/>
              <a:t>Зразок тексту</a:t>
            </a:r>
          </a:p>
          <a:p>
            <a:pPr lvl="1" eaLnBrk="1" latinLnBrk="0" hangingPunct="1"/>
            <a:r>
              <a:rPr kumimoji="0" lang="uk-UA" smtClean="0"/>
              <a:t>Другий рівень</a:t>
            </a:r>
          </a:p>
          <a:p>
            <a:pPr lvl="2" eaLnBrk="1" latinLnBrk="0" hangingPunct="1"/>
            <a:r>
              <a:rPr kumimoji="0" lang="uk-UA" smtClean="0"/>
              <a:t>Третій рівень</a:t>
            </a:r>
          </a:p>
          <a:p>
            <a:pPr lvl="3" eaLnBrk="1" latinLnBrk="0" hangingPunct="1"/>
            <a:r>
              <a:rPr kumimoji="0" lang="uk-UA" smtClean="0"/>
              <a:t>Четвертий рівень</a:t>
            </a:r>
          </a:p>
          <a:p>
            <a:pPr lvl="4" eaLnBrk="1" latinLnBrk="0" hangingPunct="1"/>
            <a:r>
              <a:rPr kumimoji="0" lang="uk-UA" smtClean="0"/>
              <a:t>П'ятий рівень</a:t>
            </a:r>
            <a:endParaRPr kumimoji="0" lang="en-US"/>
          </a:p>
        </p:txBody>
      </p:sp>
      <p:sp>
        <p:nvSpPr>
          <p:cNvPr id="14" name="Місце для дати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4881693-10BD-4B3C-BEC7-EB26EE6CB51F}" type="datetime1">
              <a:rPr lang="uk-UA" smtClean="0"/>
              <a:pPr/>
              <a:t>23.01.2017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Пряма сполучна ліні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 сполучна ліні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кут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 сполучна ліні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Місце для номера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9BD255C-740D-4BFE-A60D-37750E3706AB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DD31~1\AppData\Local\Temp\FineReader11\media\image28.jpeg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7744" y="980728"/>
            <a:ext cx="6172200" cy="1440160"/>
          </a:xfrm>
        </p:spPr>
        <p:txBody>
          <a:bodyPr/>
          <a:lstStyle/>
          <a:p>
            <a:r>
              <a:rPr lang="uk-UA" dirty="0" smtClean="0"/>
              <a:t>СКЛАДОВІ КОМП'ЮТЕРА, ЇХ ПРИЗНАЧЕННЯ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2339752" y="548680"/>
            <a:ext cx="6172200" cy="1371600"/>
          </a:xfrm>
        </p:spPr>
        <p:txBody>
          <a:bodyPr/>
          <a:lstStyle/>
          <a:p>
            <a:r>
              <a:rPr lang="uk-UA" dirty="0" smtClean="0"/>
              <a:t>Урок №</a:t>
            </a:r>
            <a:r>
              <a:rPr lang="uk-UA" dirty="0" smtClean="0"/>
              <a:t>4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1</a:t>
            </a:fld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286000" cy="381000"/>
          </a:xfrm>
        </p:spPr>
        <p:txBody>
          <a:bodyPr/>
          <a:lstStyle/>
          <a:p>
            <a:pPr algn="l"/>
            <a:fld id="{46A3E0AD-151B-4043-86E4-B6D5AB1595B4}" type="datetime1">
              <a:rPr lang="uk-UA" smtClean="0"/>
              <a:pPr algn="l"/>
              <a:t>23.01.2017</a:t>
            </a:fld>
            <a:endParaRPr lang="uk-UA" dirty="0"/>
          </a:p>
        </p:txBody>
      </p:sp>
      <p:pic>
        <p:nvPicPr>
          <p:cNvPr id="28674" name="Picture 2" descr="https://upload.wikimedia.org/wikipedia/commons/thumb/d/d3/Personal_computer%2C_exploded.svg/300px-Personal_computer%2C_exploded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3429000"/>
            <a:ext cx="3028303" cy="3198269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339752" y="4437112"/>
            <a:ext cx="34563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Підготував</a:t>
            </a:r>
            <a:br>
              <a:rPr lang="uk-UA" dirty="0" smtClean="0"/>
            </a:br>
            <a:r>
              <a:rPr lang="uk-UA" dirty="0" smtClean="0"/>
              <a:t>Матвієнко А.В.</a:t>
            </a:r>
            <a:r>
              <a:rPr lang="ru-RU" dirty="0" smtClean="0"/>
              <a:t>,</a:t>
            </a:r>
          </a:p>
          <a:p>
            <a:r>
              <a:rPr lang="uk-UA" dirty="0" smtClean="0"/>
              <a:t>вчитель інформатики</a:t>
            </a:r>
            <a:br>
              <a:rPr lang="uk-UA" dirty="0" smtClean="0"/>
            </a:br>
            <a:r>
              <a:rPr lang="uk-UA" dirty="0" smtClean="0"/>
              <a:t>Уманської загальноосвітньої школи І – ІІІ ступенів №5 ім. В.І.</a:t>
            </a:r>
            <a:r>
              <a:rPr lang="uk-UA" dirty="0" err="1" smtClean="0"/>
              <a:t>Чуйкова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Уманської міської ради Черкаської області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/>
              <a:t>АКТУАЛІЗАЦІЯ ОПОРНИХ ЗНАНЬ. МОТИВАЦІЯ НАВЧАЛЬНОЇ ДІЯЛЬНОСТІ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265113" algn="just">
              <a:buNone/>
            </a:pPr>
            <a:r>
              <a:rPr lang="uk-UA" dirty="0" smtClean="0"/>
              <a:t>Ви не вперше відвідуєте комп’ютерний кабінет і вже знаєте про призначення деяких пристроїв комп’ютера. Можливо, дехто з вас знає і ті пристрої, з якими ми ще не стикалися.</a:t>
            </a:r>
          </a:p>
          <a:p>
            <a:pPr marL="0" indent="265113" algn="just">
              <a:buNone/>
            </a:pPr>
            <a:r>
              <a:rPr lang="uk-UA" dirty="0" smtClean="0"/>
              <a:t>	</a:t>
            </a:r>
          </a:p>
          <a:p>
            <a:pPr marL="0" indent="265113" algn="ctr">
              <a:buNone/>
            </a:pPr>
            <a:r>
              <a:rPr lang="uk-UA" b="1" dirty="0" smtClean="0"/>
              <a:t>Вправа «Мозковий штурм»</a:t>
            </a:r>
            <a:endParaRPr lang="uk-UA" dirty="0" smtClean="0"/>
          </a:p>
          <a:p>
            <a:pPr marL="0" lvl="0" indent="265113" algn="just">
              <a:buNone/>
            </a:pPr>
            <a:r>
              <a:rPr lang="uk-UA" dirty="0" smtClean="0"/>
              <a:t>Зараз кожен з вас має назвати будь-який пристрій комп’ютера та його призначення, але повторюватись не можна.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2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Структура інформаційної системи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175" indent="354013" algn="just">
              <a:buNone/>
            </a:pPr>
            <a:r>
              <a:rPr lang="uk-UA" b="1" dirty="0" smtClean="0"/>
              <a:t>Інформаційною системою </a:t>
            </a:r>
            <a:r>
              <a:rPr lang="uk-UA" dirty="0" smtClean="0"/>
              <a:t>називають сукупність взаємопов’язаних засобів, які здійснюють зберігання та обробляння інформації. Простіше кажучи, в ролі інформаційної системи у нас виступає комп’ютер з багатьма додатковими пристроями.</a:t>
            </a:r>
          </a:p>
          <a:p>
            <a:pPr marL="3175" indent="354013" algn="just">
              <a:buNone/>
            </a:pPr>
            <a:r>
              <a:rPr lang="uk-UA" dirty="0" smtClean="0"/>
              <a:t>	</a:t>
            </a:r>
          </a:p>
          <a:p>
            <a:pPr marL="3175" indent="354013" algn="just">
              <a:buNone/>
            </a:pPr>
            <a:r>
              <a:rPr lang="uk-UA" b="1" dirty="0" smtClean="0"/>
              <a:t>Інформаційну систему поділяють на </a:t>
            </a:r>
            <a:r>
              <a:rPr lang="uk-UA" dirty="0" smtClean="0"/>
              <a:t>дві складові: </a:t>
            </a:r>
            <a:r>
              <a:rPr lang="uk-UA" b="1" i="1" dirty="0" smtClean="0"/>
              <a:t>апаратну</a:t>
            </a:r>
            <a:r>
              <a:rPr lang="uk-UA" dirty="0" smtClean="0"/>
              <a:t> та </a:t>
            </a:r>
            <a:r>
              <a:rPr lang="uk-UA" b="1" i="1" dirty="0" smtClean="0"/>
              <a:t>програмну</a:t>
            </a:r>
            <a:r>
              <a:rPr lang="uk-UA" dirty="0" smtClean="0"/>
              <a:t>. Тобто на </a:t>
            </a:r>
            <a:r>
              <a:rPr lang="uk-UA" i="1" dirty="0" smtClean="0"/>
              <a:t>технічні пристрої і програми</a:t>
            </a:r>
            <a:r>
              <a:rPr lang="uk-UA" dirty="0" smtClean="0"/>
              <a:t>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3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Апаратне забезпечення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175" indent="265113" algn="just">
              <a:buNone/>
            </a:pPr>
            <a:r>
              <a:rPr lang="uk-UA" dirty="0" smtClean="0"/>
              <a:t>Комп’ютер складається з багатьох частин і пристроїв.</a:t>
            </a:r>
          </a:p>
          <a:p>
            <a:pPr marL="3175" indent="265113" algn="just">
              <a:buNone/>
            </a:pPr>
            <a:r>
              <a:rPr lang="uk-UA" dirty="0" smtClean="0"/>
              <a:t>	Можна виділити основні пристрої, тобто такі, без яких комп’ютер працювати не може:</a:t>
            </a:r>
          </a:p>
          <a:p>
            <a:pPr marL="1527175" lvl="0" indent="-541338" algn="just">
              <a:buFont typeface="+mj-lt"/>
              <a:buAutoNum type="arabicPeriod"/>
            </a:pPr>
            <a:r>
              <a:rPr lang="uk-UA" dirty="0" smtClean="0"/>
              <a:t>системний блок;</a:t>
            </a:r>
          </a:p>
          <a:p>
            <a:pPr marL="1527175" lvl="0" indent="-541338" algn="just">
              <a:buFont typeface="+mj-lt"/>
              <a:buAutoNum type="arabicPeriod"/>
            </a:pPr>
            <a:r>
              <a:rPr lang="uk-UA" dirty="0" smtClean="0"/>
              <a:t>монітор;</a:t>
            </a:r>
          </a:p>
          <a:p>
            <a:pPr marL="1527175" lvl="0" indent="-541338" algn="just">
              <a:buFont typeface="+mj-lt"/>
              <a:buAutoNum type="arabicPeriod"/>
            </a:pPr>
            <a:r>
              <a:rPr lang="uk-UA" dirty="0" smtClean="0"/>
              <a:t>миша;</a:t>
            </a:r>
          </a:p>
          <a:p>
            <a:pPr marL="1527175" lvl="0" indent="-541338" algn="just">
              <a:buFont typeface="+mj-lt"/>
              <a:buAutoNum type="arabicPeriod"/>
            </a:pPr>
            <a:r>
              <a:rPr lang="uk-UA" dirty="0" smtClean="0"/>
              <a:t>клавіатура.</a:t>
            </a:r>
          </a:p>
          <a:p>
            <a:pPr marL="3175" indent="265113" algn="just">
              <a:buNone/>
            </a:pPr>
            <a:endParaRPr lang="uk-UA" dirty="0" smtClean="0"/>
          </a:p>
          <a:p>
            <a:pPr marL="3175" indent="265113" algn="just">
              <a:buNone/>
            </a:pPr>
            <a:r>
              <a:rPr lang="uk-UA" dirty="0" smtClean="0"/>
              <a:t>Розглянемо їх детальніше.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4</a:t>
            </a:fld>
            <a:endParaRPr lang="uk-UA"/>
          </a:p>
        </p:txBody>
      </p:sp>
      <p:pic>
        <p:nvPicPr>
          <p:cNvPr id="6146" name="Picture 2" descr="Acer предложила недорогие ПК и монитор eMachines - Мировые новости на a42.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429000"/>
            <a:ext cx="3604151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/>
          <a:lstStyle/>
          <a:p>
            <a:r>
              <a:rPr lang="uk-UA" b="1" dirty="0" smtClean="0"/>
              <a:t>Системний блок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5770984" cy="5277200"/>
          </a:xfrm>
        </p:spPr>
        <p:txBody>
          <a:bodyPr>
            <a:normAutofit/>
          </a:bodyPr>
          <a:lstStyle/>
          <a:p>
            <a:pPr marL="0" indent="265113">
              <a:buNone/>
            </a:pPr>
            <a:r>
              <a:rPr lang="uk-UA" dirty="0" smtClean="0"/>
              <a:t>Системний блок можна назвати найголовнішим пристроєм комп’ютера. Від його характеристик залежить швидкодія комп’ютера, його надійність та інші властивості. Зазвичай системний блок є найдорожчою частиною комп’ютера.</a:t>
            </a:r>
          </a:p>
          <a:p>
            <a:pPr marL="0" indent="265113">
              <a:buNone/>
            </a:pPr>
            <a:r>
              <a:rPr lang="uk-UA" dirty="0" smtClean="0"/>
              <a:t>Системний блок зовні схожий до металевий ящик. У ньому містяться процесор, пам’ять, вінчестер (жорсткий магнітний диск), </a:t>
            </a:r>
            <a:r>
              <a:rPr lang="en-US" dirty="0" smtClean="0"/>
              <a:t>DVD</a:t>
            </a:r>
            <a:r>
              <a:rPr lang="uk-UA" dirty="0" err="1" smtClean="0"/>
              <a:t>-привід</a:t>
            </a:r>
            <a:r>
              <a:rPr lang="uk-UA" dirty="0" smtClean="0"/>
              <a:t> (пристрій для роботи з лазерними дисками).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5</a:t>
            </a:fld>
            <a:endParaRPr lang="uk-UA"/>
          </a:p>
        </p:txBody>
      </p:sp>
      <p:pic>
        <p:nvPicPr>
          <p:cNvPr id="5122" name="Picture 2" descr="Продам компютер: 3 000 грн. - Компьютеры в Мукачево на Sland…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3429000"/>
            <a:ext cx="2520040" cy="2205036"/>
          </a:xfrm>
          <a:prstGeom prst="rect">
            <a:avLst/>
          </a:prstGeom>
          <a:noFill/>
        </p:spPr>
      </p:pic>
      <p:pic>
        <p:nvPicPr>
          <p:cNvPr id="5124" name="Picture 4" descr="Intel Pentium E6500 Wolfdale 2933MHz LGA775 купить в Самарской области на AVITO.r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404664"/>
            <a:ext cx="2808072" cy="2808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Отже, в корпусі системного блока розташовані:</a:t>
            </a:r>
            <a:endParaRPr lang="uk-UA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uk-UA" dirty="0" smtClean="0"/>
              <a:t>блок електричного живлення;</a:t>
            </a:r>
          </a:p>
          <a:p>
            <a:pPr algn="just"/>
            <a:r>
              <a:rPr lang="uk-UA" dirty="0" smtClean="0"/>
              <a:t>материнська плата, на якій знаходяться процесор, оперативна пам’ять, звукова, </a:t>
            </a:r>
            <a:r>
              <a:rPr lang="uk-UA" dirty="0" err="1" smtClean="0"/>
              <a:t>відео-</a:t>
            </a:r>
            <a:r>
              <a:rPr lang="uk-UA" dirty="0" smtClean="0"/>
              <a:t> та мережна карти;</a:t>
            </a:r>
          </a:p>
          <a:p>
            <a:pPr algn="just"/>
            <a:r>
              <a:rPr lang="uk-UA" dirty="0" smtClean="0"/>
              <a:t>допоміжні відділення, в яких знаходяться вінчестер, пристрій для читання та запису дисків;</a:t>
            </a:r>
          </a:p>
          <a:p>
            <a:pPr algn="just"/>
            <a:r>
              <a:rPr lang="uk-UA" dirty="0" smtClean="0"/>
              <a:t>передня панель, на якій знаходяться кнопки ввімкнення та </a:t>
            </a:r>
            <a:r>
              <a:rPr lang="uk-UA" dirty="0" err="1" smtClean="0"/>
              <a:t>перезавантаження</a:t>
            </a:r>
            <a:r>
              <a:rPr lang="uk-UA" dirty="0" smtClean="0"/>
              <a:t>, світлові індикатори (лампочки), порти для USB підключень, навушників, мікрофона та ін.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6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7467600" cy="5997280"/>
          </a:xfrm>
        </p:spPr>
        <p:txBody>
          <a:bodyPr/>
          <a:lstStyle/>
          <a:p>
            <a:pPr marL="0" indent="358775" algn="just">
              <a:buNone/>
            </a:pPr>
            <a:r>
              <a:rPr lang="uk-UA" dirty="0" smtClean="0"/>
              <a:t>Слід зауважити, що порти (гнізда) для під’єднання кабелю живлення та більшості пристроїв знаходяться на задній стінці системного блоку.</a:t>
            </a:r>
          </a:p>
          <a:p>
            <a:pPr marL="0" indent="358775" algn="just">
              <a:buNone/>
            </a:pPr>
            <a:endParaRPr lang="ru-RU" dirty="0" smtClean="0"/>
          </a:p>
          <a:p>
            <a:pPr marL="0" indent="358775" algn="just">
              <a:buNone/>
            </a:pPr>
            <a:endParaRPr lang="ru-RU" dirty="0" smtClean="0"/>
          </a:p>
          <a:p>
            <a:pPr marL="0" indent="358775" algn="just">
              <a:buNone/>
            </a:pPr>
            <a:endParaRPr lang="ru-RU" dirty="0" smtClean="0"/>
          </a:p>
          <a:p>
            <a:pPr marL="0" indent="358775" algn="just">
              <a:buNone/>
            </a:pPr>
            <a:endParaRPr lang="ru-RU" dirty="0" smtClean="0"/>
          </a:p>
          <a:p>
            <a:pPr marL="0" indent="358775" algn="just">
              <a:buNone/>
            </a:pPr>
            <a:endParaRPr lang="ru-RU" dirty="0" smtClean="0"/>
          </a:p>
          <a:p>
            <a:pPr marL="0" indent="358775" algn="just">
              <a:buNone/>
            </a:pPr>
            <a:endParaRPr lang="ru-RU" dirty="0" smtClean="0"/>
          </a:p>
          <a:p>
            <a:pPr marL="0" indent="358775" algn="just">
              <a:buNone/>
            </a:pPr>
            <a:endParaRPr lang="ru-RU" dirty="0" smtClean="0"/>
          </a:p>
          <a:p>
            <a:pPr marL="0" indent="358775" algn="just">
              <a:buNone/>
            </a:pPr>
            <a:endParaRPr lang="ru-RU" dirty="0" smtClean="0"/>
          </a:p>
          <a:p>
            <a:pPr marL="0" indent="358775" algn="just">
              <a:buNone/>
            </a:pPr>
            <a:endParaRPr lang="ru-RU" dirty="0" smtClean="0"/>
          </a:p>
          <a:p>
            <a:pPr marL="0" indent="358775" algn="just">
              <a:buNone/>
            </a:pPr>
            <a:r>
              <a:rPr lang="uk-UA" dirty="0" smtClean="0"/>
              <a:t>Розглянемо деякі пристрої окремо.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7</a:t>
            </a:fld>
            <a:endParaRPr lang="uk-UA"/>
          </a:p>
        </p:txBody>
      </p:sp>
      <p:pic>
        <p:nvPicPr>
          <p:cNvPr id="3074" name="Picture 2" descr="Корпус системного блока - разъемы компьютера, порты компьютера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060848"/>
            <a:ext cx="5112568" cy="38309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Процесор</a:t>
            </a:r>
            <a:endParaRPr lang="uk-UA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265113" algn="just">
              <a:buNone/>
            </a:pPr>
            <a:r>
              <a:rPr lang="uk-UA" dirty="0" smtClean="0"/>
              <a:t>- це «мозок» комп’ютера. Саме процесор керує роботою всіх пристроїв. У ньому відбуваються всі операції, які виконує комп’ютер.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8</a:t>
            </a:fld>
            <a:endParaRPr lang="uk-UA"/>
          </a:p>
        </p:txBody>
      </p:sp>
      <p:pic>
        <p:nvPicPr>
          <p:cNvPr id="2050" name="Picture 2" descr="45135 Процесор AMD SEMPRON LE-145 (SDX145HBGMBOX) Процесори AMD дешево купити в Інтернет магазині 1monetka.com.ua Львів по недо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780928"/>
            <a:ext cx="5924178" cy="38378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Пам'ять комп'ютера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175" indent="265113" algn="just">
              <a:buNone/>
            </a:pPr>
            <a:r>
              <a:rPr lang="uk-UA" b="1" u="sng" dirty="0" smtClean="0"/>
              <a:t>Пам'ять комп'ютера, або, точніше, оперативна пам'ять</a:t>
            </a:r>
            <a:r>
              <a:rPr lang="uk-UA" dirty="0" smtClean="0"/>
              <a:t> — це місце для інформації, з якою працює комп’ютер. У пам’яті зберігаються програми, вхідні дані, результати роботи. Після вимкнення комп’ютера інформація з пам’яті зникає. Тому інформацію для зберігання записують на вінчестер, на компакт-диск (лазерний диск).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9</a:t>
            </a:fld>
            <a:endParaRPr lang="uk-UA"/>
          </a:p>
        </p:txBody>
      </p:sp>
      <p:pic>
        <p:nvPicPr>
          <p:cNvPr id="1026" name="Picture 2" descr="Оперативная памят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653136"/>
            <a:ext cx="3148284" cy="1920455"/>
          </a:xfrm>
          <a:prstGeom prst="rect">
            <a:avLst/>
          </a:prstGeom>
          <a:noFill/>
        </p:spPr>
      </p:pic>
      <p:pic>
        <p:nvPicPr>
          <p:cNvPr id="1028" name="Picture 4" descr="Новости Hardware - Corsair анонсировала наборы DDR3-1600 на 16 и 24 ГБ Overclockers.u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293096"/>
            <a:ext cx="3240360" cy="22867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вінчестер</a:t>
            </a:r>
            <a:endParaRPr lang="uk-UA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175" indent="265113" algn="just">
              <a:buNone/>
            </a:pPr>
            <a:r>
              <a:rPr lang="uk-UA" dirty="0" smtClean="0"/>
              <a:t>- (інша назва — жорсткий магнітний диск) — місце на комп’ютері, де зберігається вся інформація (музика, фільми, текстові документи тощо).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10</a:t>
            </a:fld>
            <a:endParaRPr lang="uk-UA"/>
          </a:p>
        </p:txBody>
      </p:sp>
      <p:pic>
        <p:nvPicPr>
          <p:cNvPr id="25602" name="Picture 2" descr="Фотонакопители: когда карта заканчивается слишком быстро. Cтатьи, тесты, обзор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212976"/>
            <a:ext cx="3600000" cy="2896364"/>
          </a:xfrm>
          <a:prstGeom prst="rect">
            <a:avLst/>
          </a:prstGeom>
          <a:noFill/>
        </p:spPr>
      </p:pic>
      <p:pic>
        <p:nvPicPr>
          <p:cNvPr id="25604" name="Picture 4" descr="Технологии &quot; Страница 89 &quot; Белая Калитв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356992"/>
            <a:ext cx="3600000" cy="2646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Монітор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265113" algn="just">
              <a:buNone/>
            </a:pPr>
            <a:r>
              <a:rPr lang="uk-UA" dirty="0" smtClean="0"/>
              <a:t>На екрані монітора з’являється інформація про роботу, яку виконує комп’ютер. Можна сказати, що </a:t>
            </a:r>
            <a:r>
              <a:rPr lang="uk-UA" b="1" u="sng" dirty="0" smtClean="0"/>
              <a:t>монітор</a:t>
            </a:r>
            <a:r>
              <a:rPr lang="uk-UA" dirty="0" smtClean="0"/>
              <a:t> — це пристрій для виведення інформації.</a:t>
            </a:r>
          </a:p>
          <a:p>
            <a:pPr marL="0" indent="265113" algn="just">
              <a:buNone/>
            </a:pPr>
            <a:r>
              <a:rPr lang="ru-RU" dirty="0" smtClean="0"/>
              <a:t>	</a:t>
            </a:r>
            <a:r>
              <a:rPr lang="uk-UA" dirty="0" smtClean="0"/>
              <a:t>Існують монітори різних типів: на основі </a:t>
            </a:r>
            <a:r>
              <a:rPr lang="uk-UA" dirty="0" err="1" smtClean="0"/>
              <a:t>електропроменевої</a:t>
            </a:r>
            <a:r>
              <a:rPr lang="uk-UA" dirty="0" smtClean="0"/>
              <a:t> трубки (схожі за формою на телевізор), LCD, плазмові.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11</a:t>
            </a:fld>
            <a:endParaRPr lang="uk-UA"/>
          </a:p>
        </p:txBody>
      </p:sp>
      <p:pic>
        <p:nvPicPr>
          <p:cNvPr id="24578" name="Picture 2" descr="Монитор Samsung в дар (Минск). Дару да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250157"/>
            <a:ext cx="2592288" cy="2607843"/>
          </a:xfrm>
          <a:prstGeom prst="rect">
            <a:avLst/>
          </a:prstGeom>
          <a:noFill/>
        </p:spPr>
      </p:pic>
      <p:pic>
        <p:nvPicPr>
          <p:cNvPr id="24580" name="Picture 4" descr="Hewlett Packard x20LED - купить Hewlett Packard x20LED (Хьюлит паккард , HP), обзор, отзывы, описание. Купить Hewlett Packard x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4193944"/>
            <a:ext cx="2664056" cy="26640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Характеристики моніторів</a:t>
            </a:r>
            <a:endParaRPr lang="uk-UA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175" indent="265113" algn="just">
              <a:buNone/>
            </a:pPr>
            <a:r>
              <a:rPr lang="uk-UA" dirty="0" smtClean="0"/>
              <a:t>Головною характеристикою для більшості користувачів є розмір екрана по діагоналі. Проте не слід забувати, що </a:t>
            </a:r>
            <a:r>
              <a:rPr lang="uk-UA" dirty="0" err="1" smtClean="0"/>
              <a:t>кольоропередача</a:t>
            </a:r>
            <a:r>
              <a:rPr lang="uk-UA" dirty="0" smtClean="0"/>
              <a:t>, яскравість, частота і навіть зовнішній вигляд є досить важливими факторами.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12</a:t>
            </a:fld>
            <a:endParaRPr lang="uk-UA"/>
          </a:p>
        </p:txBody>
      </p:sp>
      <p:pic>
        <p:nvPicPr>
          <p:cNvPr id="23554" name="Picture 2" descr="Похожие товары с Монитор ASUS MS246H &quot; Торговый центр Купи на дом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573016"/>
            <a:ext cx="3960440" cy="30751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uk-UA" b="1" dirty="0" smtClean="0"/>
              <a:t>Клавіатура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3212976"/>
            <a:ext cx="7467600" cy="3260976"/>
          </a:xfrm>
        </p:spPr>
        <p:txBody>
          <a:bodyPr/>
          <a:lstStyle/>
          <a:p>
            <a:pPr marL="3175" indent="265113" algn="just">
              <a:buNone/>
            </a:pPr>
            <a:r>
              <a:rPr lang="uk-UA" dirty="0" smtClean="0"/>
              <a:t>Це клавіатура. На ній є клавіші із зображеннями цифр, букв та інших символів. </a:t>
            </a:r>
            <a:r>
              <a:rPr lang="uk-UA" b="1" u="sng" dirty="0" smtClean="0"/>
              <a:t>За допомогою клавіатури в комп’ютер вводять інформацію</a:t>
            </a:r>
            <a:r>
              <a:rPr lang="uk-UA" dirty="0" smtClean="0"/>
              <a:t>.</a:t>
            </a:r>
          </a:p>
          <a:p>
            <a:pPr marL="3175" indent="265113" algn="just">
              <a:buNone/>
            </a:pPr>
            <a:r>
              <a:rPr lang="uk-UA" dirty="0" smtClean="0"/>
              <a:t>	Клавіатури розрізняють за різноманітними характеристиками: зручність, кольорове оформлення, наявність додаткових мультимедійних можливостей тощо.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13</a:t>
            </a:fld>
            <a:endParaRPr lang="uk-UA"/>
          </a:p>
        </p:txBody>
      </p:sp>
      <p:pic>
        <p:nvPicPr>
          <p:cNvPr id="26626" name="Picture 2" descr="SN-TRADE - Інтернет магазин - Клавіатура LogicPower LP-KB 015, PS/2, чорна (Літери - жовті/білі)"/>
          <p:cNvPicPr>
            <a:picLocks noChangeAspect="1" noChangeArrowheads="1"/>
          </p:cNvPicPr>
          <p:nvPr/>
        </p:nvPicPr>
        <p:blipFill>
          <a:blip r:embed="rId2" cstate="print"/>
          <a:srcRect l="2835" t="17010" r="2666" b="16841"/>
          <a:stretch>
            <a:fillRect/>
          </a:stretch>
        </p:blipFill>
        <p:spPr bwMode="auto">
          <a:xfrm>
            <a:off x="1331640" y="980728"/>
            <a:ext cx="6408712" cy="22430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/>
          <a:lstStyle/>
          <a:p>
            <a:r>
              <a:rPr lang="uk-UA" b="1" dirty="0" smtClean="0"/>
              <a:t>Миша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7715200" cy="2520280"/>
          </a:xfrm>
        </p:spPr>
        <p:txBody>
          <a:bodyPr/>
          <a:lstStyle/>
          <a:p>
            <a:pPr marL="0" indent="265113" algn="just">
              <a:buNone/>
            </a:pPr>
            <a:r>
              <a:rPr lang="uk-UA" b="1" u="sng" dirty="0" smtClean="0"/>
              <a:t>Миша</a:t>
            </a:r>
            <a:r>
              <a:rPr lang="uk-UA" dirty="0" smtClean="0"/>
              <a:t> (точніше маніпулятор типу «миша») слугує для керування комп’ютером.</a:t>
            </a:r>
          </a:p>
          <a:p>
            <a:pPr marL="0" indent="265113" algn="just">
              <a:buNone/>
            </a:pPr>
            <a:r>
              <a:rPr lang="ru-RU" dirty="0" smtClean="0"/>
              <a:t>	</a:t>
            </a:r>
            <a:r>
              <a:rPr lang="uk-UA" dirty="0" smtClean="0"/>
              <a:t>Миші бувають з різною роздільною здатністю, різних типів та форм. Багато сучасних мишей, особливо ігрових, обладнані додатковими кнопками.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14</a:t>
            </a:fld>
            <a:endParaRPr lang="uk-UA"/>
          </a:p>
        </p:txBody>
      </p:sp>
      <p:pic>
        <p:nvPicPr>
          <p:cNvPr id="27650" name="Picture 2" descr="Основні пристрої введення-виведення даних. Повні уроки - Гипермаркет знаний"/>
          <p:cNvPicPr>
            <a:picLocks noChangeAspect="1" noChangeArrowheads="1"/>
          </p:cNvPicPr>
          <p:nvPr/>
        </p:nvPicPr>
        <p:blipFill>
          <a:blip r:embed="rId2" cstate="print"/>
          <a:srcRect l="9817" t="20745"/>
          <a:stretch>
            <a:fillRect/>
          </a:stretch>
        </p:blipFill>
        <p:spPr bwMode="auto">
          <a:xfrm>
            <a:off x="539552" y="3861048"/>
            <a:ext cx="3816424" cy="2663040"/>
          </a:xfrm>
          <a:prstGeom prst="rect">
            <a:avLst/>
          </a:prstGeom>
          <a:noFill/>
        </p:spPr>
      </p:pic>
      <p:pic>
        <p:nvPicPr>
          <p:cNvPr id="27652" name="Picture 4" descr="Манипулятор &quot;мышь&quot; Genius ScrollToo 700, Silver, беспроводная оптическая, USB"/>
          <p:cNvPicPr>
            <a:picLocks noChangeAspect="1" noChangeArrowheads="1"/>
          </p:cNvPicPr>
          <p:nvPr/>
        </p:nvPicPr>
        <p:blipFill>
          <a:blip r:embed="rId3" cstate="print"/>
          <a:srcRect l="3024" r="3233"/>
          <a:stretch>
            <a:fillRect/>
          </a:stretch>
        </p:blipFill>
        <p:spPr bwMode="auto">
          <a:xfrm>
            <a:off x="4788024" y="3212976"/>
            <a:ext cx="3340506" cy="30432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uk-UA" b="1" dirty="0" smtClean="0"/>
              <a:t>Периферійні пристрої</a:t>
            </a:r>
            <a:endParaRPr lang="uk-UA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7467600" cy="5421216"/>
          </a:xfrm>
        </p:spPr>
        <p:txBody>
          <a:bodyPr/>
          <a:lstStyle/>
          <a:p>
            <a:pPr marL="3175" indent="265113" algn="just">
              <a:buNone/>
            </a:pPr>
            <a:r>
              <a:rPr lang="uk-UA" dirty="0" smtClean="0"/>
              <a:t>Пристрої, що розташовані поза системним блоком, ще називають периферійними. 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15</a:t>
            </a:fld>
            <a:endParaRPr lang="uk-UA"/>
          </a:p>
        </p:txBody>
      </p:sp>
      <p:pic>
        <p:nvPicPr>
          <p:cNvPr id="28674" name="Picture 2" descr="Ремонт компьютеров, настройка компьютера, компьютерная грамотность. - Part 3"/>
          <p:cNvPicPr>
            <a:picLocks noChangeAspect="1" noChangeArrowheads="1"/>
          </p:cNvPicPr>
          <p:nvPr/>
        </p:nvPicPr>
        <p:blipFill>
          <a:blip r:embed="rId2" cstate="print"/>
          <a:srcRect b="19536"/>
          <a:stretch>
            <a:fillRect/>
          </a:stretch>
        </p:blipFill>
        <p:spPr bwMode="auto">
          <a:xfrm>
            <a:off x="1187624" y="2132856"/>
            <a:ext cx="6484950" cy="43022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Окрім вже описаних, є багато пристроїв та приладів. Часто їх об’єднують у групи для зручності вивчення та класифікації.</a:t>
            </a:r>
            <a:endParaRPr lang="uk-UA" b="1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16</a:t>
            </a:fld>
            <a:endParaRPr lang="uk-UA"/>
          </a:p>
        </p:txBody>
      </p:sp>
      <p:pic>
        <p:nvPicPr>
          <p:cNvPr id="5" name="Рисунок 4" descr="C:\Users\DD31~1\AppData\Local\Temp\FineReader11\media\image28.jpeg"/>
          <p:cNvPicPr>
            <a:picLocks noChangeAspect="1"/>
          </p:cNvPicPr>
          <p:nvPr/>
        </p:nvPicPr>
        <p:blipFill>
          <a:blip r:embed="rId2" r:link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</a:blip>
          <a:srcRect b="5660"/>
          <a:stretch>
            <a:fillRect/>
          </a:stretch>
        </p:blipFill>
        <p:spPr bwMode="auto">
          <a:xfrm>
            <a:off x="755576" y="1700808"/>
            <a:ext cx="7388021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кутник 5"/>
          <p:cNvSpPr/>
          <p:nvPr/>
        </p:nvSpPr>
        <p:spPr>
          <a:xfrm>
            <a:off x="251520" y="5589240"/>
            <a:ext cx="7848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Звичайно, описати навіть частину пристроїв за урок неможливо. Тому розглянемо найголовніші.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94122"/>
          </a:xfrm>
        </p:spPr>
        <p:txBody>
          <a:bodyPr/>
          <a:lstStyle/>
          <a:p>
            <a:r>
              <a:rPr lang="uk-UA" b="1" dirty="0" smtClean="0"/>
              <a:t>Пристрої введення інформації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1988840"/>
            <a:ext cx="7715200" cy="4485112"/>
          </a:xfrm>
        </p:spPr>
        <p:txBody>
          <a:bodyPr/>
          <a:lstStyle/>
          <a:p>
            <a:pPr marL="3175" indent="265113" algn="just">
              <a:buNone/>
            </a:pPr>
            <a:r>
              <a:rPr lang="uk-UA" i="1" dirty="0" smtClean="0"/>
              <a:t>Пристрій введення</a:t>
            </a:r>
            <a:r>
              <a:rPr lang="uk-UA" dirty="0" smtClean="0"/>
              <a:t> — пристрій для внесення даних до комп’ютера під час його роботи. До пристроїв введення належать </a:t>
            </a:r>
            <a:r>
              <a:rPr lang="uk-UA" b="1" dirty="0" smtClean="0"/>
              <a:t>миша та клавіатура.</a:t>
            </a:r>
          </a:p>
          <a:p>
            <a:pPr marL="3175" indent="265113" algn="just">
              <a:buNone/>
            </a:pPr>
            <a:r>
              <a:rPr lang="ru-RU" dirty="0" smtClean="0"/>
              <a:t>	</a:t>
            </a:r>
            <a:r>
              <a:rPr lang="uk-UA" dirty="0" smtClean="0"/>
              <a:t>Саме клавіатура є основним пристроєм введення символів та команд у комп’ютер.</a:t>
            </a:r>
          </a:p>
          <a:p>
            <a:pPr marL="3175" indent="265113" algn="just">
              <a:buNone/>
            </a:pPr>
            <a:r>
              <a:rPr lang="ru-RU" dirty="0" smtClean="0"/>
              <a:t>	</a:t>
            </a:r>
            <a:r>
              <a:rPr lang="uk-UA" dirty="0" smtClean="0"/>
              <a:t>Мишу здебільшого використовують для введення команд.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17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r>
              <a:rPr lang="uk-UA" b="1" dirty="0" smtClean="0"/>
              <a:t>Пристрої виведення інформації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7467600" cy="5349208"/>
          </a:xfrm>
        </p:spPr>
        <p:txBody>
          <a:bodyPr>
            <a:normAutofit lnSpcReduction="10000"/>
          </a:bodyPr>
          <a:lstStyle/>
          <a:p>
            <a:pPr marL="3175" indent="265113" algn="just">
              <a:buNone/>
            </a:pPr>
            <a:r>
              <a:rPr lang="uk-UA" dirty="0" smtClean="0"/>
              <a:t>Щоб користувач міг побачити результати роботи комп’ютера, їх потрібно подати у вигляді візуальної та звукової інформації. Для цього призначені пристрої виведення, серед яких найпоширеніші — монітор, звукові колонки та принтер.</a:t>
            </a:r>
          </a:p>
          <a:p>
            <a:pPr marL="3175" indent="265113" algn="just">
              <a:buNone/>
            </a:pPr>
            <a:r>
              <a:rPr lang="ru-RU" dirty="0" smtClean="0"/>
              <a:t>	</a:t>
            </a:r>
            <a:r>
              <a:rPr lang="uk-UA" dirty="0" smtClean="0"/>
              <a:t>Призначення монітора ми вже розглянули.</a:t>
            </a:r>
          </a:p>
          <a:p>
            <a:pPr marL="3175" indent="265113" algn="just">
              <a:buNone/>
            </a:pPr>
            <a:r>
              <a:rPr lang="ru-RU" dirty="0" smtClean="0"/>
              <a:t>	</a:t>
            </a:r>
            <a:r>
              <a:rPr lang="uk-UA" dirty="0" smtClean="0"/>
              <a:t>Принтер дає змогу віддрукувати результати роботи комп’ютера на папері.</a:t>
            </a:r>
          </a:p>
          <a:p>
            <a:pPr marL="3175" indent="265113" algn="just">
              <a:buNone/>
            </a:pPr>
            <a:r>
              <a:rPr lang="ru-RU" dirty="0" smtClean="0"/>
              <a:t>	</a:t>
            </a:r>
            <a:r>
              <a:rPr lang="uk-UA" dirty="0" smtClean="0"/>
              <a:t>Сьогодні найпоширенішими є принтери двох типів: струменеві (як правило, їх використовують для кольорового друку) та лазерні (використовують для чорно-білого друку).</a:t>
            </a: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18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Пристрої зберігання інформації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175" indent="265113" algn="just">
              <a:buNone/>
            </a:pPr>
            <a:r>
              <a:rPr lang="uk-UA" dirty="0" smtClean="0"/>
              <a:t>Усі комп’ютери потребують певного місця для запуску програм і збереження файлів. Існують різні типи пам’яті та пристроїв для зберігання даних, кожен з яких використовують з певною метою.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19</a:t>
            </a:fld>
            <a:endParaRPr lang="uk-UA"/>
          </a:p>
        </p:txBody>
      </p:sp>
      <p:pic>
        <p:nvPicPr>
          <p:cNvPr id="29698" name="Picture 2" descr="Купить Western Digital Caviar SE WD3200AAJB по цене 3 370 руб Продажа жесткого диска Вестерн Диджитал Caviar SE WD3200AAJB (ко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5" y="3645024"/>
            <a:ext cx="2558179" cy="2160240"/>
          </a:xfrm>
          <a:prstGeom prst="rect">
            <a:avLst/>
          </a:prstGeom>
          <a:noFill/>
        </p:spPr>
      </p:pic>
      <p:pic>
        <p:nvPicPr>
          <p:cNvPr id="29700" name="Picture 4" descr="Samsung: внешний DVD-привод SE-S084 - Сервисный центр &quot;ГЕРЦ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725144"/>
            <a:ext cx="3112219" cy="1707830"/>
          </a:xfrm>
          <a:prstGeom prst="rect">
            <a:avLst/>
          </a:prstGeom>
          <a:noFill/>
        </p:spPr>
      </p:pic>
      <p:pic>
        <p:nvPicPr>
          <p:cNvPr id="29702" name="Picture 6" descr="Все о продвижении сайтов в поисковых системах и в интернете &quot; О USB-накопителях личное мн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39952" y="3068960"/>
            <a:ext cx="2376264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r>
              <a:rPr lang="uk-UA" b="1" dirty="0" smtClean="0"/>
              <a:t>Жорсткі диски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7467600" cy="5493224"/>
          </a:xfrm>
        </p:spPr>
        <p:txBody>
          <a:bodyPr>
            <a:normAutofit/>
          </a:bodyPr>
          <a:lstStyle/>
          <a:p>
            <a:pPr marL="0" indent="358775" algn="just">
              <a:buNone/>
            </a:pPr>
            <a:r>
              <a:rPr lang="uk-UA" dirty="0" smtClean="0"/>
              <a:t>У кожному комп’ютері є один або кілька дисків (їх називають </a:t>
            </a:r>
            <a:r>
              <a:rPr lang="uk-UA" i="1" dirty="0" smtClean="0"/>
              <a:t>вінчестерами</a:t>
            </a:r>
            <a:r>
              <a:rPr lang="uk-UA" dirty="0" smtClean="0"/>
              <a:t>). На жорстких дисках може зберігатися велика кількість інформації, зокрема фотографії, відео, музика, документи, програми тощо. На жорсткому диску комп’ютера інформація зберігається навіть тоді, коли комп’ютер вимкнено.</a:t>
            </a:r>
          </a:p>
          <a:p>
            <a:pPr marL="0" indent="358775" algn="just">
              <a:buNone/>
            </a:pPr>
            <a:r>
              <a:rPr lang="ru-RU" dirty="0" smtClean="0"/>
              <a:t>	</a:t>
            </a:r>
            <a:endParaRPr lang="uk-UA" dirty="0" smtClean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20</a:t>
            </a:fld>
            <a:endParaRPr lang="uk-UA"/>
          </a:p>
        </p:txBody>
      </p:sp>
      <p:pic>
        <p:nvPicPr>
          <p:cNvPr id="5" name="Picture 2" descr="Купить Western Digital Caviar SE WD3200AAJB по цене 3 370 руб Продажа жесткого диска Вестерн Диджитал Caviar SE WD3200AAJB (ко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3429000"/>
            <a:ext cx="3496179" cy="2952328"/>
          </a:xfrm>
          <a:prstGeom prst="rect">
            <a:avLst/>
          </a:prstGeom>
          <a:noFill/>
        </p:spPr>
      </p:pic>
      <p:pic>
        <p:nvPicPr>
          <p:cNvPr id="33794" name="Picture 2" descr="Kingmax ITC.u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005064"/>
            <a:ext cx="4393564" cy="25043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7704856" cy="648072"/>
          </a:xfrm>
        </p:spPr>
        <p:txBody>
          <a:bodyPr/>
          <a:lstStyle/>
          <a:p>
            <a:r>
              <a:rPr lang="uk-UA" b="1" dirty="0" smtClean="0"/>
              <a:t>Пристрої читання </a:t>
            </a:r>
            <a:r>
              <a:rPr lang="en-US" b="1" dirty="0" smtClean="0"/>
              <a:t>CD</a:t>
            </a:r>
            <a:r>
              <a:rPr lang="uk-UA" b="1" dirty="0" smtClean="0"/>
              <a:t> і </a:t>
            </a:r>
            <a:r>
              <a:rPr lang="en-US" b="1" dirty="0" smtClean="0"/>
              <a:t>DVD </a:t>
            </a:r>
            <a:r>
              <a:rPr lang="uk-UA" b="1" dirty="0" smtClean="0"/>
              <a:t>- дисків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8147248" cy="3456384"/>
          </a:xfrm>
        </p:spPr>
        <p:txBody>
          <a:bodyPr>
            <a:normAutofit lnSpcReduction="10000"/>
          </a:bodyPr>
          <a:lstStyle/>
          <a:p>
            <a:pPr marL="0" indent="354013" algn="just">
              <a:buNone/>
            </a:pPr>
            <a:r>
              <a:rPr lang="uk-UA" dirty="0" smtClean="0"/>
              <a:t>Майже всі комп’ютери сьогодні обладнано пристроями читання </a:t>
            </a:r>
            <a:r>
              <a:rPr lang="en-US" dirty="0" smtClean="0"/>
              <a:t>CD</a:t>
            </a:r>
            <a:r>
              <a:rPr lang="uk-UA" dirty="0" smtClean="0"/>
              <a:t> і </a:t>
            </a:r>
            <a:r>
              <a:rPr lang="en-US" dirty="0" smtClean="0"/>
              <a:t>DVD </a:t>
            </a:r>
            <a:r>
              <a:rPr lang="uk-UA" dirty="0" smtClean="0"/>
              <a:t>- дисків (приводами), які зазвичай розташовано на передній панелі системного блоку. За допомогою лазерів пристрої зчитують (отримують) дані з диска. Ці пристрої можуть також записувати інформацію на диски.</a:t>
            </a:r>
          </a:p>
          <a:p>
            <a:pPr marL="0" indent="354013" algn="just">
              <a:buNone/>
            </a:pPr>
            <a:r>
              <a:rPr lang="ru-RU" dirty="0" smtClean="0"/>
              <a:t>	</a:t>
            </a:r>
            <a:r>
              <a:rPr lang="uk-UA" dirty="0" smtClean="0"/>
              <a:t>Завдяки наявності в комп’ютері пристрою читання оптичних дисків, можна переглядати фільми або прослуховувати музичні </a:t>
            </a:r>
            <a:r>
              <a:rPr lang="en-US" dirty="0" smtClean="0"/>
              <a:t>DVD </a:t>
            </a:r>
            <a:r>
              <a:rPr lang="uk-UA" dirty="0" smtClean="0"/>
              <a:t>– диски.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21</a:t>
            </a:fld>
            <a:endParaRPr lang="uk-UA"/>
          </a:p>
        </p:txBody>
      </p:sp>
      <p:pic>
        <p:nvPicPr>
          <p:cNvPr id="34818" name="Picture 2" descr="Умное Подмосковье: Лекция &quot;Периферия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437112"/>
            <a:ext cx="3810000" cy="1828800"/>
          </a:xfrm>
          <a:prstGeom prst="rect">
            <a:avLst/>
          </a:prstGeom>
          <a:noFill/>
        </p:spPr>
      </p:pic>
      <p:pic>
        <p:nvPicPr>
          <p:cNvPr id="34820" name="Picture 4" descr="Устройство чтения/записи DVD/CD дисков DVD=RW LITE-ON eTAU108-02 top load black USB2.0 slim ext RTL"/>
          <p:cNvPicPr>
            <a:picLocks noChangeAspect="1" noChangeArrowheads="1"/>
          </p:cNvPicPr>
          <p:nvPr/>
        </p:nvPicPr>
        <p:blipFill>
          <a:blip r:embed="rId3" cstate="print"/>
          <a:srcRect l="2032" t="20556" b="22345"/>
          <a:stretch>
            <a:fillRect/>
          </a:stretch>
        </p:blipFill>
        <p:spPr bwMode="auto">
          <a:xfrm>
            <a:off x="4572000" y="4437112"/>
            <a:ext cx="3471292" cy="180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r>
              <a:rPr lang="uk-UA" b="1" dirty="0" smtClean="0"/>
              <a:t>Флеш-пам'ять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8075240" cy="4680520"/>
          </a:xfrm>
        </p:spPr>
        <p:txBody>
          <a:bodyPr>
            <a:normAutofit fontScale="92500"/>
          </a:bodyPr>
          <a:lstStyle/>
          <a:p>
            <a:pPr marL="3175" indent="265113" algn="just">
              <a:buNone/>
            </a:pPr>
            <a:r>
              <a:rPr lang="en-US" i="1" dirty="0" smtClean="0"/>
              <a:t>USB </a:t>
            </a:r>
            <a:r>
              <a:rPr lang="uk-UA" i="1" dirty="0" smtClean="0"/>
              <a:t>флеш-пам’ять</a:t>
            </a:r>
            <a:r>
              <a:rPr lang="uk-UA" dirty="0" smtClean="0"/>
              <a:t>, або просто </a:t>
            </a:r>
            <a:r>
              <a:rPr lang="uk-UA" i="1" dirty="0" smtClean="0"/>
              <a:t>флешка</a:t>
            </a:r>
            <a:r>
              <a:rPr lang="uk-UA" dirty="0" smtClean="0"/>
              <a:t> — це маленький портативний пристрій у вигляді брелока, який підключається до </a:t>
            </a:r>
            <a:r>
              <a:rPr lang="en-US" dirty="0" smtClean="0"/>
              <a:t>USB </a:t>
            </a:r>
            <a:r>
              <a:rPr lang="uk-UA" dirty="0" smtClean="0"/>
              <a:t>- порту комп’ютера. Подібно до жорсткого диска, </a:t>
            </a:r>
            <a:r>
              <a:rPr lang="en-US" dirty="0" smtClean="0"/>
              <a:t>USB</a:t>
            </a:r>
            <a:r>
              <a:rPr lang="uk-UA" dirty="0" smtClean="0"/>
              <a:t> </a:t>
            </a:r>
            <a:r>
              <a:rPr lang="uk-UA" dirty="0" smtClean="0"/>
              <a:t>флеш-пам’ять </a:t>
            </a:r>
            <a:r>
              <a:rPr lang="uk-UA" dirty="0" smtClean="0"/>
              <a:t>використовується для зберігання інформації, проте зазвичай її обсяг значно менший порівняно з більшістю жорстких дисків. </a:t>
            </a:r>
            <a:r>
              <a:rPr lang="en-US" dirty="0" smtClean="0"/>
              <a:t>USB</a:t>
            </a:r>
            <a:r>
              <a:rPr lang="uk-UA" dirty="0" smtClean="0"/>
              <a:t> флеш-пам’ять також називають флешкою.</a:t>
            </a:r>
          </a:p>
          <a:p>
            <a:pPr marL="3175" indent="265113" algn="just">
              <a:buNone/>
            </a:pPr>
            <a:r>
              <a:rPr lang="uk-UA" dirty="0" smtClean="0"/>
              <a:t>	У цифрових фотокамерах, телефонах інформація зберігається на </a:t>
            </a:r>
            <a:r>
              <a:rPr lang="uk-UA" i="1" dirty="0" smtClean="0"/>
              <a:t>картах пам’яті</a:t>
            </a:r>
            <a:r>
              <a:rPr lang="uk-UA" dirty="0" smtClean="0"/>
              <a:t> (</a:t>
            </a:r>
            <a:r>
              <a:rPr lang="uk-UA" i="1" dirty="0" smtClean="0"/>
              <a:t>флеш-пам’яті</a:t>
            </a:r>
            <a:r>
              <a:rPr lang="uk-UA" dirty="0" smtClean="0"/>
              <a:t>). Інформацію на картах пам’яті можна стирати та використовувати їх знову. Ноутбуки та деякі комп’ютери обладнано вбудованими пристроями читання карт пам’яті.</a:t>
            </a:r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22</a:t>
            </a:fld>
            <a:endParaRPr lang="uk-UA"/>
          </a:p>
        </p:txBody>
      </p:sp>
      <p:pic>
        <p:nvPicPr>
          <p:cNvPr id="35842" name="Picture 2" descr="Купить USB флеш накопитель CORSAIR 16Gb Flash Voyager S USB3.0 (CMFVY3S-16GB) в Николаеве Описание, характеристики, фото Бесплат"/>
          <p:cNvPicPr>
            <a:picLocks noChangeAspect="1" noChangeArrowheads="1"/>
          </p:cNvPicPr>
          <p:nvPr/>
        </p:nvPicPr>
        <p:blipFill>
          <a:blip r:embed="rId2" cstate="print"/>
          <a:srcRect t="14159"/>
          <a:stretch>
            <a:fillRect/>
          </a:stretch>
        </p:blipFill>
        <p:spPr bwMode="auto">
          <a:xfrm>
            <a:off x="683568" y="5445224"/>
            <a:ext cx="1800000" cy="1309690"/>
          </a:xfrm>
          <a:prstGeom prst="rect">
            <a:avLst/>
          </a:prstGeom>
          <a:noFill/>
        </p:spPr>
      </p:pic>
      <p:pic>
        <p:nvPicPr>
          <p:cNvPr id="35844" name="Picture 4" descr="Купить Флеш память 4Гб VERBATIM USB Drive Clip-it Black 43901, Цена Флеш память 4Гб VERBATIM USB Drive Clip-it Black 43901 Интер"/>
          <p:cNvPicPr>
            <a:picLocks noChangeAspect="1" noChangeArrowheads="1"/>
          </p:cNvPicPr>
          <p:nvPr/>
        </p:nvPicPr>
        <p:blipFill>
          <a:blip r:embed="rId3" cstate="print"/>
          <a:srcRect l="29688" t="31752" r="30021" b="31961"/>
          <a:stretch>
            <a:fillRect/>
          </a:stretch>
        </p:blipFill>
        <p:spPr bwMode="auto">
          <a:xfrm>
            <a:off x="3059832" y="5373216"/>
            <a:ext cx="1728192" cy="1091490"/>
          </a:xfrm>
          <a:prstGeom prst="rect">
            <a:avLst/>
          </a:prstGeom>
          <a:noFill/>
        </p:spPr>
      </p:pic>
      <p:pic>
        <p:nvPicPr>
          <p:cNvPr id="35846" name="Picture 6" descr="Toshiba начала поставки SDXC-карт OEM-партнерам - Hard на Новостей.COM"/>
          <p:cNvPicPr>
            <a:picLocks noChangeAspect="1" noChangeArrowheads="1"/>
          </p:cNvPicPr>
          <p:nvPr/>
        </p:nvPicPr>
        <p:blipFill>
          <a:blip r:embed="rId4" cstate="print"/>
          <a:srcRect b="25466"/>
          <a:stretch>
            <a:fillRect/>
          </a:stretch>
        </p:blipFill>
        <p:spPr bwMode="auto">
          <a:xfrm>
            <a:off x="5508104" y="5301208"/>
            <a:ext cx="2653393" cy="1080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Гра «Снігова куля»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2996952"/>
            <a:ext cx="7467600" cy="3477000"/>
          </a:xfrm>
        </p:spPr>
        <p:txBody>
          <a:bodyPr/>
          <a:lstStyle/>
          <a:p>
            <a:pPr marL="3175" indent="265113" algn="just">
              <a:buNone/>
            </a:pPr>
            <a:r>
              <a:rPr lang="uk-UA" dirty="0" smtClean="0"/>
              <a:t>Пропоную по черзі називати складові комп’ютера, повторюючи всі пристрої, названі попередніми учнями.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23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Фронтальне опитування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1916832"/>
            <a:ext cx="7715200" cy="4557120"/>
          </a:xfrm>
        </p:spPr>
        <p:txBody>
          <a:bodyPr/>
          <a:lstStyle/>
          <a:p>
            <a:pPr marL="457200" lvl="0" indent="-457200">
              <a:buFont typeface="+mj-lt"/>
              <a:buAutoNum type="arabicPeriod"/>
            </a:pPr>
            <a:r>
              <a:rPr lang="uk-UA" dirty="0" smtClean="0"/>
              <a:t>Назвіть основні складові комп’ютера.</a:t>
            </a:r>
          </a:p>
          <a:p>
            <a:pPr marL="457200" lvl="0" indent="-457200">
              <a:buFont typeface="+mj-lt"/>
              <a:buAutoNum type="arabicPeriod"/>
            </a:pPr>
            <a:r>
              <a:rPr lang="uk-UA" dirty="0" smtClean="0"/>
              <a:t>На чому записують інформацію, яку хочуть зберегти?</a:t>
            </a:r>
          </a:p>
          <a:p>
            <a:pPr marL="457200" lvl="0" indent="-457200">
              <a:buFont typeface="+mj-lt"/>
              <a:buAutoNum type="arabicPeriod"/>
            </a:pPr>
            <a:r>
              <a:rPr lang="uk-UA" dirty="0" smtClean="0"/>
              <a:t>Який пристрій друкує на папері?</a:t>
            </a:r>
          </a:p>
          <a:p>
            <a:pPr marL="457200" lvl="0" indent="-457200">
              <a:buFont typeface="+mj-lt"/>
              <a:buAutoNum type="arabicPeriod"/>
            </a:pPr>
            <a:r>
              <a:rPr lang="uk-UA" dirty="0" smtClean="0"/>
              <a:t>Який пристрій виводить зображення на екран?</a:t>
            </a:r>
          </a:p>
          <a:p>
            <a:pPr marL="457200" lvl="0" indent="-457200">
              <a:buFont typeface="+mj-lt"/>
              <a:buAutoNum type="arabicPeriod"/>
            </a:pPr>
            <a:r>
              <a:rPr lang="uk-UA" dirty="0" smtClean="0"/>
              <a:t>Які ви можете назвати пристрої для введення даних?</a:t>
            </a:r>
          </a:p>
          <a:p>
            <a:pPr marL="457200" lvl="0" indent="-457200">
              <a:buFont typeface="+mj-lt"/>
              <a:buAutoNum type="arabicPeriod"/>
            </a:pPr>
            <a:r>
              <a:rPr lang="uk-UA" dirty="0" smtClean="0"/>
              <a:t>Які ви можете назвати пристрої для виведення даних?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24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Робота за підручником</a:t>
            </a:r>
            <a:endParaRPr lang="uk-UA" dirty="0"/>
          </a:p>
        </p:txBody>
      </p:sp>
      <p:graphicFrame>
        <p:nvGraphicFramePr>
          <p:cNvPr id="5" name="Місце для вмісту 4"/>
          <p:cNvGraphicFramePr>
            <a:graphicFrameLocks noGrp="1"/>
          </p:cNvGraphicFramePr>
          <p:nvPr>
            <p:ph sz="quarter" idx="1"/>
          </p:nvPr>
        </p:nvGraphicFramePr>
        <p:xfrm>
          <a:off x="323528" y="1556792"/>
          <a:ext cx="7992888" cy="3096343"/>
        </p:xfrm>
        <a:graphic>
          <a:graphicData uri="http://schemas.openxmlformats.org/drawingml/2006/table">
            <a:tbl>
              <a:tblPr/>
              <a:tblGrid>
                <a:gridCol w="2915924"/>
                <a:gridCol w="5076964"/>
              </a:tblGrid>
              <a:tr h="14553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Автор підручника</a:t>
                      </a:r>
                      <a:endParaRPr lang="uk-UA" sz="2800" dirty="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Ривкінд Й. Я., </a:t>
                      </a:r>
                      <a:r>
                        <a:rPr lang="uk-UA" sz="2800" dirty="0" smtClean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Лисенко </a:t>
                      </a:r>
                      <a:r>
                        <a:rPr lang="uk-UA" sz="2800" dirty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Т. І., Чернікова Л. А., Шакотько В. В.</a:t>
                      </a:r>
                      <a:endParaRPr lang="uk-UA" sz="2800" dirty="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083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Параграф</a:t>
                      </a:r>
                      <a:endParaRPr lang="uk-UA" sz="280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2.1</a:t>
                      </a:r>
                      <a:endParaRPr lang="uk-UA" sz="280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326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Номер завдання</a:t>
                      </a:r>
                      <a:endParaRPr lang="uk-UA" sz="280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dirty="0" smtClean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2</a:t>
                      </a:r>
                      <a:endParaRPr lang="uk-UA" sz="2800" dirty="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25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uk-UA" b="1" dirty="0" smtClean="0"/>
              <a:t>Працюємо з комп'ютером</a:t>
            </a:r>
            <a:endParaRPr lang="uk-UA" b="1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8003232" cy="54932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b="1" dirty="0" smtClean="0"/>
              <a:t>Робота з тренажером миші </a:t>
            </a:r>
            <a:r>
              <a:rPr lang="en-US" b="1" dirty="0" err="1" smtClean="0"/>
              <a:t>Poli</a:t>
            </a:r>
            <a:r>
              <a:rPr lang="ru-RU" b="1" dirty="0" smtClean="0"/>
              <a:t>-</a:t>
            </a:r>
            <a:r>
              <a:rPr lang="en-US" b="1" dirty="0" smtClean="0"/>
              <a:t>M</a:t>
            </a:r>
            <a:endParaRPr lang="uk-UA" dirty="0" smtClean="0"/>
          </a:p>
          <a:p>
            <a:pPr marL="0" lvl="0" indent="265113" algn="just">
              <a:buNone/>
            </a:pPr>
            <a:r>
              <a:rPr lang="uk-UA" smtClean="0"/>
              <a:t>Перед </a:t>
            </a:r>
            <a:r>
              <a:rPr lang="uk-UA" dirty="0" smtClean="0"/>
              <a:t>початком виконання вправ покладіть руку на мишу правильно.</a:t>
            </a:r>
          </a:p>
          <a:p>
            <a:pPr marL="0" lvl="0" indent="265113" algn="just">
              <a:buNone/>
            </a:pPr>
            <a:endParaRPr lang="uk-UA" dirty="0" smtClean="0"/>
          </a:p>
          <a:p>
            <a:pPr marL="0" lvl="0" indent="265113" algn="just">
              <a:buNone/>
            </a:pPr>
            <a:r>
              <a:rPr lang="uk-UA" dirty="0" smtClean="0"/>
              <a:t>1. Операція </a:t>
            </a:r>
            <a:r>
              <a:rPr lang="uk-UA" b="1" dirty="0" smtClean="0"/>
              <a:t>«Навести вказівник на об’єкт»</a:t>
            </a:r>
            <a:r>
              <a:rPr lang="uk-UA" dirty="0" smtClean="0"/>
              <a:t> або </a:t>
            </a:r>
            <a:r>
              <a:rPr lang="uk-UA" b="1" dirty="0" smtClean="0"/>
              <a:t>«Вказати на об’єкт».</a:t>
            </a:r>
            <a:endParaRPr lang="uk-UA" dirty="0" smtClean="0"/>
          </a:p>
          <a:p>
            <a:pPr marL="0" lvl="0" indent="265113" algn="just">
              <a:buNone/>
            </a:pPr>
            <a:endParaRPr lang="uk-UA" dirty="0" smtClean="0"/>
          </a:p>
          <a:p>
            <a:pPr marL="0" lvl="0" indent="265113" algn="just">
              <a:buNone/>
            </a:pPr>
            <a:r>
              <a:rPr lang="uk-UA" dirty="0" smtClean="0"/>
              <a:t>2. Операція </a:t>
            </a:r>
            <a:r>
              <a:rPr lang="uk-UA" b="1" dirty="0" smtClean="0"/>
              <a:t>«Клацнути ліву кнопку миші»,</a:t>
            </a:r>
            <a:r>
              <a:rPr lang="uk-UA" dirty="0" smtClean="0"/>
              <a:t> або </a:t>
            </a:r>
            <a:r>
              <a:rPr lang="uk-UA" b="1" dirty="0" smtClean="0"/>
              <a:t>«Вибрати об’єкт».</a:t>
            </a:r>
            <a:endParaRPr lang="uk-UA" dirty="0" smtClean="0"/>
          </a:p>
          <a:p>
            <a:pPr marL="0" lvl="0" indent="265113" algn="just">
              <a:buNone/>
            </a:pPr>
            <a:endParaRPr lang="uk-UA" dirty="0" smtClean="0"/>
          </a:p>
          <a:p>
            <a:pPr marL="0" lvl="0" indent="265113" algn="just">
              <a:buNone/>
            </a:pPr>
            <a:r>
              <a:rPr lang="uk-UA" dirty="0" smtClean="0"/>
              <a:t>3. Операція </a:t>
            </a:r>
            <a:r>
              <a:rPr lang="uk-UA" b="1" dirty="0" smtClean="0"/>
              <a:t>«Клацнути праву кнопку миші».</a:t>
            </a:r>
            <a:endParaRPr lang="uk-UA" dirty="0" smtClean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26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uk-UA" b="1" dirty="0" smtClean="0"/>
              <a:t>Додаткові завдання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7467600" cy="5421216"/>
          </a:xfrm>
        </p:spPr>
        <p:txBody>
          <a:bodyPr>
            <a:normAutofit/>
          </a:bodyPr>
          <a:lstStyle/>
          <a:p>
            <a:pPr marL="0" lvl="0" indent="439738" algn="just">
              <a:buFont typeface="+mj-lt"/>
              <a:buAutoNum type="arabicPeriod"/>
            </a:pPr>
            <a:r>
              <a:rPr lang="uk-UA" sz="2000" dirty="0" smtClean="0"/>
              <a:t>Запишіть пристрої комп’ютера, без яких, на вашу думку, він не зможе функціонувати.</a:t>
            </a:r>
          </a:p>
          <a:p>
            <a:pPr marL="0" lvl="0" indent="439738" algn="just">
              <a:buFont typeface="+mj-lt"/>
              <a:buAutoNum type="arabicPeriod"/>
            </a:pPr>
            <a:r>
              <a:rPr lang="uk-UA" sz="2000" dirty="0" smtClean="0"/>
              <a:t>Які компоненти комп’ютера розміщено в системному блоці? Запишіть їх у стовпчик. </a:t>
            </a:r>
          </a:p>
          <a:p>
            <a:pPr marL="0" lvl="0" indent="439738" algn="just">
              <a:buFont typeface="+mj-lt"/>
              <a:buAutoNum type="arabicPeriod"/>
            </a:pPr>
            <a:r>
              <a:rPr lang="uk-UA" sz="2000" dirty="0" smtClean="0"/>
              <a:t>Поруч із назвою кожного компонента вкажіть його призначення.</a:t>
            </a:r>
          </a:p>
          <a:p>
            <a:pPr marL="0" lvl="0" indent="439738" algn="just">
              <a:buFont typeface="+mj-lt"/>
              <a:buAutoNum type="arabicPeriod"/>
            </a:pPr>
            <a:r>
              <a:rPr lang="uk-UA" sz="2000" dirty="0" smtClean="0"/>
              <a:t>Заповніть таблицю. Визначте призначення таких компонентів комп’ютера: процесор, монітор, оперативна пам’ять, жорсткий диск, клавіатура, миша. Запишіть назви цих компонентів у відповідний стовпчик таблиці.</a:t>
            </a:r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27</a:t>
            </a:fld>
            <a:endParaRPr lang="uk-UA"/>
          </a:p>
        </p:txBody>
      </p:sp>
      <p:graphicFrame>
        <p:nvGraphicFramePr>
          <p:cNvPr id="5" name="Таблиця 4"/>
          <p:cNvGraphicFramePr>
            <a:graphicFrameLocks noGrp="1"/>
          </p:cNvGraphicFramePr>
          <p:nvPr/>
        </p:nvGraphicFramePr>
        <p:xfrm>
          <a:off x="539552" y="4437112"/>
          <a:ext cx="7416824" cy="2160239"/>
        </p:xfrm>
        <a:graphic>
          <a:graphicData uri="http://schemas.openxmlformats.org/drawingml/2006/table">
            <a:tbl>
              <a:tblPr/>
              <a:tblGrid>
                <a:gridCol w="4117324"/>
                <a:gridCol w="3299500"/>
              </a:tblGrid>
              <a:tr h="7015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Пристрій для зберігання інформації</a:t>
                      </a:r>
                      <a:endParaRPr lang="uk-UA" sz="2000" dirty="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200">
                        <a:solidFill>
                          <a:srgbClr val="000000"/>
                        </a:solidFill>
                        <a:latin typeface="Calibri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15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Пристрій, що обробляє інформацію</a:t>
                      </a:r>
                      <a:endParaRPr lang="uk-UA" sz="2000" dirty="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200">
                        <a:solidFill>
                          <a:srgbClr val="000000"/>
                        </a:solidFill>
                        <a:latin typeface="Calibri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59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Пристрій введення інформації</a:t>
                      </a:r>
                      <a:endParaRPr lang="uk-UA" sz="2000" dirty="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200">
                        <a:solidFill>
                          <a:srgbClr val="000000"/>
                        </a:solidFill>
                        <a:latin typeface="Calibri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12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Пристрій виведення інформації</a:t>
                      </a:r>
                      <a:endParaRPr lang="uk-UA" sz="2000" dirty="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1200" dirty="0">
                        <a:solidFill>
                          <a:srgbClr val="000000"/>
                        </a:solidFill>
                        <a:latin typeface="Calibri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Рефлексія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>
              <a:lnSpc>
                <a:spcPct val="150000"/>
              </a:lnSpc>
            </a:pPr>
            <a:r>
              <a:rPr lang="uk-UA" dirty="0" smtClean="0"/>
              <a:t>Чи задоволені ви своєю роботою?</a:t>
            </a:r>
          </a:p>
          <a:p>
            <a:pPr lvl="0">
              <a:lnSpc>
                <a:spcPct val="150000"/>
              </a:lnSpc>
            </a:pPr>
            <a:r>
              <a:rPr lang="uk-UA" dirty="0" smtClean="0"/>
              <a:t>У якому настрої ви працювали на уроці?</a:t>
            </a:r>
          </a:p>
          <a:p>
            <a:pPr lvl="0">
              <a:lnSpc>
                <a:spcPct val="150000"/>
              </a:lnSpc>
            </a:pPr>
            <a:r>
              <a:rPr lang="uk-UA" dirty="0" smtClean="0"/>
              <a:t>Що вам запам’яталось на уроці?</a:t>
            </a:r>
          </a:p>
          <a:p>
            <a:pPr lvl="0">
              <a:lnSpc>
                <a:spcPct val="150000"/>
              </a:lnSpc>
            </a:pPr>
            <a:r>
              <a:rPr lang="uk-UA" dirty="0" smtClean="0"/>
              <a:t>Де вам стануть в пригоді здобуті сьогодні знання?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28</a:t>
            </a:fld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ДОМАШНЄ ЗАВДАННЯ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715200" cy="4873752"/>
          </a:xfrm>
        </p:spPr>
        <p:txBody>
          <a:bodyPr/>
          <a:lstStyle/>
          <a:p>
            <a:pPr marL="457200" lvl="0" indent="-457200">
              <a:buFont typeface="+mj-lt"/>
              <a:buAutoNum type="arabicPeriod"/>
            </a:pPr>
            <a:r>
              <a:rPr lang="uk-UA" dirty="0" smtClean="0"/>
              <a:t>Опрацювати відповідний параграф підручника, конспект уроку.</a:t>
            </a:r>
          </a:p>
          <a:p>
            <a:pPr marL="457200" lvl="0" indent="-457200">
              <a:buFont typeface="+mj-lt"/>
              <a:buAutoNum type="arabicPeriod"/>
            </a:pPr>
            <a:r>
              <a:rPr lang="uk-UA" dirty="0" smtClean="0"/>
              <a:t>Завдання за підручником</a:t>
            </a:r>
          </a:p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9BD255C-740D-4BFE-A60D-37750E3706AB}" type="slidenum">
              <a:rPr lang="uk-UA" smtClean="0"/>
              <a:pPr/>
              <a:t>29</a:t>
            </a:fld>
            <a:endParaRPr lang="uk-UA"/>
          </a:p>
        </p:txBody>
      </p:sp>
      <p:graphicFrame>
        <p:nvGraphicFramePr>
          <p:cNvPr id="5" name="Таблиця 4"/>
          <p:cNvGraphicFramePr>
            <a:graphicFrameLocks noGrp="1"/>
          </p:cNvGraphicFramePr>
          <p:nvPr/>
        </p:nvGraphicFramePr>
        <p:xfrm>
          <a:off x="611560" y="2996952"/>
          <a:ext cx="7488832" cy="3312368"/>
        </p:xfrm>
        <a:graphic>
          <a:graphicData uri="http://schemas.openxmlformats.org/drawingml/2006/table">
            <a:tbl>
              <a:tblPr/>
              <a:tblGrid>
                <a:gridCol w="2315329"/>
                <a:gridCol w="5173503"/>
              </a:tblGrid>
              <a:tr h="15597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Автор</a:t>
                      </a:r>
                      <a:endParaRPr lang="uk-UA" sz="2000" dirty="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підручника</a:t>
                      </a:r>
                      <a:endParaRPr lang="uk-UA" sz="2000" dirty="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Ривкінд Й. Я., </a:t>
                      </a:r>
                      <a:endParaRPr lang="uk-UA" sz="2000" dirty="0" smtClean="0">
                        <a:solidFill>
                          <a:srgbClr val="000000"/>
                        </a:solidFill>
                        <a:latin typeface="Calibri"/>
                        <a:ea typeface="Courier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 smtClean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Лисенко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T. І., </a:t>
                      </a:r>
                      <a:endParaRPr lang="uk-UA" sz="2000" dirty="0" smtClean="0">
                        <a:solidFill>
                          <a:srgbClr val="000000"/>
                        </a:solidFill>
                        <a:latin typeface="Calibri"/>
                        <a:ea typeface="Courier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 smtClean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Чернікова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Л. А., </a:t>
                      </a:r>
                      <a:endParaRPr lang="uk-UA" sz="2000" dirty="0" smtClean="0">
                        <a:solidFill>
                          <a:srgbClr val="000000"/>
                        </a:solidFill>
                        <a:latin typeface="Calibri"/>
                        <a:ea typeface="Courier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 smtClean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Шакотько 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В. В.</a:t>
                      </a:r>
                      <a:endParaRPr lang="uk-UA" sz="2000" dirty="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456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Параграф</a:t>
                      </a:r>
                      <a:endParaRPr lang="uk-UA" sz="200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2.1</a:t>
                      </a:r>
                      <a:endParaRPr lang="uk-UA" sz="200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1069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Номер</a:t>
                      </a:r>
                      <a:endParaRPr lang="uk-UA" sz="200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завдання</a:t>
                      </a:r>
                      <a:endParaRPr lang="uk-UA" sz="200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Calibri"/>
                          <a:ea typeface="Courier New"/>
                        </a:rPr>
                        <a:t>3,4</a:t>
                      </a:r>
                      <a:endParaRPr lang="uk-UA" sz="2000" dirty="0">
                        <a:solidFill>
                          <a:srgbClr val="000000"/>
                        </a:solidFill>
                        <a:latin typeface="Courier New"/>
                        <a:ea typeface="Courier New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льков">
  <a:themeElements>
    <a:clrScheme name="Альков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Альков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льков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93</TotalTime>
  <Words>1099</Words>
  <Application>Microsoft Office PowerPoint</Application>
  <PresentationFormat>Экран (4:3)</PresentationFormat>
  <Paragraphs>165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Альков</vt:lpstr>
      <vt:lpstr>СКЛАДОВІ КОМП'ЮТЕРА, ЇХ ПРИЗНАЧЕННЯ</vt:lpstr>
      <vt:lpstr>АКТУАЛІЗАЦІЯ ОПОРНИХ ЗНАНЬ. МОТИВАЦІЯ НАВЧАЛЬНОЇ ДІЯЛЬНОСТІ</vt:lpstr>
      <vt:lpstr>Структура інформаційної системи</vt:lpstr>
      <vt:lpstr>Апаратне забезпечення</vt:lpstr>
      <vt:lpstr>Системний блок</vt:lpstr>
      <vt:lpstr>Отже, в корпусі системного блока розташовані:</vt:lpstr>
      <vt:lpstr>Слайд 7</vt:lpstr>
      <vt:lpstr>Процесор</vt:lpstr>
      <vt:lpstr>Пам'ять комп'ютера</vt:lpstr>
      <vt:lpstr>вінчестер</vt:lpstr>
      <vt:lpstr>Монітор</vt:lpstr>
      <vt:lpstr>Характеристики моніторів</vt:lpstr>
      <vt:lpstr>Клавіатура</vt:lpstr>
      <vt:lpstr>Миша</vt:lpstr>
      <vt:lpstr>Периферійні пристрої</vt:lpstr>
      <vt:lpstr>Окрім вже описаних, є багато пристроїв та приладів. Часто їх об’єднують у групи для зручності вивчення та класифікації.</vt:lpstr>
      <vt:lpstr>Пристрої введення інформації</vt:lpstr>
      <vt:lpstr>Пристрої виведення інформації</vt:lpstr>
      <vt:lpstr>Пристрої зберігання інформації</vt:lpstr>
      <vt:lpstr>Жорсткі диски</vt:lpstr>
      <vt:lpstr>Пристрої читання CD і DVD - дисків</vt:lpstr>
      <vt:lpstr>Флеш-пам'ять</vt:lpstr>
      <vt:lpstr>Гра «Снігова куля»</vt:lpstr>
      <vt:lpstr>Фронтальне опитування</vt:lpstr>
      <vt:lpstr>Робота за підручником</vt:lpstr>
      <vt:lpstr>Працюємо з комп'ютером</vt:lpstr>
      <vt:lpstr>Додаткові завдання</vt:lpstr>
      <vt:lpstr>Рефлексія</vt:lpstr>
      <vt:lpstr>ДОМАШНЄ ЗАВДАННЯ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МАВ</dc:creator>
  <cp:lastModifiedBy>Oleg</cp:lastModifiedBy>
  <cp:revision>19</cp:revision>
  <dcterms:created xsi:type="dcterms:W3CDTF">2014-09-14T16:01:49Z</dcterms:created>
  <dcterms:modified xsi:type="dcterms:W3CDTF">2017-01-23T17:48:42Z</dcterms:modified>
</cp:coreProperties>
</file>