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sldIdLst>
    <p:sldId id="256" r:id="rId2"/>
    <p:sldId id="270" r:id="rId3"/>
    <p:sldId id="279" r:id="rId4"/>
    <p:sldId id="257" r:id="rId5"/>
    <p:sldId id="260" r:id="rId6"/>
    <p:sldId id="280" r:id="rId7"/>
    <p:sldId id="261" r:id="rId8"/>
    <p:sldId id="281" r:id="rId9"/>
    <p:sldId id="262" r:id="rId10"/>
    <p:sldId id="282" r:id="rId11"/>
    <p:sldId id="263" r:id="rId12"/>
    <p:sldId id="283" r:id="rId13"/>
    <p:sldId id="259" r:id="rId14"/>
    <p:sldId id="266" r:id="rId15"/>
    <p:sldId id="267" r:id="rId16"/>
    <p:sldId id="265" r:id="rId17"/>
    <p:sldId id="268" r:id="rId18"/>
    <p:sldId id="278" r:id="rId19"/>
    <p:sldId id="269" r:id="rId20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78" y="-5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269923"/>
            <a:ext cx="7406640" cy="1104138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387548"/>
            <a:ext cx="7406640" cy="131445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D1DC0BE-95F1-43CE-A0C9-D00EFBBC28B1}" type="datetimeFigureOut">
              <a:rPr lang="ru-RU" smtClean="0"/>
              <a:pPr>
                <a:defRPr/>
              </a:pPr>
              <a:t>31.05.2017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D30D52D-5192-4562-ABC9-EB0424096A9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06035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008762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05980"/>
            <a:ext cx="1828800" cy="4388644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05980"/>
            <a:ext cx="5562600" cy="438864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body" idx="1"/>
          </p:nvPr>
        </p:nvSpPr>
        <p:spPr>
          <a:xfrm>
            <a:off x="2159325" y="2161800"/>
            <a:ext cx="4825500" cy="8198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8pPr>
            <a:lvl9pPr lvl="8" algn="ctr">
              <a:spcBef>
                <a:spcPts val="0"/>
              </a:spcBef>
              <a:buClr>
                <a:srgbClr val="1C4587"/>
              </a:buClr>
              <a:buSzPct val="100000"/>
              <a:defRPr sz="2500" b="1">
                <a:solidFill>
                  <a:srgbClr val="1C4587"/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2B8479-15E5-4493-A05E-514A67DC3952}" type="datetimeFigureOut">
              <a:rPr lang="ru-RU"/>
              <a:pPr>
                <a:defRPr/>
              </a:pPr>
              <a:t>31.05.2017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E2B7B-F557-4C12-8AD2-ACA301FB55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871554"/>
      </p:ext>
    </p:extLst>
  </p:cSld>
  <p:clrMapOvr>
    <a:masterClrMapping/>
  </p:clrMapOvr>
  <p:transition spd="med"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200150"/>
            <a:ext cx="4038600" cy="163949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2953942"/>
            <a:ext cx="4038600" cy="164068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8FA9B-92ED-4248-B341-644EBC66127C}" type="datetimeFigureOut">
              <a:rPr lang="ru-RU"/>
              <a:pPr>
                <a:defRPr/>
              </a:pPr>
              <a:t>31.05.2017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D9780-6341-4E3A-913D-F1C39219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994965"/>
      </p:ext>
    </p:extLst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2FAF412-0304-4283-B284-0EE938C3E2AB}" type="datetimeFigureOut">
              <a:rPr lang="ru-RU" smtClean="0"/>
              <a:pPr>
                <a:defRPr/>
              </a:pPr>
              <a:t>31.05.2017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9F66E03-3236-4BE6-BBE2-85F328473FD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41"/>
            <a:ext cx="68580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1950244"/>
            <a:ext cx="6400800" cy="17145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800100"/>
            <a:ext cx="6400800" cy="1132284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110992"/>
            <a:ext cx="210312" cy="157734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059403"/>
            <a:ext cx="64008" cy="48006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143000"/>
            <a:ext cx="3657600" cy="34975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70252"/>
            <a:ext cx="8229600" cy="85725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246209"/>
            <a:ext cx="4023360" cy="48006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727002"/>
            <a:ext cx="4023360" cy="30861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05740"/>
            <a:ext cx="7498080" cy="85725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51435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583"/>
            <a:ext cx="3810000" cy="871538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055223"/>
            <a:ext cx="3810000" cy="523875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8153400" cy="299442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800100"/>
            <a:ext cx="2743200" cy="14859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t>5/31/2017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800100"/>
            <a:ext cx="4572000" cy="3429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857253"/>
            <a:ext cx="4419600" cy="2635898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715756"/>
            <a:ext cx="685800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702589"/>
            <a:ext cx="649224" cy="153233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3600450"/>
            <a:ext cx="4419600" cy="5715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611941"/>
            <a:ext cx="1638887" cy="1229165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7" y="15827"/>
            <a:ext cx="1702191" cy="1276643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2" y="791308"/>
            <a:ext cx="1125717" cy="826968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4" y="-41"/>
            <a:ext cx="8131127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05979"/>
            <a:ext cx="7498080" cy="85725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085850"/>
            <a:ext cx="7498080" cy="360045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4729162"/>
            <a:ext cx="2133600" cy="357188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t>5/31/2017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4729162"/>
            <a:ext cx="2895600" cy="357188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4729162"/>
            <a:ext cx="457200" cy="3571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41"/>
            <a:ext cx="73152" cy="5143541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2" r:id="rId13"/>
    <p:sldLayoutId id="2147483703" r:id="rId14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15616" y="843558"/>
            <a:ext cx="7416800" cy="2600325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/>
              <a:t>Призначення</a:t>
            </a:r>
            <a:r>
              <a:rPr lang="ru-RU" sz="4000" b="1" dirty="0"/>
              <a:t> й </a:t>
            </a:r>
            <a:r>
              <a:rPr lang="ru-RU" sz="4000" b="1" dirty="0" err="1"/>
              <a:t>використання</a:t>
            </a:r>
            <a:r>
              <a:rPr lang="ru-RU" sz="4000" b="1" dirty="0"/>
              <a:t> </a:t>
            </a:r>
            <a:r>
              <a:rPr lang="ru-RU" sz="4000" b="1" dirty="0" err="1"/>
              <a:t>логічних</a:t>
            </a:r>
            <a:r>
              <a:rPr lang="ru-RU" sz="4000" b="1" dirty="0"/>
              <a:t> </a:t>
            </a:r>
            <a:r>
              <a:rPr lang="ru-RU" sz="4000" b="1" dirty="0" err="1"/>
              <a:t>функцій</a:t>
            </a:r>
            <a:r>
              <a:rPr lang="ru-RU" sz="4000" b="1" dirty="0"/>
              <a:t> табличного </a:t>
            </a:r>
            <a:r>
              <a:rPr lang="ru-RU" sz="4000" b="1" dirty="0" err="1"/>
              <a:t>процесора</a:t>
            </a:r>
            <a:endParaRPr lang="uk-UA" altLang="ru-RU" sz="2400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Picture 6" descr="https://d1uvkq6h1vbgdk.cloudfront.net/commercial_1/images/logos/logo_exc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94877"/>
            <a:ext cx="1477012" cy="150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65" y="2694878"/>
            <a:ext cx="1476616" cy="1355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OR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043608" y="951570"/>
            <a:ext cx="7992888" cy="36004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uk-UA" altLang="ru-RU" sz="2800" b="1" dirty="0" smtClean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1059582"/>
            <a:ext cx="7344815" cy="38185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1185212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NOT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4800" b="1" dirty="0" smtClean="0"/>
              <a:t>	</a:t>
            </a:r>
          </a:p>
          <a:p>
            <a:pPr eaLnBrk="1" hangingPunct="1">
              <a:buFont typeface="Arial" charset="0"/>
              <a:buNone/>
            </a:pPr>
            <a:r>
              <a:rPr lang="en-US" altLang="ru-RU" sz="3600" b="1" dirty="0" smtClean="0"/>
              <a:t>NOT</a:t>
            </a:r>
            <a:r>
              <a:rPr lang="uk-UA" altLang="ru-RU" sz="3600" b="1" dirty="0" smtClean="0"/>
              <a:t>(логічне значення)</a:t>
            </a:r>
          </a:p>
          <a:p>
            <a:pPr eaLnBrk="1" hangingPunct="1">
              <a:buFont typeface="Arial" charset="0"/>
              <a:buNone/>
            </a:pPr>
            <a:r>
              <a:rPr lang="uk-UA" altLang="ru-RU" dirty="0" smtClean="0"/>
              <a:t>	</a:t>
            </a:r>
            <a:r>
              <a:rPr lang="uk-UA" altLang="ru-RU" sz="2800" dirty="0" smtClean="0"/>
              <a:t>- змінює значення </a:t>
            </a:r>
            <a:r>
              <a:rPr lang="en-US" altLang="ru-RU" sz="2800" dirty="0" smtClean="0"/>
              <a:t>FALSE</a:t>
            </a:r>
            <a:r>
              <a:rPr lang="uk-UA" altLang="ru-RU" sz="2800" dirty="0" smtClean="0"/>
              <a:t> на значення </a:t>
            </a:r>
            <a:r>
              <a:rPr lang="en-US" altLang="ru-RU" sz="2800" dirty="0" smtClean="0"/>
              <a:t>TRUE</a:t>
            </a:r>
            <a:r>
              <a:rPr lang="uk-UA" altLang="ru-RU" sz="2800" dirty="0" smtClean="0"/>
              <a:t>, а значення </a:t>
            </a:r>
            <a:r>
              <a:rPr lang="en-US" altLang="ru-RU" sz="2800" dirty="0" smtClean="0"/>
              <a:t>TRUE</a:t>
            </a:r>
            <a:r>
              <a:rPr lang="uk-UA" altLang="ru-RU" sz="2800" dirty="0" smtClean="0"/>
              <a:t> на значення </a:t>
            </a:r>
            <a:r>
              <a:rPr lang="en-US" altLang="ru-RU" sz="2800" dirty="0" smtClean="0"/>
              <a:t>FALSE</a:t>
            </a:r>
            <a:r>
              <a:rPr lang="uk-UA" altLang="ru-RU" sz="2800" dirty="0" smtClean="0"/>
              <a:t>.</a:t>
            </a:r>
            <a:r>
              <a:rPr lang="ru-RU" altLang="ru-RU" sz="2800" dirty="0" smtClean="0"/>
              <a:t> </a:t>
            </a:r>
            <a:endParaRPr lang="uk-UA" altLang="ru-RU" sz="28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NOT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2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altLang="ru-RU" sz="4800" b="1" dirty="0" smtClean="0"/>
              <a:t>	</a:t>
            </a:r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25615" t="29812" r="45449" b="49099"/>
          <a:stretch/>
        </p:blipFill>
        <p:spPr bwMode="auto">
          <a:xfrm>
            <a:off x="1403648" y="1145219"/>
            <a:ext cx="7349735" cy="35244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056576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hangingPunct="1"/>
            <a:r>
              <a:rPr lang="ru-RU" altLang="ru-RU" sz="4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Множина</a:t>
            </a:r>
            <a:r>
              <a:rPr lang="ru-RU" alt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4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значень</a:t>
            </a:r>
            <a:r>
              <a:rPr lang="ru-RU" alt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4000" b="1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логічних</a:t>
            </a:r>
            <a:r>
              <a:rPr lang="ru-RU" altLang="ru-RU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умов</a:t>
            </a:r>
            <a:endParaRPr lang="uk-UA" altLang="ru-RU" sz="4000" b="1" dirty="0" smtClean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uk-UA" altLang="ru-RU" sz="4000" dirty="0" smtClean="0"/>
              <a:t>Логічна умова, яка виконується, має значення </a:t>
            </a:r>
            <a:r>
              <a:rPr lang="en-US" altLang="ru-RU" sz="4000" b="1" dirty="0" smtClean="0"/>
              <a:t>TRUE</a:t>
            </a:r>
            <a:r>
              <a:rPr lang="uk-UA" altLang="ru-RU" sz="4000" dirty="0" smtClean="0"/>
              <a:t>.</a:t>
            </a:r>
          </a:p>
          <a:p>
            <a:pPr eaLnBrk="1" hangingPunct="1"/>
            <a:r>
              <a:rPr lang="uk-UA" altLang="ru-RU" sz="4000" dirty="0" smtClean="0"/>
              <a:t>Логічна умова, яка не виконується, має значення </a:t>
            </a:r>
            <a:r>
              <a:rPr lang="en-US" altLang="ru-RU" sz="4000" b="1" dirty="0" smtClean="0"/>
              <a:t>FALSE</a:t>
            </a:r>
            <a:r>
              <a:rPr lang="uk-UA" altLang="ru-RU" sz="4000" dirty="0" smtClean="0"/>
              <a:t>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u="sng" dirty="0" smtClean="0">
                <a:solidFill>
                  <a:schemeClr val="accent6">
                    <a:lumMod val="75000"/>
                  </a:schemeClr>
                </a:solidFill>
              </a:rPr>
              <a:t>Знаки </a:t>
            </a:r>
            <a:r>
              <a:rPr lang="ru-RU" altLang="ru-RU" b="1" u="sng" dirty="0" err="1" smtClean="0">
                <a:solidFill>
                  <a:schemeClr val="accent6">
                    <a:lumMod val="75000"/>
                  </a:schemeClr>
                </a:solidFill>
              </a:rPr>
              <a:t>логічних</a:t>
            </a:r>
            <a:r>
              <a:rPr lang="ru-RU" altLang="ru-RU" b="1" u="sng" dirty="0" smtClean="0">
                <a:solidFill>
                  <a:schemeClr val="accent6">
                    <a:lumMod val="75000"/>
                  </a:schemeClr>
                </a:solidFill>
              </a:rPr>
              <a:t> умов</a:t>
            </a:r>
            <a:endParaRPr lang="uk-UA" altLang="ru-RU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type="body" sz="half" idx="1"/>
          </p:nvPr>
        </p:nvSpPr>
        <p:spPr>
          <a:xfrm>
            <a:off x="468313" y="1059657"/>
            <a:ext cx="7859712" cy="507206"/>
          </a:xfrm>
        </p:spPr>
        <p:txBody>
          <a:bodyPr>
            <a:normAutofit fontScale="92500" lnSpcReduction="10000"/>
          </a:bodyPr>
          <a:lstStyle/>
          <a:p>
            <a:pPr marL="1971675" indent="-893763" eaLnBrk="1" hangingPunct="1">
              <a:buFont typeface="Arial" charset="0"/>
              <a:buNone/>
            </a:pPr>
            <a:r>
              <a:rPr lang="uk-UA" altLang="ru-RU" smtClean="0"/>
              <a:t>Логічні умови використовують знаки:</a:t>
            </a:r>
            <a:endParaRPr lang="uk-UA" altLang="ru-RU" sz="4000" smtClean="0"/>
          </a:p>
        </p:txBody>
      </p:sp>
      <p:graphicFrame>
        <p:nvGraphicFramePr>
          <p:cNvPr id="29700" name="Group 4"/>
          <p:cNvGraphicFramePr>
            <a:graphicFrameLocks noGrp="1"/>
          </p:cNvGraphicFramePr>
          <p:nvPr>
            <p:ph sz="half" idx="2"/>
          </p:nvPr>
        </p:nvGraphicFramePr>
        <p:xfrm>
          <a:off x="2268539" y="1600200"/>
          <a:ext cx="4967287" cy="3332980"/>
        </p:xfrm>
        <a:graphic>
          <a:graphicData uri="http://schemas.openxmlformats.org/drawingml/2006/table">
            <a:tbl>
              <a:tblPr/>
              <a:tblGrid>
                <a:gridCol w="4967287"/>
              </a:tblGrid>
              <a:tr h="3332979">
                <a:tc>
                  <a:txBody>
                    <a:bodyPr/>
                    <a:lstStyle/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&gt;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(більше)</a:t>
                      </a: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(менше)</a:t>
                      </a: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r>
                        <a:rPr kumimoji="0" lang="uk-UA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=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(дорівнює), 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&gt;=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(не менше)</a:t>
                      </a: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&lt;=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(не більше)</a:t>
                      </a: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,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	</a:t>
                      </a:r>
                      <a:r>
                        <a:rPr kumimoji="0" lang="ru-RU" sz="2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&lt; &gt;</a:t>
                      </a:r>
                      <a:r>
                        <a:rPr kumimoji="0" lang="uk-UA" sz="2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(не дорівнює).</a:t>
                      </a:r>
                    </a:p>
                    <a:p>
                      <a:pPr marL="0" marR="0" lvl="0" indent="89693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uk-UA" sz="2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34286" marB="3428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uk-UA" altLang="ru-RU" b="1" u="sng" dirty="0" smtClean="0">
                <a:solidFill>
                  <a:schemeClr val="accent6">
                    <a:lumMod val="75000"/>
                  </a:schemeClr>
                </a:solidFill>
                <a:latin typeface="Arial" charset="0"/>
              </a:rPr>
              <a:t>Приклади логічних виразів</a:t>
            </a:r>
          </a:p>
        </p:txBody>
      </p:sp>
      <p:sp>
        <p:nvSpPr>
          <p:cNvPr id="7171" name="Rectangle 3"/>
          <p:cNvSpPr>
            <a:spLocks noGrp="1"/>
          </p:cNvSpPr>
          <p:nvPr>
            <p:ph idx="1"/>
          </p:nvPr>
        </p:nvSpPr>
        <p:spPr>
          <a:xfrm>
            <a:off x="1763689" y="1221582"/>
            <a:ext cx="6336703" cy="3394472"/>
          </a:xfrm>
        </p:spPr>
        <p:txBody>
          <a:bodyPr>
            <a:normAutofit/>
          </a:bodyPr>
          <a:lstStyle/>
          <a:p>
            <a:pPr eaLnBrk="1" hangingPunct="1">
              <a:buFont typeface="Arial" charset="0"/>
              <a:buNone/>
            </a:pPr>
            <a:r>
              <a:rPr lang="uk-UA" altLang="ru-RU" sz="3600" b="1" dirty="0" smtClean="0">
                <a:latin typeface="Calibri" panose="020F0502020204030204" pitchFamily="34" charset="0"/>
              </a:rPr>
              <a:t>А1&gt;1</a:t>
            </a:r>
            <a:endParaRPr lang="en-US" altLang="ru-RU" sz="3600" b="1" dirty="0" smtClean="0">
              <a:latin typeface="Calibri" panose="020F0502020204030204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ru-RU" sz="3600" b="1" dirty="0" smtClean="0">
                <a:latin typeface="Calibri" panose="020F0502020204030204" pitchFamily="34" charset="0"/>
              </a:rPr>
              <a:t>F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2*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A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4=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SUM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(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B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2: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B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13)</a:t>
            </a:r>
            <a:endParaRPr lang="en-US" altLang="ru-RU" sz="3600" b="1" dirty="0" smtClean="0">
              <a:latin typeface="Calibri" panose="020F0502020204030204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en-US" altLang="ru-RU" sz="3600" b="1" dirty="0" smtClean="0">
                <a:latin typeface="Calibri" panose="020F0502020204030204" pitchFamily="34" charset="0"/>
              </a:rPr>
              <a:t>B</a:t>
            </a:r>
            <a:r>
              <a:rPr lang="uk-UA" altLang="ru-RU" sz="3600" b="1" dirty="0" smtClean="0">
                <a:latin typeface="Calibri" panose="020F0502020204030204" pitchFamily="34" charset="0"/>
              </a:rPr>
              <a:t>13="Андрій"</a:t>
            </a:r>
          </a:p>
          <a:p>
            <a:pPr eaLnBrk="1" hangingPunct="1">
              <a:buFont typeface="Arial" charset="0"/>
              <a:buNone/>
            </a:pPr>
            <a:r>
              <a:rPr lang="uk-UA" altLang="ru-RU" sz="3600" b="1" dirty="0" smtClean="0">
                <a:latin typeface="Calibri" panose="020F0502020204030204" pitchFamily="34" charset="0"/>
              </a:rPr>
              <a:t>B3-C3&gt;=12</a:t>
            </a:r>
            <a:endParaRPr lang="ru-RU" altLang="ru-RU" sz="3600" b="1" dirty="0" smtClean="0">
              <a:latin typeface="Calibri" panose="020F0502020204030204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ru-RU" altLang="ru-RU" sz="3600" b="1" dirty="0" smtClean="0">
                <a:latin typeface="Calibri" panose="020F0502020204030204" pitchFamily="34" charset="0"/>
              </a:rPr>
              <a:t>М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AX</a:t>
            </a:r>
            <a:r>
              <a:rPr lang="ru-RU" altLang="ru-RU" sz="3600" b="1" dirty="0" smtClean="0">
                <a:latin typeface="Calibri" panose="020F0502020204030204" pitchFamily="34" charset="0"/>
              </a:rPr>
              <a:t>(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$D$2:$D$12</a:t>
            </a:r>
            <a:r>
              <a:rPr lang="ru-RU" altLang="ru-RU" sz="3600" b="1" dirty="0" smtClean="0">
                <a:latin typeface="Calibri" panose="020F0502020204030204" pitchFamily="34" charset="0"/>
              </a:rPr>
              <a:t>)</a:t>
            </a:r>
            <a:r>
              <a:rPr lang="en-US" altLang="ru-RU" sz="3600" b="1" dirty="0" smtClean="0">
                <a:latin typeface="Calibri" panose="020F0502020204030204" pitchFamily="34" charset="0"/>
              </a:rPr>
              <a:t>=10</a:t>
            </a:r>
            <a:endParaRPr lang="uk-UA" altLang="ru-RU" sz="3600" b="1" dirty="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uk-UA" altLang="ru-RU" b="1" dirty="0" smtClean="0">
                <a:solidFill>
                  <a:schemeClr val="accent6">
                    <a:lumMod val="75000"/>
                  </a:schemeClr>
                </a:solidFill>
              </a:rPr>
              <a:t>Фізкультхвилинка</a:t>
            </a:r>
          </a:p>
        </p:txBody>
      </p:sp>
      <p:pic>
        <p:nvPicPr>
          <p:cNvPr id="8" name="Фізкульхвилинк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47664" y="987574"/>
            <a:ext cx="6774657" cy="3816424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6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Grp="1"/>
          </p:cNvSpPr>
          <p:nvPr>
            <p:ph type="title"/>
          </p:nvPr>
        </p:nvSpPr>
        <p:spPr>
          <a:xfrm>
            <a:off x="1043608" y="483518"/>
            <a:ext cx="7653288" cy="6477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Практичне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завдання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28" name="Rectangle 3"/>
              <p:cNvSpPr>
                <a:spLocks noGrp="1"/>
              </p:cNvSpPr>
              <p:nvPr>
                <p:ph type="body" sz="half" idx="1"/>
              </p:nvPr>
            </p:nvSpPr>
            <p:spPr>
              <a:xfrm>
                <a:off x="1763688" y="1563638"/>
                <a:ext cx="6408712" cy="1890713"/>
              </a:xfrm>
            </p:spPr>
            <p:txBody>
              <a:bodyPr>
                <a:normAutofit fontScale="70000" lnSpcReduction="20000"/>
              </a:bodyPr>
              <a:lstStyle/>
              <a:p>
                <a:pPr algn="ctr">
                  <a:lnSpc>
                    <a:spcPct val="80000"/>
                  </a:lnSpc>
                  <a:buNone/>
                </a:pPr>
                <a:r>
                  <a:rPr lang="uk-UA" altLang="ru-RU" sz="4100" b="1" dirty="0" smtClean="0"/>
                  <a:t>Обчислити значення </a:t>
                </a:r>
                <a:r>
                  <a:rPr lang="ru-RU" altLang="ru-RU" sz="4100" b="1" dirty="0" smtClean="0"/>
                  <a:t> </a:t>
                </a:r>
                <a:r>
                  <a:rPr lang="ru-RU" altLang="ru-RU" sz="4100" b="1" dirty="0" err="1" smtClean="0"/>
                  <a:t>функці</a:t>
                </a:r>
                <a:r>
                  <a:rPr lang="uk-UA" altLang="ru-RU" sz="4100" b="1" dirty="0" smtClean="0"/>
                  <a:t>ї </a:t>
                </a:r>
                <a:endParaRPr lang="uk-UA" sz="4100" i="1" dirty="0" smtClean="0"/>
              </a:p>
              <a:p>
                <a:pPr>
                  <a:lnSpc>
                    <a:spcPct val="80000"/>
                  </a:lnSpc>
                  <a:buNone/>
                </a:pPr>
                <a:endParaRPr lang="uk-UA" i="1" dirty="0" smtClean="0"/>
              </a:p>
              <a:p>
                <a:pPr>
                  <a:lnSpc>
                    <a:spcPct val="8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i="1">
                          <a:latin typeface="Cambria Math"/>
                        </a:rPr>
                        <m:t>𝑦</m:t>
                      </m:r>
                      <m:r>
                        <a:rPr lang="uk-UA" i="1">
                          <a:latin typeface="Cambria Math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ru-RU" i="1">
                              <a:latin typeface="Cambria Math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ru-RU" i="1">
                                  <a:latin typeface="Cambria Math"/>
                                </a:rPr>
                              </m:ctrlPr>
                            </m:eqArrPr>
                            <m:e>
                              <m:r>
                                <a:rPr lang="uk-UA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uk-UA" i="1">
                                  <a:latin typeface="Cambria Math"/>
                                </a:rPr>
                                <m:t>+1,   якщо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ru-RU" i="1">
                                  <a:latin typeface="Cambria Math"/>
                                </a:rPr>
                                <m:t>≤1,</m:t>
                              </m:r>
                            </m:e>
                            <m:e>
                              <m:r>
                                <a:rPr lang="uk-UA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uk-UA" i="1">
                                  <a:latin typeface="Cambria Math"/>
                                </a:rPr>
                                <m:t>−1,  якщо </m:t>
                              </m:r>
                              <m:r>
                                <a:rPr lang="uk-UA" i="1">
                                  <a:latin typeface="Cambria Math"/>
                                </a:rPr>
                                <m:t>𝑥</m:t>
                              </m:r>
                              <m:r>
                                <a:rPr lang="uk-UA" i="1">
                                  <a:latin typeface="Cambria Math"/>
                                </a:rPr>
                                <m:t>&gt;1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uk-UA" altLang="ru-RU" b="1" dirty="0" smtClean="0"/>
              </a:p>
              <a:p>
                <a:pPr eaLnBrk="1" hangingPunct="1">
                  <a:lnSpc>
                    <a:spcPct val="80000"/>
                  </a:lnSpc>
                  <a:buFont typeface="Arial" charset="0"/>
                  <a:buNone/>
                </a:pPr>
                <a:r>
                  <a:rPr lang="uk-UA" altLang="ru-RU" b="1" dirty="0" smtClean="0"/>
                  <a:t>	</a:t>
                </a:r>
              </a:p>
              <a:p>
                <a:pPr algn="ctr" eaLnBrk="1" hangingPunct="1">
                  <a:lnSpc>
                    <a:spcPct val="80000"/>
                  </a:lnSpc>
                  <a:buFont typeface="Arial" charset="0"/>
                  <a:buNone/>
                </a:pPr>
                <a:r>
                  <a:rPr lang="uk-UA" altLang="ru-RU" sz="4100" b="1" dirty="0" smtClean="0"/>
                  <a:t>на проміжку [</a:t>
                </a:r>
                <a:r>
                  <a:rPr lang="ru-RU" altLang="ru-RU" sz="4100" b="1" dirty="0" smtClean="0"/>
                  <a:t>-10;10</a:t>
                </a:r>
                <a:r>
                  <a:rPr lang="uk-UA" altLang="ru-RU" sz="4100" b="1" dirty="0" smtClean="0"/>
                  <a:t>]  з кроком 1.</a:t>
                </a:r>
              </a:p>
              <a:p>
                <a:pPr eaLnBrk="1" hangingPunct="1">
                  <a:lnSpc>
                    <a:spcPct val="80000"/>
                  </a:lnSpc>
                  <a:buFont typeface="Arial" charset="0"/>
                  <a:buNone/>
                </a:pPr>
                <a:endParaRPr lang="uk-UA" altLang="ru-RU" b="1" dirty="0" smtClean="0"/>
              </a:p>
            </p:txBody>
          </p:sp>
        </mc:Choice>
        <mc:Fallback xmlns="">
          <p:sp>
            <p:nvSpPr>
              <p:cNvPr id="1028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1"/>
              </p:nvPr>
            </p:nvSpPr>
            <p:spPr>
              <a:xfrm>
                <a:off x="1763688" y="1563638"/>
                <a:ext cx="6408712" cy="1890713"/>
              </a:xfrm>
              <a:blipFill rotWithShape="1">
                <a:blip r:embed="rId2"/>
                <a:stretch>
                  <a:fillRect t="-46129" b="-619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121364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4"/>
          <p:cNvSpPr>
            <a:spLocks noGrp="1"/>
          </p:cNvSpPr>
          <p:nvPr>
            <p:ph type="title"/>
          </p:nvPr>
        </p:nvSpPr>
        <p:spPr>
          <a:xfrm>
            <a:off x="395288" y="141685"/>
            <a:ext cx="8229600" cy="6477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uk-UA" altLang="ru-RU" b="1" smtClean="0">
                <a:solidFill>
                  <a:schemeClr val="accent6">
                    <a:lumMod val="75000"/>
                  </a:schemeClr>
                </a:solidFill>
              </a:rPr>
              <a:t>Домашнє</a:t>
            </a:r>
            <a:r>
              <a:rPr lang="ru-RU" altLang="ru-RU" b="1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завдання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28" name="Rectangle 3"/>
          <p:cNvSpPr>
            <a:spLocks noGrp="1"/>
          </p:cNvSpPr>
          <p:nvPr>
            <p:ph type="body" sz="half" idx="1"/>
          </p:nvPr>
        </p:nvSpPr>
        <p:spPr>
          <a:xfrm>
            <a:off x="1115616" y="1167594"/>
            <a:ext cx="7848872" cy="3780420"/>
          </a:xfrm>
        </p:spPr>
        <p:txBody>
          <a:bodyPr>
            <a:normAutofit fontScale="77500" lnSpcReduction="20000"/>
          </a:bodyPr>
          <a:lstStyle/>
          <a:p>
            <a:pPr marL="596646" lvl="0" indent="-514350">
              <a:buFont typeface="+mj-lt"/>
              <a:buAutoNum type="arabicPeriod"/>
            </a:pPr>
            <a:r>
              <a:rPr lang="uk-UA" dirty="0"/>
              <a:t>Опрацювати параграф підручника.</a:t>
            </a:r>
            <a:endParaRPr lang="ru-RU" dirty="0"/>
          </a:p>
          <a:p>
            <a:pPr marL="596646" lvl="0" indent="-514350">
              <a:buFont typeface="+mj-lt"/>
              <a:buAutoNum type="arabicPeriod"/>
            </a:pPr>
            <a:r>
              <a:rPr lang="uk-UA" dirty="0"/>
              <a:t>Виконати завдання на картках:</a:t>
            </a:r>
            <a:endParaRPr lang="ru-RU" dirty="0"/>
          </a:p>
          <a:p>
            <a:pPr marL="82296" indent="0">
              <a:buNone/>
            </a:pPr>
            <a:r>
              <a:rPr lang="uk-UA" dirty="0"/>
              <a:t>Визначити значення логічних функцій, якщо у клітинці </a:t>
            </a:r>
            <a:r>
              <a:rPr lang="en-US" b="1" dirty="0"/>
              <a:t>A</a:t>
            </a:r>
            <a:r>
              <a:rPr lang="ru-RU" b="1" dirty="0"/>
              <a:t>1</a:t>
            </a:r>
            <a:r>
              <a:rPr lang="ru-RU" dirty="0"/>
              <a:t> </a:t>
            </a:r>
            <a:r>
              <a:rPr lang="uk-UA" dirty="0"/>
              <a:t>введено число 100, а в клітинці </a:t>
            </a:r>
            <a:r>
              <a:rPr lang="en-US" b="1" dirty="0"/>
              <a:t>B</a:t>
            </a:r>
            <a:r>
              <a:rPr lang="ru-RU" b="1" dirty="0"/>
              <a:t>1</a:t>
            </a:r>
            <a:r>
              <a:rPr lang="ru-RU" dirty="0"/>
              <a:t> </a:t>
            </a:r>
            <a:r>
              <a:rPr lang="uk-UA" dirty="0"/>
              <a:t>– число 10:</a:t>
            </a:r>
            <a:endParaRPr lang="ru-RU" dirty="0"/>
          </a:p>
          <a:p>
            <a:pPr marL="596646" lvl="0" indent="-514350">
              <a:buFont typeface="+mj-lt"/>
              <a:buAutoNum type="arabicParenR"/>
            </a:pPr>
            <a:r>
              <a:rPr lang="en-US" dirty="0"/>
              <a:t>AND(A1&lt;0;B1&gt;0);</a:t>
            </a:r>
            <a:endParaRPr lang="ru-RU" dirty="0"/>
          </a:p>
          <a:p>
            <a:pPr marL="596646" lvl="0" indent="-514350">
              <a:buFont typeface="+mj-lt"/>
              <a:buAutoNum type="arabicParenR"/>
            </a:pPr>
            <a:r>
              <a:rPr lang="en-US" dirty="0"/>
              <a:t>OR</a:t>
            </a:r>
            <a:r>
              <a:rPr lang="uk-UA" dirty="0"/>
              <a:t>(</a:t>
            </a:r>
            <a:r>
              <a:rPr lang="en-US" dirty="0"/>
              <a:t>A</a:t>
            </a:r>
            <a:r>
              <a:rPr lang="uk-UA" dirty="0"/>
              <a:t>1&lt;0; </a:t>
            </a:r>
            <a:r>
              <a:rPr lang="en-US" dirty="0"/>
              <a:t>B</a:t>
            </a:r>
            <a:r>
              <a:rPr lang="uk-UA" dirty="0"/>
              <a:t>1&gt;0);</a:t>
            </a:r>
            <a:endParaRPr lang="ru-RU" dirty="0"/>
          </a:p>
          <a:p>
            <a:pPr marL="596646" lvl="0" indent="-514350">
              <a:buFont typeface="+mj-lt"/>
              <a:buAutoNum type="arabicParenR"/>
            </a:pPr>
            <a:r>
              <a:rPr lang="en-US" dirty="0"/>
              <a:t>AND</a:t>
            </a:r>
            <a:r>
              <a:rPr lang="uk-UA" dirty="0"/>
              <a:t>(</a:t>
            </a:r>
            <a:r>
              <a:rPr lang="en-US" dirty="0"/>
              <a:t>A</a:t>
            </a:r>
            <a:r>
              <a:rPr lang="uk-UA" dirty="0"/>
              <a:t>1&gt;20; </a:t>
            </a:r>
            <a:r>
              <a:rPr lang="en-US" dirty="0"/>
              <a:t>B</a:t>
            </a:r>
            <a:r>
              <a:rPr lang="uk-UA" dirty="0"/>
              <a:t>1&lt;=50);</a:t>
            </a:r>
            <a:endParaRPr lang="ru-RU" dirty="0"/>
          </a:p>
          <a:p>
            <a:pPr marL="596646" lvl="0" indent="-514350">
              <a:buFont typeface="+mj-lt"/>
              <a:buAutoNum type="arabicParenR"/>
            </a:pPr>
            <a:r>
              <a:rPr lang="en-US" dirty="0"/>
              <a:t>NOT</a:t>
            </a:r>
            <a:r>
              <a:rPr lang="uk-UA" dirty="0"/>
              <a:t>(</a:t>
            </a:r>
            <a:r>
              <a:rPr lang="en-US" dirty="0"/>
              <a:t>A</a:t>
            </a:r>
            <a:r>
              <a:rPr lang="uk-UA" dirty="0"/>
              <a:t>1&lt; &gt;0);</a:t>
            </a:r>
            <a:endParaRPr lang="ru-RU" dirty="0"/>
          </a:p>
          <a:p>
            <a:pPr marL="596646" lvl="0" indent="-514350">
              <a:buFont typeface="+mj-lt"/>
              <a:buAutoNum type="arabicParenR"/>
            </a:pPr>
            <a:r>
              <a:rPr lang="en-US" dirty="0"/>
              <a:t>AND</a:t>
            </a:r>
            <a:r>
              <a:rPr lang="uk-UA" dirty="0"/>
              <a:t>(</a:t>
            </a:r>
            <a:r>
              <a:rPr lang="en-US" dirty="0"/>
              <a:t>A</a:t>
            </a:r>
            <a:r>
              <a:rPr lang="uk-UA" dirty="0"/>
              <a:t>1&gt;50; </a:t>
            </a:r>
            <a:r>
              <a:rPr lang="en-US" dirty="0"/>
              <a:t>A</a:t>
            </a:r>
            <a:r>
              <a:rPr lang="uk-UA" dirty="0"/>
              <a:t>1&lt; &gt;70; </a:t>
            </a:r>
            <a:r>
              <a:rPr lang="en-US" dirty="0"/>
              <a:t>B</a:t>
            </a:r>
            <a:r>
              <a:rPr lang="uk-UA" dirty="0"/>
              <a:t>1=10);</a:t>
            </a:r>
            <a:endParaRPr lang="ru-RU" dirty="0"/>
          </a:p>
          <a:p>
            <a:pPr marL="596646" indent="-514350">
              <a:buFont typeface="+mj-lt"/>
              <a:buAutoNum type="arabicParenR"/>
            </a:pPr>
            <a:r>
              <a:rPr lang="en-US" dirty="0"/>
              <a:t>OR</a:t>
            </a:r>
            <a:r>
              <a:rPr lang="uk-UA" dirty="0"/>
              <a:t>(</a:t>
            </a:r>
            <a:r>
              <a:rPr lang="en-US" dirty="0"/>
              <a:t>A</a:t>
            </a:r>
            <a:r>
              <a:rPr lang="uk-UA" dirty="0"/>
              <a:t>1&lt;200; </a:t>
            </a:r>
            <a:r>
              <a:rPr lang="en-US" dirty="0"/>
              <a:t>B</a:t>
            </a:r>
            <a:r>
              <a:rPr lang="uk-UA" dirty="0"/>
              <a:t>1&lt; &gt;70; </a:t>
            </a:r>
            <a:r>
              <a:rPr lang="en-US" dirty="0"/>
              <a:t>B</a:t>
            </a:r>
            <a:r>
              <a:rPr lang="uk-UA" dirty="0"/>
              <a:t>1&lt;20).</a:t>
            </a:r>
            <a:endParaRPr lang="uk-UA" altLang="ru-RU" b="1" dirty="0" smtClean="0"/>
          </a:p>
        </p:txBody>
      </p:sp>
    </p:spTree>
    <p:extLst>
      <p:ext uri="{BB962C8B-B14F-4D97-AF65-F5344CB8AC3E}">
        <p14:creationId xmlns:p14="http://schemas.microsoft.com/office/powerpoint/2010/main" val="177180693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691680" y="1912024"/>
            <a:ext cx="68084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dirty="0">
                <a:ln w="1905"/>
                <a:gradFill>
                  <a:gsLst>
                    <a:gs pos="43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rgbClr val="FFFF00"/>
                    </a:gs>
                  </a:gsLst>
                  <a:lin ang="5400000" scaled="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 за увагу!</a:t>
            </a:r>
            <a:endParaRPr lang="ru-RU" sz="6600" b="1" dirty="0">
              <a:ln w="1905"/>
              <a:gradFill>
                <a:gsLst>
                  <a:gs pos="43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rgbClr val="FFFF00"/>
                  </a:gs>
                </a:gsLst>
                <a:lin ang="5400000" scaled="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662521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331640" y="195486"/>
            <a:ext cx="7406640" cy="530503"/>
          </a:xfrm>
        </p:spPr>
        <p:txBody>
          <a:bodyPr>
            <a:normAutofit fontScale="90000"/>
          </a:bodyPr>
          <a:lstStyle/>
          <a:p>
            <a:r>
              <a:rPr lang="uk-UA" b="1" dirty="0">
                <a:effectLst/>
              </a:rPr>
              <a:t>Інтерактивна гра «</a:t>
            </a:r>
            <a:r>
              <a:rPr lang="en-US" b="1" dirty="0">
                <a:effectLst/>
              </a:rPr>
              <a:t>Way out</a:t>
            </a:r>
            <a:r>
              <a:rPr lang="uk-UA" b="1" dirty="0">
                <a:effectLst/>
              </a:rPr>
              <a:t>» 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87624" y="771550"/>
            <a:ext cx="7651576" cy="4176464"/>
          </a:xfrm>
        </p:spPr>
        <p:txBody>
          <a:bodyPr>
            <a:normAutofit fontScale="92500" lnSpcReduction="20000"/>
          </a:bodyPr>
          <a:lstStyle/>
          <a:p>
            <a:r>
              <a:rPr lang="uk-UA" b="1" i="1" dirty="0"/>
              <a:t>Ситуація 1.</a:t>
            </a:r>
            <a:r>
              <a:rPr lang="uk-UA" dirty="0"/>
              <a:t> Після введення даних в другий стовпчик частина слів, внесених в першому стовпчику, стала закритою даними другого стовпчика. Що робити? </a:t>
            </a:r>
            <a:endParaRPr lang="ru-RU" dirty="0"/>
          </a:p>
          <a:p>
            <a:r>
              <a:rPr lang="uk-UA" b="1" i="1" dirty="0"/>
              <a:t>Ситуація 2.</a:t>
            </a:r>
            <a:r>
              <a:rPr lang="uk-UA" dirty="0"/>
              <a:t> Після введення числа 12,1 в клітинку </a:t>
            </a:r>
            <a:r>
              <a:rPr lang="uk-UA" b="1" dirty="0"/>
              <a:t>А1</a:t>
            </a:r>
            <a:r>
              <a:rPr lang="uk-UA" dirty="0"/>
              <a:t> на екрані з'явилося «12 січня». Що робити і чому так сталося? </a:t>
            </a:r>
            <a:endParaRPr lang="ru-RU" dirty="0"/>
          </a:p>
          <a:p>
            <a:r>
              <a:rPr lang="uk-UA" b="1" i="1" dirty="0"/>
              <a:t>Ситуація 3. </a:t>
            </a:r>
            <a:r>
              <a:rPr lang="uk-UA" dirty="0"/>
              <a:t>До таблиці в стовпчик із заголовком «</a:t>
            </a:r>
            <a:r>
              <a:rPr lang="uk-UA" b="1" dirty="0"/>
              <a:t>Шифр»</a:t>
            </a:r>
            <a:r>
              <a:rPr lang="uk-UA" dirty="0"/>
              <a:t> потрібно ввести дані такого типу: 001, 002, 003 і т. д. Але при введенні вони перетворюються на числа 1, 2, 3 і т. д. Як цьому запобігти?</a:t>
            </a:r>
            <a:endParaRPr lang="ru-RU" dirty="0"/>
          </a:p>
          <a:p>
            <a:r>
              <a:rPr lang="uk-UA" b="1" i="1" dirty="0"/>
              <a:t>Ситуація 4.</a:t>
            </a:r>
            <a:r>
              <a:rPr lang="uk-UA" dirty="0"/>
              <a:t> Після введення числових даних числа десь зникли і замість них висвітлився набір решіток. В чому справа і що потрібно робити?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49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331640" y="267494"/>
            <a:ext cx="7406640" cy="602511"/>
          </a:xfrm>
        </p:spPr>
        <p:txBody>
          <a:bodyPr>
            <a:normAutofit fontScale="90000"/>
          </a:bodyPr>
          <a:lstStyle/>
          <a:p>
            <a:r>
              <a:rPr lang="uk-UA" b="1" dirty="0">
                <a:effectLst/>
              </a:rPr>
              <a:t>Інтерактивна гра «</a:t>
            </a:r>
            <a:r>
              <a:rPr lang="en-US" b="1" dirty="0">
                <a:effectLst/>
              </a:rPr>
              <a:t>Way out</a:t>
            </a:r>
            <a:r>
              <a:rPr lang="uk-UA" b="1" dirty="0">
                <a:effectLst/>
              </a:rPr>
              <a:t>» </a:t>
            </a: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115616" y="915566"/>
            <a:ext cx="7848872" cy="4032448"/>
          </a:xfrm>
        </p:spPr>
        <p:txBody>
          <a:bodyPr>
            <a:noAutofit/>
          </a:bodyPr>
          <a:lstStyle/>
          <a:p>
            <a:pPr algn="just"/>
            <a:r>
              <a:rPr lang="uk-UA" sz="2250" b="1" i="1" dirty="0"/>
              <a:t>Ситуація 5.</a:t>
            </a:r>
            <a:r>
              <a:rPr lang="uk-UA" sz="2250" dirty="0"/>
              <a:t> При введенні десяткових </a:t>
            </a:r>
            <a:r>
              <a:rPr lang="uk-UA" sz="2250" dirty="0" err="1"/>
              <a:t>дробів</a:t>
            </a:r>
            <a:r>
              <a:rPr lang="uk-UA" sz="2250" dirty="0"/>
              <a:t>, числа чомусь округлюються. Чому так сталося? Як виправити цю ситуацію?</a:t>
            </a:r>
            <a:endParaRPr lang="ru-RU" sz="2250" dirty="0"/>
          </a:p>
          <a:p>
            <a:pPr algn="just"/>
            <a:r>
              <a:rPr lang="uk-UA" sz="2250" b="1" i="1" dirty="0"/>
              <a:t>Ситуація 6.</a:t>
            </a:r>
            <a:r>
              <a:rPr lang="uk-UA" sz="2250" dirty="0"/>
              <a:t> Як увести дані у вигляді заповнення арифметичною прогресією? </a:t>
            </a:r>
            <a:endParaRPr lang="ru-RU" sz="2250" dirty="0"/>
          </a:p>
          <a:p>
            <a:pPr algn="just"/>
            <a:r>
              <a:rPr lang="uk-UA" sz="2250" b="1" i="1" dirty="0"/>
              <a:t>Ситуація 7.</a:t>
            </a:r>
            <a:r>
              <a:rPr lang="uk-UA" sz="2250" dirty="0"/>
              <a:t> При копіюванні формули в одній клітинці з’явилося повідомлення про помилку, яка повідомляє про ділення на нуль, хоча жодного в таблиці немає. Чому так сталося? Як це виправити?</a:t>
            </a:r>
            <a:endParaRPr lang="ru-RU" sz="2250" dirty="0"/>
          </a:p>
          <a:p>
            <a:pPr algn="just"/>
            <a:r>
              <a:rPr lang="uk-UA" sz="2250" b="1" i="1" dirty="0"/>
              <a:t>Ситуація 8.</a:t>
            </a:r>
            <a:r>
              <a:rPr lang="uk-UA" sz="2250" dirty="0"/>
              <a:t> До клітинки </a:t>
            </a:r>
            <a:r>
              <a:rPr lang="en-US" sz="2250" b="1" dirty="0"/>
              <a:t>B</a:t>
            </a:r>
            <a:r>
              <a:rPr lang="ru-RU" sz="2250" b="1" dirty="0"/>
              <a:t>2</a:t>
            </a:r>
            <a:r>
              <a:rPr lang="ru-RU" sz="2250" dirty="0"/>
              <a:t> </a:t>
            </a:r>
            <a:r>
              <a:rPr lang="uk-UA" sz="2250" dirty="0"/>
              <a:t>введено формулу. Але результат обчислень та повідомлення про помилку не було виведено. Як це можна пояснити? Що робити в цьому випадку</a:t>
            </a:r>
            <a:r>
              <a:rPr lang="uk-UA" sz="2250" dirty="0" smtClean="0"/>
              <a:t>?</a:t>
            </a:r>
            <a:endParaRPr lang="ru-RU" sz="2250" dirty="0"/>
          </a:p>
        </p:txBody>
      </p:sp>
    </p:spTree>
    <p:extLst>
      <p:ext uri="{BB962C8B-B14F-4D97-AF65-F5344CB8AC3E}">
        <p14:creationId xmlns:p14="http://schemas.microsoft.com/office/powerpoint/2010/main" val="84241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4"/>
          <p:cNvSpPr>
            <a:spLocks noGrp="1"/>
          </p:cNvSpPr>
          <p:nvPr>
            <p:ph type="title"/>
          </p:nvPr>
        </p:nvSpPr>
        <p:spPr>
          <a:xfrm>
            <a:off x="1187624" y="195486"/>
            <a:ext cx="7498080" cy="857250"/>
          </a:xfrm>
        </p:spPr>
        <p:txBody>
          <a:bodyPr/>
          <a:lstStyle/>
          <a:p>
            <a:pPr algn="ctr" eaLnBrk="1" hangingPunct="1"/>
            <a:r>
              <a:rPr lang="ru-RU" altLang="ru-RU" b="1" u="sng" dirty="0" err="1" smtClean="0">
                <a:solidFill>
                  <a:schemeClr val="accent6">
                    <a:lumMod val="75000"/>
                  </a:schemeClr>
                </a:solidFill>
              </a:rPr>
              <a:t>Логічні</a:t>
            </a:r>
            <a:r>
              <a:rPr lang="ru-RU" altLang="ru-RU" b="1" u="sng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u="sng" dirty="0" err="1" smtClean="0">
                <a:solidFill>
                  <a:schemeClr val="accent6">
                    <a:lumMod val="75000"/>
                  </a:schemeClr>
                </a:solidFill>
              </a:rPr>
              <a:t>функції</a:t>
            </a:r>
            <a:endParaRPr lang="uk-UA" altLang="ru-RU" b="1" u="sng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8" name="Rectangle 3"/>
          <p:cNvSpPr>
            <a:spLocks noGrp="1"/>
          </p:cNvSpPr>
          <p:nvPr>
            <p:ph idx="1"/>
          </p:nvPr>
        </p:nvSpPr>
        <p:spPr>
          <a:xfrm>
            <a:off x="1115616" y="1113588"/>
            <a:ext cx="7498080" cy="2466274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uk-UA" altLang="ru-RU" dirty="0" smtClean="0"/>
              <a:t>		</a:t>
            </a:r>
            <a:r>
              <a:rPr lang="uk-UA" altLang="ru-RU" sz="3600" dirty="0" smtClean="0"/>
              <a:t>У розрахунках особливе місце займають логічні функції, завдяки яким </a:t>
            </a:r>
            <a:r>
              <a:rPr lang="en-US" altLang="ru-RU" sz="3600" dirty="0" smtClean="0"/>
              <a:t>Excel</a:t>
            </a:r>
            <a:r>
              <a:rPr lang="uk-UA" altLang="ru-RU" sz="3600" dirty="0" smtClean="0"/>
              <a:t> може виконувати ті чи інші дії в залежності від умов.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326751" y="195094"/>
            <a:ext cx="7498080" cy="857250"/>
          </a:xfrm>
        </p:spPr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IF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043608" y="951570"/>
            <a:ext cx="7930128" cy="3600450"/>
          </a:xfrm>
        </p:spPr>
        <p:txBody>
          <a:bodyPr/>
          <a:lstStyle/>
          <a:p>
            <a:pPr marL="0" indent="0" algn="just">
              <a:buNone/>
            </a:pPr>
            <a:endParaRPr lang="ru-RU" altLang="ru-RU" b="1" dirty="0" smtClean="0"/>
          </a:p>
          <a:p>
            <a:pPr marL="0" indent="0" algn="just">
              <a:buNone/>
            </a:pPr>
            <a:r>
              <a:rPr lang="en-US" altLang="ru-RU" b="1" dirty="0" smtClean="0"/>
              <a:t>IF</a:t>
            </a:r>
            <a:r>
              <a:rPr lang="uk-UA" altLang="ru-RU" b="1" dirty="0" smtClean="0"/>
              <a:t>(логічний вираз; логічне значення –</a:t>
            </a:r>
            <a:r>
              <a:rPr lang="uk-UA" altLang="ru-RU" b="1" dirty="0" err="1" smtClean="0"/>
              <a:t>істине</a:t>
            </a:r>
            <a:r>
              <a:rPr lang="uk-UA" altLang="ru-RU" b="1" dirty="0" smtClean="0"/>
              <a:t>; логічне значення –</a:t>
            </a:r>
            <a:r>
              <a:rPr lang="en-US" altLang="ru-RU" b="1" dirty="0" smtClean="0"/>
              <a:t> </a:t>
            </a:r>
            <a:r>
              <a:rPr lang="uk-UA" altLang="ru-RU" b="1" dirty="0" smtClean="0"/>
              <a:t>хибне)</a:t>
            </a:r>
          </a:p>
          <a:p>
            <a:pPr marL="0" indent="0" algn="just">
              <a:buNone/>
            </a:pPr>
            <a:r>
              <a:rPr lang="uk-UA" altLang="ru-RU" sz="2400" b="1" dirty="0" smtClean="0"/>
              <a:t>– </a:t>
            </a:r>
            <a:r>
              <a:rPr lang="uk-UA" altLang="ru-RU" sz="2800" b="1" dirty="0" smtClean="0"/>
              <a:t>перевіряє, чи виконується умова, і повертає одне значення, якщо вона виконується, і інше, якщо ні.</a:t>
            </a:r>
            <a:r>
              <a:rPr lang="ru-RU" altLang="ru-RU" sz="3600" dirty="0" smtClean="0"/>
              <a:t> </a:t>
            </a:r>
            <a:endParaRPr lang="uk-UA" altLang="ru-RU" sz="36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1326751" y="195094"/>
            <a:ext cx="7498080" cy="857250"/>
          </a:xfrm>
        </p:spPr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IF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idx="1"/>
          </p:nvPr>
        </p:nvSpPr>
        <p:spPr>
          <a:xfrm>
            <a:off x="1043608" y="951570"/>
            <a:ext cx="7930128" cy="3600450"/>
          </a:xfrm>
        </p:spPr>
        <p:txBody>
          <a:bodyPr/>
          <a:lstStyle/>
          <a:p>
            <a:pPr marL="0" indent="0" algn="just">
              <a:buNone/>
            </a:pPr>
            <a:endParaRPr lang="uk-UA" altLang="ru-RU" sz="3600" dirty="0" smtClean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9304" y="1003177"/>
            <a:ext cx="7279689" cy="38706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7150537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AND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971600" y="1059582"/>
            <a:ext cx="8172400" cy="3600450"/>
          </a:xfrm>
        </p:spPr>
        <p:txBody>
          <a:bodyPr/>
          <a:lstStyle/>
          <a:p>
            <a:pPr>
              <a:buNone/>
            </a:pPr>
            <a:endParaRPr lang="ru-RU" altLang="ru-RU" sz="2800" b="1" dirty="0" smtClean="0"/>
          </a:p>
          <a:p>
            <a:pPr>
              <a:buNone/>
            </a:pPr>
            <a:r>
              <a:rPr lang="en-US" altLang="ru-RU" sz="2800" b="1" dirty="0" smtClean="0"/>
              <a:t>AND</a:t>
            </a:r>
            <a:r>
              <a:rPr lang="uk-UA" altLang="ru-RU" sz="2800" b="1" dirty="0" smtClean="0"/>
              <a:t>(логічне значення 1;логічне значення 2; …)</a:t>
            </a:r>
            <a:r>
              <a:rPr lang="ru-RU" altLang="ru-RU" b="1" dirty="0" smtClean="0"/>
              <a:t> </a:t>
            </a:r>
          </a:p>
          <a:p>
            <a:pPr marL="0" algn="just">
              <a:buNone/>
            </a:pPr>
            <a:r>
              <a:rPr lang="uk-UA" altLang="ru-RU" sz="2800" b="1" dirty="0" smtClean="0"/>
              <a:t>– має значення </a:t>
            </a:r>
            <a:r>
              <a:rPr lang="en-US" altLang="ru-RU" sz="2800" b="1" dirty="0" smtClean="0"/>
              <a:t>TRUE</a:t>
            </a:r>
            <a:r>
              <a:rPr lang="uk-UA" altLang="ru-RU" sz="2800" b="1" dirty="0" smtClean="0"/>
              <a:t>, якщо </a:t>
            </a:r>
            <a:r>
              <a:rPr lang="uk-UA" altLang="ru-RU" sz="2800" b="1" u="sng" dirty="0" smtClean="0"/>
              <a:t>всі</a:t>
            </a:r>
            <a:r>
              <a:rPr lang="uk-UA" altLang="ru-RU" sz="2800" b="1" dirty="0" smtClean="0"/>
              <a:t> умови виконуються, і </a:t>
            </a:r>
            <a:r>
              <a:rPr lang="en-US" altLang="ru-RU" sz="2800" b="1" dirty="0" smtClean="0"/>
              <a:t>FALSE</a:t>
            </a:r>
            <a:r>
              <a:rPr lang="uk-UA" altLang="ru-RU" sz="2800" b="1" dirty="0" smtClean="0"/>
              <a:t>, якщо </a:t>
            </a:r>
            <a:r>
              <a:rPr lang="uk-UA" altLang="ru-RU" sz="2800" b="1" u="sng" dirty="0" smtClean="0"/>
              <a:t>хоча б одна</a:t>
            </a:r>
            <a:r>
              <a:rPr lang="uk-UA" altLang="ru-RU" sz="2800" b="1" dirty="0" smtClean="0"/>
              <a:t> з умов не виконується.</a:t>
            </a:r>
            <a:r>
              <a:rPr lang="ru-RU" altLang="ru-RU" dirty="0" smtClean="0"/>
              <a:t> </a:t>
            </a:r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AND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219" name="Rectangle 3"/>
          <p:cNvSpPr>
            <a:spLocks noGrp="1"/>
          </p:cNvSpPr>
          <p:nvPr>
            <p:ph idx="1"/>
          </p:nvPr>
        </p:nvSpPr>
        <p:spPr>
          <a:xfrm>
            <a:off x="971600" y="1059582"/>
            <a:ext cx="8172400" cy="3600450"/>
          </a:xfrm>
        </p:spPr>
        <p:txBody>
          <a:bodyPr/>
          <a:lstStyle/>
          <a:p>
            <a:pPr>
              <a:buNone/>
            </a:pPr>
            <a:endParaRPr lang="ru-RU" altLang="ru-RU" sz="2800" b="1" dirty="0" smtClean="0"/>
          </a:p>
          <a:p>
            <a:pPr eaLnBrk="1" hangingPunct="1">
              <a:buFont typeface="Arial" charset="0"/>
              <a:buNone/>
            </a:pPr>
            <a:endParaRPr lang="uk-UA" altLang="ru-RU" dirty="0" smtClean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3648" y="1105145"/>
            <a:ext cx="7272808" cy="37331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166661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Логічна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altLang="ru-RU" b="1" dirty="0" err="1" smtClean="0">
                <a:solidFill>
                  <a:schemeClr val="accent6">
                    <a:lumMod val="75000"/>
                  </a:schemeClr>
                </a:solidFill>
              </a:rPr>
              <a:t>функція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ru-RU" b="1" dirty="0" smtClean="0">
                <a:solidFill>
                  <a:schemeClr val="accent6">
                    <a:lumMod val="75000"/>
                  </a:schemeClr>
                </a:solidFill>
              </a:rPr>
              <a:t>OR</a:t>
            </a:r>
            <a:endParaRPr lang="uk-UA" altLang="ru-RU" b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243" name="Rectangle 3"/>
          <p:cNvSpPr>
            <a:spLocks noGrp="1"/>
          </p:cNvSpPr>
          <p:nvPr>
            <p:ph idx="1"/>
          </p:nvPr>
        </p:nvSpPr>
        <p:spPr>
          <a:xfrm>
            <a:off x="1043608" y="951570"/>
            <a:ext cx="7992888" cy="360045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uk-UA" altLang="ru-RU" sz="2800" b="1" dirty="0" smtClean="0"/>
          </a:p>
          <a:p>
            <a:pPr eaLnBrk="1" hangingPunct="1">
              <a:buFont typeface="Arial" charset="0"/>
              <a:buNone/>
            </a:pPr>
            <a:r>
              <a:rPr lang="uk-UA" altLang="ru-RU" sz="2800" b="1" dirty="0" smtClean="0"/>
              <a:t>О</a:t>
            </a:r>
            <a:r>
              <a:rPr lang="en-US" altLang="ru-RU" sz="2800" b="1" dirty="0" smtClean="0"/>
              <a:t>R</a:t>
            </a:r>
            <a:r>
              <a:rPr lang="uk-UA" altLang="ru-RU" sz="2800" b="1" dirty="0" smtClean="0"/>
              <a:t>(логічне значення 1; логічне значення 2; …)</a:t>
            </a:r>
            <a:r>
              <a:rPr lang="ru-RU" altLang="ru-RU" b="1" dirty="0" smtClean="0"/>
              <a:t> </a:t>
            </a:r>
          </a:p>
          <a:p>
            <a:pPr marL="0" algn="just" eaLnBrk="1" hangingPunct="1">
              <a:buFont typeface="Arial" charset="0"/>
              <a:buNone/>
            </a:pPr>
            <a:r>
              <a:rPr lang="uk-UA" altLang="ru-RU" sz="2800" b="1" dirty="0" smtClean="0"/>
              <a:t>має значення </a:t>
            </a:r>
            <a:r>
              <a:rPr lang="en-US" altLang="ru-RU" sz="2800" b="1" dirty="0" smtClean="0"/>
              <a:t>TRUE</a:t>
            </a:r>
            <a:r>
              <a:rPr lang="uk-UA" altLang="ru-RU" sz="2800" b="1" dirty="0" smtClean="0"/>
              <a:t>, якщо </a:t>
            </a:r>
            <a:r>
              <a:rPr lang="uk-UA" altLang="ru-RU" sz="2800" b="1" u="sng" dirty="0" smtClean="0"/>
              <a:t>хоча б одна</a:t>
            </a:r>
            <a:r>
              <a:rPr lang="uk-UA" altLang="ru-RU" sz="2800" b="1" dirty="0" smtClean="0"/>
              <a:t> з умов виконується, і </a:t>
            </a:r>
            <a:r>
              <a:rPr lang="en-US" altLang="ru-RU" sz="2800" b="1" dirty="0" smtClean="0"/>
              <a:t>FALSE</a:t>
            </a:r>
            <a:r>
              <a:rPr lang="uk-UA" altLang="ru-RU" sz="2800" b="1" dirty="0" smtClean="0"/>
              <a:t>, якщо </a:t>
            </a:r>
            <a:r>
              <a:rPr lang="uk-UA" altLang="ru-RU" sz="2800" b="1" u="sng" dirty="0" smtClean="0"/>
              <a:t>жодна</a:t>
            </a:r>
            <a:r>
              <a:rPr lang="uk-UA" altLang="ru-RU" sz="2800" b="1" dirty="0" smtClean="0"/>
              <a:t> з умов не виконується.</a:t>
            </a:r>
            <a:r>
              <a:rPr lang="ru-RU" altLang="ru-RU" sz="2800" dirty="0" smtClean="0"/>
              <a:t> </a:t>
            </a:r>
            <a:endParaRPr lang="uk-UA" altLang="ru-RU" sz="2800" dirty="0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1435</TotalTime>
  <Words>561</Words>
  <Application>Microsoft Office PowerPoint</Application>
  <PresentationFormat>Экран (16:9)</PresentationFormat>
  <Paragraphs>69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Солнцестояние</vt:lpstr>
      <vt:lpstr>Призначення й використання логічних функцій табличного процесора</vt:lpstr>
      <vt:lpstr>Інтерактивна гра «Way out» </vt:lpstr>
      <vt:lpstr>Інтерактивна гра «Way out» </vt:lpstr>
      <vt:lpstr>Логічні функції</vt:lpstr>
      <vt:lpstr>Логічна функція IF</vt:lpstr>
      <vt:lpstr>Логічна функція IF</vt:lpstr>
      <vt:lpstr>Логічна функція AND</vt:lpstr>
      <vt:lpstr>Логічна функція AND</vt:lpstr>
      <vt:lpstr>Логічна функція OR</vt:lpstr>
      <vt:lpstr>Логічна функція OR</vt:lpstr>
      <vt:lpstr>Логічна функція NOT</vt:lpstr>
      <vt:lpstr>Логічна функція NOT</vt:lpstr>
      <vt:lpstr>Множина значень логічних умов</vt:lpstr>
      <vt:lpstr>Знаки логічних умов</vt:lpstr>
      <vt:lpstr>Приклади логічних виразів</vt:lpstr>
      <vt:lpstr>Фізкультхвилинка</vt:lpstr>
      <vt:lpstr>Практичне завдання</vt:lpstr>
      <vt:lpstr>Домашнє завдання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29</cp:revision>
  <dcterms:created xsi:type="dcterms:W3CDTF">2012-09-28T03:47:08Z</dcterms:created>
  <dcterms:modified xsi:type="dcterms:W3CDTF">2017-05-31T14:59:54Z</dcterms:modified>
</cp:coreProperties>
</file>