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316" r:id="rId2"/>
    <p:sldId id="335" r:id="rId3"/>
    <p:sldId id="317" r:id="rId4"/>
    <p:sldId id="318" r:id="rId5"/>
    <p:sldId id="319" r:id="rId6"/>
    <p:sldId id="327" r:id="rId7"/>
    <p:sldId id="322" r:id="rId8"/>
    <p:sldId id="334" r:id="rId9"/>
    <p:sldId id="320" r:id="rId10"/>
    <p:sldId id="328" r:id="rId11"/>
    <p:sldId id="329" r:id="rId12"/>
    <p:sldId id="337" r:id="rId13"/>
    <p:sldId id="321" r:id="rId14"/>
    <p:sldId id="332" r:id="rId15"/>
    <p:sldId id="333" r:id="rId16"/>
    <p:sldId id="323" r:id="rId17"/>
    <p:sldId id="324" r:id="rId18"/>
    <p:sldId id="330" r:id="rId19"/>
    <p:sldId id="325" r:id="rId20"/>
    <p:sldId id="326" r:id="rId21"/>
    <p:sldId id="336" r:id="rId22"/>
    <p:sldId id="33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CCFFFF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011" autoAdjust="0"/>
  </p:normalViewPr>
  <p:slideViewPr>
    <p:cSldViewPr>
      <p:cViewPr>
        <p:scale>
          <a:sx n="60" d="100"/>
          <a:sy n="60" d="100"/>
        </p:scale>
        <p:origin x="-162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AF73CB6-F5B2-4E66-B9F3-F327572C3F28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79D9244-7467-445A-A603-21A2EE6DC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4001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1EEF2-F9A9-490F-BBE9-F2098A76CA0C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FDBD8-EE48-4066-A5E9-2A906073C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C1B56-0B6F-4C57-B3D4-7567796BFC51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098F7-05CA-4CB5-9F2F-360AD4A45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B7E24-1E8E-4C56-949F-BF80CBF40C9B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F8D71-84B1-4231-8B3E-48F7122F3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6E81-3268-479E-968E-C4F34A40E192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22EC7-B0CA-4ED4-A02F-5CA53A0F8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E2F74-0068-4BAC-B536-2B8FB593FBC6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B607D-7DF1-4B01-AD9B-B24DCE5DA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183A4-D2E1-4FDF-A2AE-48C3B39FA58C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BB97D-AD47-4D16-BD6A-F56A506DE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BDFDA-39F2-4083-B0B0-FB15AF526649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A823B-80D2-4FF5-84D3-12CB09575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A0CE5-A1DD-4BE1-ABF8-098502AB41E9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A48D-B2A3-4FBB-BBE2-669B6BF45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03D77-F65F-42B2-BAEF-1AD88CAEF6DA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1169F-ED64-4F76-86C5-B92F98FDC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C65B5-60A0-4B17-8293-8C01485645B8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A7DB1-64C2-4F8E-B4EA-9D64BF283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3654-D354-4297-8957-CDFD1CCD521C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CA98B-73E6-43B8-9BDA-D3D547E96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858561-C46B-4DEB-A228-AFAD8AA1A343}" type="datetime1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3C082A-8BCC-45D1-A3B8-E5822D539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642918"/>
            <a:ext cx="87868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0000CC"/>
                </a:solidFill>
              </a:rPr>
              <a:t>      </a:t>
            </a:r>
            <a:r>
              <a:rPr lang="uk-UA" sz="6000" u="sng" dirty="0" smtClean="0">
                <a:solidFill>
                  <a:srgbClr val="0000CC"/>
                </a:solidFill>
              </a:rPr>
              <a:t>Тема уроку : </a:t>
            </a:r>
          </a:p>
          <a:p>
            <a:endParaRPr lang="uk-UA" sz="6000" u="sng" dirty="0" smtClean="0">
              <a:solidFill>
                <a:srgbClr val="0000CC"/>
              </a:solidFill>
            </a:endParaRPr>
          </a:p>
          <a:p>
            <a:r>
              <a:rPr lang="uk-UA" sz="6000" dirty="0" smtClean="0">
                <a:solidFill>
                  <a:srgbClr val="0000CC"/>
                </a:solidFill>
              </a:rPr>
              <a:t>Кодування та декодування </a:t>
            </a:r>
          </a:p>
          <a:p>
            <a:r>
              <a:rPr lang="uk-UA" sz="6000" dirty="0" smtClean="0">
                <a:solidFill>
                  <a:srgbClr val="0000CC"/>
                </a:solidFill>
              </a:rPr>
              <a:t>інформації</a:t>
            </a:r>
            <a:endParaRPr lang="ru-RU" sz="6000" dirty="0">
              <a:solidFill>
                <a:srgbClr val="0000CC"/>
              </a:solidFill>
            </a:endParaRPr>
          </a:p>
        </p:txBody>
      </p:sp>
      <p:pic>
        <p:nvPicPr>
          <p:cNvPr id="5" name="Picture 4" descr="Children and Grown-Up Book and Cover Illustrator for Hire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55" t="371" r="2818" b="19443"/>
          <a:stretch/>
        </p:blipFill>
        <p:spPr bwMode="auto">
          <a:xfrm rot="1205608">
            <a:off x="5271777" y="1044975"/>
            <a:ext cx="4020271" cy="4786037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3D77-F65F-42B2-BAEF-1AD88CAEF6DA}" type="datetime1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648652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158" y="428604"/>
            <a:ext cx="8001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CC"/>
                </a:solidFill>
              </a:rPr>
              <a:t>Декодуй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подане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повідомлення</a:t>
            </a:r>
            <a:r>
              <a:rPr lang="ru-RU" sz="2400" dirty="0" smtClean="0">
                <a:solidFill>
                  <a:srgbClr val="0000CC"/>
                </a:solidFill>
              </a:rPr>
              <a:t> за </a:t>
            </a:r>
            <a:r>
              <a:rPr lang="ru-RU" sz="2400" dirty="0" err="1" smtClean="0">
                <a:solidFill>
                  <a:srgbClr val="0000CC"/>
                </a:solidFill>
              </a:rPr>
              <a:t>допомогою</a:t>
            </a:r>
            <a:r>
              <a:rPr lang="ru-RU" sz="2400" dirty="0" smtClean="0">
                <a:solidFill>
                  <a:srgbClr val="0000CC"/>
                </a:solidFill>
              </a:rPr>
              <a:t> шрифту Брайля </a:t>
            </a:r>
            <a:r>
              <a:rPr lang="ru-RU" sz="2400" dirty="0" err="1" smtClean="0">
                <a:solidFill>
                  <a:srgbClr val="0000CC"/>
                </a:solidFill>
              </a:rPr>
              <a:t>і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дізнаєшся</a:t>
            </a:r>
            <a:r>
              <a:rPr lang="ru-RU" sz="2400" dirty="0" smtClean="0">
                <a:solidFill>
                  <a:srgbClr val="0000CC"/>
                </a:solidFill>
              </a:rPr>
              <a:t>, як </a:t>
            </a:r>
            <a:r>
              <a:rPr lang="ru-RU" sz="2400" dirty="0" err="1" smtClean="0">
                <a:solidFill>
                  <a:srgbClr val="0000CC"/>
                </a:solidFill>
              </a:rPr>
              <a:t>називались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мисливці на диких корів і свиней, яких часто плутали з піратами.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5206" y="2000240"/>
            <a:ext cx="439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5206" y="1500174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206" y="5929330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5206" y="5357826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4786322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Є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4214818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3643314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15206" y="3071810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206" y="250030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5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8286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БУКАНЬЄРИ  - мисливці на диких корів і свиней, яких часто плутали з піратами. </a:t>
            </a:r>
          </a:p>
          <a:p>
            <a:pPr lvl="0"/>
            <a:r>
              <a:rPr lang="uk-UA" altLang="uk-UA" sz="2400" dirty="0" err="1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Буканьери</a:t>
            </a:r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 отримали свою назву від слова «Бука» - решітки з сирого зеленого дерева, на якій вони коптили м'ясо, що довго не псується в умовах тропіків (м'ясо, приготоване таким </a:t>
            </a:r>
            <a:r>
              <a:rPr lang="uk-UA" altLang="uk-UA" sz="2400" dirty="0" err="1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манером</a:t>
            </a:r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, також часто називали «Бука»). </a:t>
            </a:r>
          </a:p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А в шкурах тварин вони випарювали на сонці </a:t>
            </a:r>
          </a:p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морську воду і таким способом добували сіль. </a:t>
            </a:r>
          </a:p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Голландські, французькі та англійські судна часто заходили в затоки острова </a:t>
            </a:r>
            <a:r>
              <a:rPr lang="uk-UA" altLang="uk-UA" sz="2400" dirty="0" err="1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Еспаньола</a:t>
            </a:r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 (нинішня </a:t>
            </a:r>
          </a:p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назва - Гаїті), на берегах яких жили </a:t>
            </a:r>
          </a:p>
          <a:p>
            <a:pPr lvl="0"/>
            <a:r>
              <a:rPr lang="uk-UA" altLang="uk-UA" sz="2400" dirty="0" err="1" smtClean="0">
                <a:solidFill>
                  <a:srgbClr val="0000CC"/>
                </a:solidFill>
                <a:latin typeface="inherit"/>
                <a:cs typeface="Arial" pitchFamily="34" charset="0"/>
              </a:rPr>
              <a:t>буканьери</a:t>
            </a:r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, щоб виміняти їх бука і шкури на </a:t>
            </a:r>
          </a:p>
          <a:p>
            <a:pPr lvl="0"/>
            <a:r>
              <a:rPr lang="uk-UA" altLang="uk-UA" sz="2400" dirty="0" smtClean="0">
                <a:solidFill>
                  <a:srgbClr val="0000CC"/>
                </a:solidFill>
                <a:latin typeface="inherit"/>
                <a:cs typeface="Arial" pitchFamily="34" charset="0"/>
              </a:rPr>
              <a:t>рушниці, порох і ром.</a:t>
            </a:r>
            <a:r>
              <a:rPr lang="uk-UA" altLang="uk-UA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F0EB"/>
              </a:clrFrom>
              <a:clrTo>
                <a:srgbClr val="EFF0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7940" y="2837173"/>
            <a:ext cx="2636060" cy="40208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3651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4" name="Рисунок 3" descr="https://arhivurokov.ru/videouroki/html/2017/04/24/v_58fe2731efc48/99687737_7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571480"/>
            <a:ext cx="7777322" cy="510778"/>
          </a:xfrm>
          <a:prstGeom prst="round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00CC"/>
                </a:solidFill>
              </a:rPr>
              <a:t>Танцюючі чоловічки з детективу Артура </a:t>
            </a:r>
            <a:r>
              <a:rPr lang="uk-UA" sz="2400" dirty="0" err="1" smtClean="0">
                <a:solidFill>
                  <a:srgbClr val="0000CC"/>
                </a:solidFill>
              </a:rPr>
              <a:t>Конан</a:t>
            </a:r>
            <a:r>
              <a:rPr lang="uk-UA" sz="2400" dirty="0" smtClean="0">
                <a:solidFill>
                  <a:srgbClr val="0000CC"/>
                </a:solidFill>
              </a:rPr>
              <a:t> </a:t>
            </a:r>
            <a:r>
              <a:rPr lang="uk-UA" sz="2400" dirty="0" err="1" smtClean="0">
                <a:solidFill>
                  <a:srgbClr val="0000CC"/>
                </a:solidFill>
              </a:rPr>
              <a:t>Дойла</a:t>
            </a:r>
            <a:endParaRPr lang="ru-RU" sz="2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428604"/>
            <a:ext cx="7215238" cy="1328023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u="sng" dirty="0" smtClean="0">
                <a:solidFill>
                  <a:srgbClr val="0000CC"/>
                </a:solidFill>
              </a:rPr>
              <a:t>Ребус </a:t>
            </a:r>
            <a:r>
              <a:rPr lang="uk-UA" sz="2400" b="1" dirty="0" smtClean="0">
                <a:solidFill>
                  <a:srgbClr val="0000CC"/>
                </a:solidFill>
              </a:rPr>
              <a:t>— це слово або речення, зображене за допомогою малюнків, цифр, букв та різних знаків.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14554"/>
            <a:ext cx="7457070" cy="34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857884" y="5857892"/>
            <a:ext cx="28355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КАПІТАН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250" y="1285860"/>
            <a:ext cx="7336113" cy="400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857884" y="5857892"/>
            <a:ext cx="28132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МАТРОС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816" y="1500174"/>
            <a:ext cx="862850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857884" y="5857892"/>
            <a:ext cx="2443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ПІАСТР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57166"/>
            <a:ext cx="8643998" cy="919401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uk-UA" sz="2400" b="1" u="sng" dirty="0" smtClean="0">
                <a:solidFill>
                  <a:srgbClr val="0000CC"/>
                </a:solidFill>
              </a:rPr>
              <a:t>Шарада</a:t>
            </a:r>
            <a:r>
              <a:rPr lang="uk-UA" sz="2400" b="1" dirty="0" smtClean="0">
                <a:solidFill>
                  <a:srgbClr val="0000CC"/>
                </a:solidFill>
              </a:rPr>
              <a:t> — це загадка, в якій закодовано слово, що складається з кількох частин.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5143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0000CC"/>
                </a:solidFill>
              </a:rPr>
              <a:t>Прийменник</a:t>
            </a:r>
            <a:r>
              <a:rPr lang="ru-RU" sz="2400" dirty="0" smtClean="0">
                <a:solidFill>
                  <a:srgbClr val="0000CC"/>
                </a:solidFill>
              </a:rPr>
              <a:t>, </a:t>
            </a:r>
            <a:r>
              <a:rPr lang="ru-RU" sz="2400" dirty="0" err="1" smtClean="0">
                <a:solidFill>
                  <a:srgbClr val="0000CC"/>
                </a:solidFill>
              </a:rPr>
              <a:t>вигук</a:t>
            </a:r>
            <a:r>
              <a:rPr lang="ru-RU" sz="2400" dirty="0" smtClean="0">
                <a:solidFill>
                  <a:srgbClr val="0000CC"/>
                </a:solidFill>
              </a:rPr>
              <a:t>... </a:t>
            </a:r>
            <a:r>
              <a:rPr lang="ru-RU" sz="2400" dirty="0" err="1" smtClean="0">
                <a:solidFill>
                  <a:srgbClr val="0000CC"/>
                </a:solidFill>
              </a:rPr>
              <a:t>Послідовно</a:t>
            </a: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>За ними </a:t>
            </a:r>
            <a:r>
              <a:rPr lang="ru-RU" sz="2400" dirty="0" err="1" smtClean="0">
                <a:solidFill>
                  <a:srgbClr val="0000CC"/>
                </a:solidFill>
              </a:rPr>
              <a:t>йде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настільна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гра</a:t>
            </a:r>
            <a:r>
              <a:rPr lang="ru-RU" sz="2400" dirty="0" smtClean="0">
                <a:solidFill>
                  <a:srgbClr val="0000CC"/>
                </a:solidFill>
              </a:rPr>
              <a:t>...</a:t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>Все </a:t>
            </a:r>
            <a:r>
              <a:rPr lang="ru-RU" sz="2400" dirty="0" err="1" smtClean="0">
                <a:solidFill>
                  <a:srgbClr val="0000CC"/>
                </a:solidFill>
              </a:rPr>
              <a:t>рáзом</a:t>
            </a:r>
            <a:r>
              <a:rPr lang="ru-RU" sz="2400" dirty="0" smtClean="0">
                <a:solidFill>
                  <a:srgbClr val="0000CC"/>
                </a:solidFill>
              </a:rPr>
              <a:t> – то метал </a:t>
            </a:r>
            <a:r>
              <a:rPr lang="ru-RU" sz="2400" dirty="0" err="1" smtClean="0">
                <a:solidFill>
                  <a:srgbClr val="0000CC"/>
                </a:solidFill>
              </a:rPr>
              <a:t>коштовний</a:t>
            </a:r>
            <a:r>
              <a:rPr lang="ru-RU" sz="2400" dirty="0" smtClean="0">
                <a:solidFill>
                  <a:srgbClr val="0000CC"/>
                </a:solidFill>
              </a:rPr>
              <a:t>,</a:t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err="1" smtClean="0">
                <a:solidFill>
                  <a:srgbClr val="0000CC"/>
                </a:solidFill>
              </a:rPr>
              <a:t>Що</a:t>
            </a:r>
            <a:r>
              <a:rPr lang="ru-RU" sz="2400" dirty="0" smtClean="0">
                <a:solidFill>
                  <a:srgbClr val="0000CC"/>
                </a:solidFill>
              </a:rPr>
              <a:t> часом </a:t>
            </a:r>
            <a:r>
              <a:rPr lang="ru-RU" sz="2400" dirty="0" err="1" smtClean="0">
                <a:solidFill>
                  <a:srgbClr val="0000CC"/>
                </a:solidFill>
              </a:rPr>
              <a:t>душі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забира</a:t>
            </a:r>
            <a:r>
              <a:rPr lang="ru-RU" sz="2400" dirty="0" smtClean="0">
                <a:solidFill>
                  <a:srgbClr val="0000CC"/>
                </a:solidFill>
              </a:rPr>
              <a:t>....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3000372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0000CC"/>
                </a:solidFill>
              </a:rPr>
              <a:t>Займенник</a:t>
            </a:r>
            <a:r>
              <a:rPr lang="ru-RU" sz="2400" dirty="0" smtClean="0">
                <a:solidFill>
                  <a:srgbClr val="0000CC"/>
                </a:solidFill>
              </a:rPr>
              <a:t> на початку </a:t>
            </a:r>
            <a:r>
              <a:rPr lang="ru-RU" sz="2400" dirty="0" err="1" smtClean="0">
                <a:solidFill>
                  <a:srgbClr val="0000CC"/>
                </a:solidFill>
              </a:rPr>
              <a:t>особовий</a:t>
            </a:r>
            <a:r>
              <a:rPr lang="ru-RU" sz="2400" dirty="0" smtClean="0">
                <a:solidFill>
                  <a:srgbClr val="0000CC"/>
                </a:solidFill>
              </a:rPr>
              <a:t>...</a:t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>І нота </a:t>
            </a:r>
            <a:r>
              <a:rPr lang="ru-RU" sz="2400" dirty="0" err="1" smtClean="0">
                <a:solidFill>
                  <a:srgbClr val="0000CC"/>
                </a:solidFill>
              </a:rPr>
              <a:t>далі</a:t>
            </a:r>
            <a:r>
              <a:rPr lang="ru-RU" sz="2400" dirty="0" smtClean="0">
                <a:solidFill>
                  <a:srgbClr val="0000CC"/>
                </a:solidFill>
              </a:rPr>
              <a:t>... </a:t>
            </a:r>
            <a:r>
              <a:rPr lang="ru-RU" sz="2400" dirty="0" err="1" smtClean="0">
                <a:solidFill>
                  <a:srgbClr val="0000CC"/>
                </a:solidFill>
              </a:rPr>
              <a:t>Тільки-но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зверни</a:t>
            </a: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err="1" smtClean="0">
                <a:solidFill>
                  <a:srgbClr val="0000CC"/>
                </a:solidFill>
              </a:rPr>
              <a:t>Увагу</a:t>
            </a:r>
            <a:r>
              <a:rPr lang="ru-RU" sz="2400" dirty="0" smtClean="0">
                <a:solidFill>
                  <a:srgbClr val="0000CC"/>
                </a:solidFill>
              </a:rPr>
              <a:t>, як </a:t>
            </a:r>
            <a:r>
              <a:rPr lang="ru-RU" sz="2400" dirty="0" err="1" smtClean="0">
                <a:solidFill>
                  <a:srgbClr val="0000CC"/>
                </a:solidFill>
              </a:rPr>
              <a:t>із</a:t>
            </a:r>
            <a:r>
              <a:rPr lang="ru-RU" sz="2400" dirty="0" smtClean="0">
                <a:solidFill>
                  <a:srgbClr val="0000CC"/>
                </a:solidFill>
              </a:rPr>
              <a:t> того </a:t>
            </a:r>
            <a:r>
              <a:rPr lang="ru-RU" sz="2400" dirty="0" err="1" smtClean="0">
                <a:solidFill>
                  <a:srgbClr val="0000CC"/>
                </a:solidFill>
              </a:rPr>
              <a:t>склалось</a:t>
            </a:r>
            <a:r>
              <a:rPr lang="ru-RU" sz="2400" dirty="0" smtClean="0">
                <a:solidFill>
                  <a:srgbClr val="0000CC"/>
                </a:solidFill>
              </a:rPr>
              <a:t> слово, </a:t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ru-RU" sz="2400" dirty="0" err="1" smtClean="0">
                <a:solidFill>
                  <a:srgbClr val="0000CC"/>
                </a:solidFill>
              </a:rPr>
              <a:t>Це</a:t>
            </a:r>
            <a:r>
              <a:rPr lang="ru-RU" sz="2400" dirty="0" smtClean="0">
                <a:solidFill>
                  <a:srgbClr val="0000CC"/>
                </a:solidFill>
              </a:rPr>
              <a:t> слово значить </a:t>
            </a:r>
            <a:r>
              <a:rPr lang="ru-RU" sz="2400" dirty="0" err="1" smtClean="0">
                <a:solidFill>
                  <a:srgbClr val="0000CC"/>
                </a:solidFill>
              </a:rPr>
              <a:t>міру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довжини</a:t>
            </a:r>
            <a:r>
              <a:rPr lang="ru-RU" sz="2400" dirty="0" smtClean="0">
                <a:solidFill>
                  <a:srgbClr val="0000CC"/>
                </a:solidFill>
              </a:rPr>
              <a:t>. 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929198"/>
            <a:ext cx="542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0000CC"/>
                </a:solidFill>
              </a:rPr>
              <a:t>Префікс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від</a:t>
            </a:r>
            <a:r>
              <a:rPr lang="ru-RU" sz="2400" dirty="0" smtClean="0">
                <a:solidFill>
                  <a:srgbClr val="0000CC"/>
                </a:solidFill>
              </a:rPr>
              <a:t> слова </a:t>
            </a:r>
            <a:r>
              <a:rPr lang="ru-RU" sz="2400" b="1" dirty="0" err="1" smtClean="0">
                <a:solidFill>
                  <a:srgbClr val="0000CC"/>
                </a:solidFill>
              </a:rPr>
              <a:t>підніс</a:t>
            </a:r>
            <a:r>
              <a:rPr lang="ru-RU" sz="2400" dirty="0" smtClean="0">
                <a:solidFill>
                  <a:srgbClr val="0000CC"/>
                </a:solidFill>
              </a:rPr>
              <a:t>, </a:t>
            </a:r>
            <a:r>
              <a:rPr lang="ru-RU" sz="2400" dirty="0" err="1" smtClean="0">
                <a:solidFill>
                  <a:srgbClr val="0000CC"/>
                </a:solidFill>
              </a:rPr>
              <a:t>корінь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від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слова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</a:rPr>
              <a:t>вода</a:t>
            </a:r>
            <a:r>
              <a:rPr lang="ru-RU" sz="2400" dirty="0" smtClean="0">
                <a:solidFill>
                  <a:srgbClr val="0000CC"/>
                </a:solidFill>
              </a:rPr>
              <a:t>, </a:t>
            </a:r>
            <a:r>
              <a:rPr lang="ru-RU" sz="2400" dirty="0" err="1" smtClean="0">
                <a:solidFill>
                  <a:srgbClr val="0000CC"/>
                </a:solidFill>
              </a:rPr>
              <a:t>суфікс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від</a:t>
            </a:r>
            <a:r>
              <a:rPr lang="ru-RU" sz="2400" dirty="0" smtClean="0">
                <a:solidFill>
                  <a:srgbClr val="0000CC"/>
                </a:solidFill>
              </a:rPr>
              <a:t> слова </a:t>
            </a:r>
            <a:r>
              <a:rPr lang="ru-RU" sz="2400" dirty="0" err="1" smtClean="0">
                <a:solidFill>
                  <a:srgbClr val="0000CC"/>
                </a:solidFill>
              </a:rPr>
              <a:t>грибний</a:t>
            </a:r>
            <a:r>
              <a:rPr lang="ru-RU" sz="2400" dirty="0" smtClean="0">
                <a:solidFill>
                  <a:srgbClr val="0000CC"/>
                </a:solidFill>
              </a:rPr>
              <a:t>, </a:t>
            </a:r>
            <a:r>
              <a:rPr lang="ru-RU" sz="2400" dirty="0" err="1" smtClean="0">
                <a:solidFill>
                  <a:srgbClr val="0000CC"/>
                </a:solidFill>
              </a:rPr>
              <a:t>закінчення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від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слова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b="1" dirty="0" err="1" smtClean="0">
                <a:solidFill>
                  <a:srgbClr val="0000CC"/>
                </a:solidFill>
              </a:rPr>
              <a:t>білий</a:t>
            </a:r>
            <a:endParaRPr lang="ru-RU" sz="2400" b="1" dirty="0" smtClean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2428868"/>
            <a:ext cx="1192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Золото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4578" name="AutoShape 2" descr="Картинки по запросу сундук с золот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Картинки по запросу сундук с золот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142984"/>
            <a:ext cx="1857389" cy="149329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214414" y="4429132"/>
            <a:ext cx="958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Миля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4584" name="Picture 8" descr="Картинки по запросу линейк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071810"/>
            <a:ext cx="2262202" cy="126231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572264" y="6215082"/>
            <a:ext cx="1671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Підводний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4586" name="Picture 10" descr="Похожее изображени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31444"/>
            <a:ext cx="2643155" cy="1543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179841"/>
            <a:ext cx="6286512" cy="46781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97500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uk-UA" sz="2200" dirty="0" smtClean="0">
                <a:solidFill>
                  <a:srgbClr val="0000CC"/>
                </a:solidFill>
              </a:rPr>
              <a:t>Американський художник </a:t>
            </a:r>
            <a:r>
              <a:rPr lang="uk-UA" sz="2200" dirty="0" err="1" smtClean="0">
                <a:solidFill>
                  <a:srgbClr val="0000CC"/>
                </a:solidFill>
              </a:rPr>
              <a:t>Самюель</a:t>
            </a:r>
            <a:r>
              <a:rPr lang="uk-UA" sz="2200" dirty="0" smtClean="0">
                <a:solidFill>
                  <a:srgbClr val="0000CC"/>
                </a:solidFill>
              </a:rPr>
              <a:t> Морзе</a:t>
            </a:r>
          </a:p>
          <a:p>
            <a:pPr lvl="0" algn="ctr"/>
            <a:r>
              <a:rPr lang="uk-UA" sz="2200" dirty="0" smtClean="0">
                <a:solidFill>
                  <a:srgbClr val="0000CC"/>
                </a:solidFill>
              </a:rPr>
              <a:t> придумав свій спосіб кодування.  Кожна буква кодувалася </a:t>
            </a:r>
          </a:p>
          <a:p>
            <a:pPr lvl="0" algn="ctr"/>
            <a:r>
              <a:rPr lang="uk-UA" sz="2200" dirty="0" smtClean="0">
                <a:solidFill>
                  <a:srgbClr val="0000CC"/>
                </a:solidFill>
              </a:rPr>
              <a:t>за допомогою двох символів: крапки і тире. Такий код </a:t>
            </a:r>
          </a:p>
          <a:p>
            <a:pPr lvl="0" algn="ctr"/>
            <a:r>
              <a:rPr lang="uk-UA" sz="2200" dirty="0" smtClean="0">
                <a:solidFill>
                  <a:srgbClr val="0000CC"/>
                </a:solidFill>
              </a:rPr>
              <a:t>використовувався для передавання повідомлень за допомогою</a:t>
            </a:r>
          </a:p>
          <a:p>
            <a:pPr lvl="0" algn="ctr"/>
            <a:r>
              <a:rPr lang="uk-UA" sz="2200" dirty="0" smtClean="0">
                <a:solidFill>
                  <a:srgbClr val="0000CC"/>
                </a:solidFill>
              </a:rPr>
              <a:t> телеграфу. Цей код називають «</a:t>
            </a:r>
            <a:r>
              <a:rPr lang="uk-UA" sz="2200" b="1" u="sng" dirty="0" smtClean="0">
                <a:solidFill>
                  <a:srgbClr val="0000CC"/>
                </a:solidFill>
              </a:rPr>
              <a:t>Азбукою Морзе</a:t>
            </a:r>
            <a:r>
              <a:rPr lang="uk-UA" sz="2200" dirty="0" smtClean="0">
                <a:solidFill>
                  <a:srgbClr val="0000CC"/>
                </a:solidFill>
              </a:rPr>
              <a:t>».</a:t>
            </a:r>
            <a:endParaRPr lang="ru-RU" sz="2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3D77-F65F-42B2-BAEF-1AD88CAEF6DA}" type="datetime1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Місце для номер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42"/>
          <a:stretch/>
        </p:blipFill>
        <p:spPr bwMode="auto">
          <a:xfrm>
            <a:off x="500034" y="1714488"/>
            <a:ext cx="5095875" cy="487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0000CC"/>
                </a:solidFill>
              </a:rPr>
              <a:t>Декодуй повідомлення і дізнайся, куди потрапляли пірати, що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хотіли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частин</a:t>
            </a:r>
            <a:r>
              <a:rPr lang="uk-UA" sz="2400" dirty="0" smtClean="0">
                <a:solidFill>
                  <a:srgbClr val="0000CC"/>
                </a:solidFill>
              </a:rPr>
              <a:t>у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видобутку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забрати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собі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або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втекти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від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команди</a:t>
            </a:r>
            <a:r>
              <a:rPr lang="uk-UA" sz="2400" dirty="0" smtClean="0">
                <a:solidFill>
                  <a:srgbClr val="0000CC"/>
                </a:solidFill>
              </a:rPr>
              <a:t>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1500174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6072206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2357430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5000636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5572140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429132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3786190"/>
            <a:ext cx="607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Ю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3214686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6446" y="2643182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6446" y="207167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4714884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І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00826" y="3500438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0826" y="414338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2928934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00826" y="5286388"/>
            <a:ext cx="479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http://laoblogger.com/images/cartoon-desert-free-clipart-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592"/>
          <a:stretch>
            <a:fillRect/>
          </a:stretch>
        </p:blipFill>
        <p:spPr bwMode="auto">
          <a:xfrm>
            <a:off x="6679290" y="4286256"/>
            <a:ext cx="2464709" cy="2571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7584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14290"/>
            <a:ext cx="8001056" cy="3779758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Якщо в такому коді замість крапок поставити цифру 0, замість тире — 1, то повідомлення будуть записані за допомогою лише двох цифр — </a:t>
            </a:r>
            <a:r>
              <a:rPr lang="en-US" sz="2400" b="1" i="1" dirty="0" smtClean="0">
                <a:solidFill>
                  <a:srgbClr val="0000CC"/>
                </a:solidFill>
              </a:rPr>
              <a:t>0 </a:t>
            </a:r>
            <a:r>
              <a:rPr lang="uk-UA" sz="2400" b="1" i="1" dirty="0" smtClean="0">
                <a:solidFill>
                  <a:srgbClr val="0000CC"/>
                </a:solidFill>
              </a:rPr>
              <a:t>і 1.</a:t>
            </a:r>
          </a:p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Працюючи за комп'ютером, ти вводиш з клавіатури букви, цифри та інші символи. Вони потрапляють у пам'ять комп'ютера у вигляді кодів (послідовності 0 і 1) </a:t>
            </a:r>
            <a:r>
              <a:rPr lang="uk-UA" sz="2400" b="1" i="1" dirty="0" err="1" smtClean="0">
                <a:solidFill>
                  <a:srgbClr val="0000CC"/>
                </a:solidFill>
              </a:rPr>
              <a:t>і</a:t>
            </a:r>
            <a:r>
              <a:rPr lang="uk-UA" sz="2400" b="1" i="1" dirty="0" smtClean="0">
                <a:solidFill>
                  <a:srgbClr val="0000CC"/>
                </a:solidFill>
              </a:rPr>
              <a:t> зберігаються там закодованими.</a:t>
            </a:r>
            <a:endParaRPr lang="uk-UA" sz="2400" b="1" i="1" dirty="0">
              <a:solidFill>
                <a:srgbClr val="0000CC"/>
              </a:solidFill>
            </a:endParaRPr>
          </a:p>
        </p:txBody>
      </p:sp>
      <p:pic>
        <p:nvPicPr>
          <p:cNvPr id="22530" name="Picture 2" descr="http://sh2lysva.narod.ru/proekt/websites/images/program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071942"/>
            <a:ext cx="316508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7686" y="357166"/>
            <a:ext cx="4357718" cy="2553891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Кодування – це перетворення повідомлень у зручну для передавання, зберігання та опрацювання форму.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4000504"/>
            <a:ext cx="3286148" cy="1736646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Декодування – це </a:t>
            </a:r>
            <a:r>
              <a:rPr lang="uk-UA" sz="2400" b="1" dirty="0" err="1" smtClean="0">
                <a:solidFill>
                  <a:srgbClr val="0000CC"/>
                </a:solidFill>
              </a:rPr>
              <a:t>розкодування</a:t>
            </a:r>
            <a:r>
              <a:rPr lang="uk-UA" sz="2400" b="1" dirty="0" smtClean="0">
                <a:solidFill>
                  <a:srgbClr val="0000CC"/>
                </a:solidFill>
              </a:rPr>
              <a:t>, розшифровування кодів.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52226" name="AutoShape 2" descr="http://monateka.com/images/104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8" name="AutoShape 4" descr="http://monateka.com/images/104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9" name="Picture 5" descr="C:\Users\Любой\Desktop\орррр\104034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929066"/>
            <a:ext cx="4097210" cy="2300291"/>
          </a:xfrm>
          <a:prstGeom prst="rect">
            <a:avLst/>
          </a:prstGeom>
          <a:noFill/>
        </p:spPr>
      </p:pic>
      <p:pic>
        <p:nvPicPr>
          <p:cNvPr id="52231" name="Picture 7" descr="http://elonho.tj/oc-content/uploads/41/378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437" t="10937" r="23828" b="37500"/>
          <a:stretch>
            <a:fillRect/>
          </a:stretch>
        </p:blipFill>
        <p:spPr bwMode="auto">
          <a:xfrm>
            <a:off x="571472" y="357166"/>
            <a:ext cx="321471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14356"/>
            <a:ext cx="7715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Так, цифра 1 перетворюється на код 00000001, цифра 3 — на 00000011, буква Б — на 10000001 тощо.</a:t>
            </a:r>
          </a:p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У такому коді кожна з цифр 0 або 1 називається біт, а код завдовжки у вісім бітів називається байт.</a:t>
            </a:r>
            <a:endParaRPr lang="uk-UA" sz="2400" b="1" i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7176" y="4071942"/>
            <a:ext cx="7416824" cy="1055608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800" b="1" i="1" dirty="0" smtClean="0"/>
              <a:t>1 </a:t>
            </a:r>
            <a:r>
              <a:rPr lang="uk-UA" sz="2800" b="1" i="1" dirty="0" smtClean="0">
                <a:solidFill>
                  <a:srgbClr val="FFFF00"/>
                </a:solidFill>
              </a:rPr>
              <a:t>біт</a:t>
            </a:r>
            <a:r>
              <a:rPr lang="uk-UA" sz="2800" b="1" i="1" dirty="0" smtClean="0"/>
              <a:t> — це символ 0 або 1</a:t>
            </a:r>
          </a:p>
          <a:p>
            <a:pPr indent="457200" algn="just"/>
            <a:r>
              <a:rPr lang="uk-UA" sz="2800" b="1" i="1" dirty="0" smtClean="0"/>
              <a:t>1 </a:t>
            </a:r>
            <a:r>
              <a:rPr lang="uk-UA" sz="2800" b="1" i="1" dirty="0" smtClean="0">
                <a:solidFill>
                  <a:srgbClr val="FFFF00"/>
                </a:solidFill>
              </a:rPr>
              <a:t>байт</a:t>
            </a:r>
            <a:r>
              <a:rPr lang="uk-UA" sz="2800" b="1" i="1" dirty="0" smtClean="0"/>
              <a:t> = 8 біт</a:t>
            </a:r>
            <a:endParaRPr lang="uk-UA" sz="2800" b="1" i="1" dirty="0"/>
          </a:p>
        </p:txBody>
      </p:sp>
      <p:pic>
        <p:nvPicPr>
          <p:cNvPr id="6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929066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Лучшие продажи - podarochki.biz.u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6029">
            <a:off x="-260548" y="2826371"/>
            <a:ext cx="3227468" cy="1529013"/>
          </a:xfrm>
          <a:prstGeom prst="rect">
            <a:avLst/>
          </a:prstGeom>
          <a:noFill/>
          <a:ln w="31750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3D77-F65F-42B2-BAEF-1AD88CAEF6DA}" type="datetime1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4676225" cy="3166824"/>
          </a:xfrm>
          <a:prstGeom prst="round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342900" indent="-342900">
              <a:buAutoNum type="arabicPlain" startAt="2"/>
            </a:pPr>
            <a:r>
              <a:rPr lang="uk-UA" sz="3600" b="1" dirty="0" smtClean="0">
                <a:solidFill>
                  <a:srgbClr val="0000CC"/>
                </a:solidFill>
              </a:rPr>
              <a:t>байти  =       бітів</a:t>
            </a:r>
          </a:p>
          <a:p>
            <a:pPr marL="342900" indent="-342900"/>
            <a:endParaRPr lang="uk-UA" sz="3600" b="1" dirty="0" smtClean="0">
              <a:solidFill>
                <a:srgbClr val="0000CC"/>
              </a:solidFill>
            </a:endParaRPr>
          </a:p>
          <a:p>
            <a:pPr marL="342900" indent="-342900"/>
            <a:r>
              <a:rPr lang="uk-UA" sz="3600" b="1" dirty="0" smtClean="0">
                <a:solidFill>
                  <a:srgbClr val="0000CC"/>
                </a:solidFill>
              </a:rPr>
              <a:t>5 байтів  =      бітів</a:t>
            </a:r>
          </a:p>
          <a:p>
            <a:pPr marL="342900" indent="-342900"/>
            <a:endParaRPr lang="uk-UA" sz="3600" b="1" dirty="0" smtClean="0">
              <a:solidFill>
                <a:srgbClr val="0000CC"/>
              </a:solidFill>
            </a:endParaRPr>
          </a:p>
          <a:p>
            <a:pPr marL="342900" indent="-342900"/>
            <a:r>
              <a:rPr lang="uk-UA" sz="3600" b="1" dirty="0" smtClean="0">
                <a:solidFill>
                  <a:srgbClr val="0000CC"/>
                </a:solidFill>
              </a:rPr>
              <a:t>10 байтів  =    бітів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03087" y="3691176"/>
            <a:ext cx="5040913" cy="3166824"/>
          </a:xfrm>
          <a:prstGeom prst="round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342900" indent="-342900"/>
            <a:r>
              <a:rPr lang="uk-UA" sz="3600" b="1" dirty="0" smtClean="0">
                <a:solidFill>
                  <a:srgbClr val="0000CC"/>
                </a:solidFill>
              </a:rPr>
              <a:t>24 біти   =      байти</a:t>
            </a:r>
          </a:p>
          <a:p>
            <a:pPr marL="342900" indent="-342900"/>
            <a:endParaRPr lang="uk-UA" sz="3600" b="1" dirty="0" smtClean="0">
              <a:solidFill>
                <a:srgbClr val="0000CC"/>
              </a:solidFill>
            </a:endParaRPr>
          </a:p>
          <a:p>
            <a:pPr marL="342900" indent="-342900"/>
            <a:r>
              <a:rPr lang="uk-UA" sz="3600" b="1" dirty="0" smtClean="0">
                <a:solidFill>
                  <a:srgbClr val="0000CC"/>
                </a:solidFill>
              </a:rPr>
              <a:t>64 біти   =      байт</a:t>
            </a:r>
          </a:p>
          <a:p>
            <a:pPr marL="342900" indent="-342900"/>
            <a:endParaRPr lang="uk-UA" sz="3600" b="1" dirty="0" smtClean="0">
              <a:solidFill>
                <a:srgbClr val="0000CC"/>
              </a:solidFill>
            </a:endParaRPr>
          </a:p>
          <a:p>
            <a:pPr marL="342900" indent="-342900"/>
            <a:r>
              <a:rPr lang="uk-UA" sz="3600" b="1" dirty="0" smtClean="0">
                <a:solidFill>
                  <a:srgbClr val="0000CC"/>
                </a:solidFill>
              </a:rPr>
              <a:t>160 бітів  =     байтів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6578" y="600076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20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6578" y="500063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8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385762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357430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80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285860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40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214290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16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2" name="Picture 2" descr="пина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357562"/>
            <a:ext cx="2991203" cy="3225298"/>
          </a:xfrm>
          <a:prstGeom prst="rect">
            <a:avLst/>
          </a:prstGeom>
          <a:noFill/>
          <a:ln w="31750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4" name="Picture 2" descr="Флаг  пиратский &quot;Весёлый Роджер 6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4638">
            <a:off x="5863847" y="578623"/>
            <a:ext cx="2988727" cy="19924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5720" y="2285992"/>
            <a:ext cx="743357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00CC"/>
                </a:solidFill>
              </a:rPr>
              <a:t>1. Що нового дізнались?</a:t>
            </a:r>
          </a:p>
          <a:p>
            <a:r>
              <a:rPr lang="uk-UA" sz="4000" b="1" dirty="0" smtClean="0">
                <a:solidFill>
                  <a:srgbClr val="0000CC"/>
                </a:solidFill>
              </a:rPr>
              <a:t>2. Що навчились робити?</a:t>
            </a:r>
          </a:p>
          <a:p>
            <a:r>
              <a:rPr lang="uk-UA" sz="4000" b="1" dirty="0" smtClean="0">
                <a:solidFill>
                  <a:srgbClr val="0000CC"/>
                </a:solidFill>
              </a:rPr>
              <a:t>3. Що було найцікавішим?</a:t>
            </a:r>
          </a:p>
          <a:p>
            <a:r>
              <a:rPr lang="uk-UA" sz="4000" b="1" dirty="0" smtClean="0">
                <a:solidFill>
                  <a:srgbClr val="0000CC"/>
                </a:solidFill>
              </a:rPr>
              <a:t>4. Що викликало труднощі?</a:t>
            </a:r>
          </a:p>
          <a:p>
            <a:r>
              <a:rPr lang="uk-UA" sz="4000" b="1" dirty="0" smtClean="0">
                <a:solidFill>
                  <a:srgbClr val="0000CC"/>
                </a:solidFill>
              </a:rPr>
              <a:t>5. Що ще хотіли б дізнатись </a:t>
            </a:r>
          </a:p>
          <a:p>
            <a:r>
              <a:rPr lang="uk-UA" sz="4000" b="1" dirty="0" smtClean="0">
                <a:solidFill>
                  <a:srgbClr val="0000CC"/>
                </a:solidFill>
              </a:rPr>
              <a:t>з даної теми?</a:t>
            </a:r>
            <a:endParaRPr lang="ru-RU" sz="40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3D77-F65F-42B2-BAEF-1AD88CAEF6DA}" type="datetime1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261554"/>
            <a:ext cx="8506227" cy="55964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Повідомлення складено для людини, яка розуміє українську мову. (Використано символи</a:t>
            </a:r>
            <a:br>
              <a:rPr lang="uk-UA" sz="2400" b="1" i="1" dirty="0" smtClean="0">
                <a:solidFill>
                  <a:srgbClr val="0000CC"/>
                </a:solidFill>
              </a:rPr>
            </a:br>
            <a:r>
              <a:rPr lang="uk-UA" sz="2400" b="1" i="1" dirty="0" smtClean="0">
                <a:solidFill>
                  <a:srgbClr val="0000CC"/>
                </a:solidFill>
              </a:rPr>
              <a:t>українського алфавіту)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88"/>
            <a:ext cx="9144000" cy="41450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Повідомлення складено для людини, яка розуміє англійську мову. (Використано символи</a:t>
            </a:r>
            <a:br>
              <a:rPr lang="uk-UA" sz="2400" b="1" i="1" dirty="0" smtClean="0">
                <a:solidFill>
                  <a:srgbClr val="0000CC"/>
                </a:solidFill>
              </a:rPr>
            </a:br>
            <a:r>
              <a:rPr lang="uk-UA" sz="2400" b="1" i="1" dirty="0" smtClean="0">
                <a:solidFill>
                  <a:srgbClr val="0000CC"/>
                </a:solidFill>
              </a:rPr>
              <a:t>англійського алфавіту)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404218"/>
            <a:ext cx="7279175" cy="54537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0000CC"/>
                </a:solidFill>
              </a:rPr>
              <a:t>Повідомлення складено для людини, яка розуміє азбуку прапорців. (Таке повідомлення зручно передавати на відстань)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071546"/>
            <a:ext cx="6561694" cy="4921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500306"/>
            <a:ext cx="2286016" cy="3000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57166"/>
            <a:ext cx="9153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00CC"/>
                </a:solidFill>
              </a:rPr>
              <a:t>Декодуй подане повідомлення за допомогою азбуки прапорців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6143644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ПЕРЕМОГА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3D77-F65F-42B2-BAEF-1AD88CAEF6DA}" type="datetime1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214290"/>
            <a:ext cx="8072494" cy="1736646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rgbClr val="0000CC"/>
                </a:solidFill>
              </a:rPr>
              <a:t>Анаграма</a:t>
            </a:r>
            <a:r>
              <a:rPr lang="ru-RU" sz="2400" dirty="0" smtClean="0">
                <a:solidFill>
                  <a:srgbClr val="0000CC"/>
                </a:solidFill>
              </a:rPr>
              <a:t> — </a:t>
            </a:r>
            <a:r>
              <a:rPr lang="ru-RU" sz="2400" dirty="0" err="1" smtClean="0">
                <a:solidFill>
                  <a:srgbClr val="0000CC"/>
                </a:solidFill>
              </a:rPr>
              <a:t>літературний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прийом</a:t>
            </a:r>
            <a:r>
              <a:rPr lang="ru-RU" sz="2400" dirty="0" smtClean="0">
                <a:solidFill>
                  <a:srgbClr val="0000CC"/>
                </a:solidFill>
              </a:rPr>
              <a:t>, </a:t>
            </a:r>
            <a:r>
              <a:rPr lang="ru-RU" sz="2400" dirty="0" err="1" smtClean="0">
                <a:solidFill>
                  <a:srgbClr val="0000CC"/>
                </a:solidFill>
              </a:rPr>
              <a:t>що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полягає</a:t>
            </a:r>
            <a:r>
              <a:rPr lang="ru-RU" sz="2400" dirty="0" smtClean="0">
                <a:solidFill>
                  <a:srgbClr val="0000CC"/>
                </a:solidFill>
              </a:rPr>
              <a:t> в </a:t>
            </a:r>
            <a:r>
              <a:rPr lang="ru-RU" sz="2400" dirty="0" err="1" smtClean="0">
                <a:solidFill>
                  <a:srgbClr val="0000CC"/>
                </a:solidFill>
              </a:rPr>
              <a:t>перестановці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літер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чи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звуків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певного</a:t>
            </a:r>
            <a:r>
              <a:rPr lang="ru-RU" sz="2400" dirty="0" smtClean="0">
                <a:solidFill>
                  <a:srgbClr val="0000CC"/>
                </a:solidFill>
              </a:rPr>
              <a:t> слова (</a:t>
            </a:r>
            <a:r>
              <a:rPr lang="ru-RU" sz="2400" dirty="0" err="1" smtClean="0">
                <a:solidFill>
                  <a:srgbClr val="0000CC"/>
                </a:solidFill>
              </a:rPr>
              <a:t>або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словосполучення</a:t>
            </a:r>
            <a:r>
              <a:rPr lang="ru-RU" sz="2400" dirty="0" smtClean="0">
                <a:solidFill>
                  <a:srgbClr val="0000CC"/>
                </a:solidFill>
              </a:rPr>
              <a:t>), </a:t>
            </a:r>
            <a:r>
              <a:rPr lang="ru-RU" sz="2400" dirty="0" err="1" smtClean="0">
                <a:solidFill>
                  <a:srgbClr val="0000CC"/>
                </a:solidFill>
              </a:rPr>
              <a:t>що</a:t>
            </a:r>
            <a:r>
              <a:rPr lang="ru-RU" sz="2400" dirty="0" smtClean="0">
                <a:solidFill>
                  <a:srgbClr val="0000CC"/>
                </a:solidFill>
              </a:rPr>
              <a:t> в </a:t>
            </a:r>
            <a:r>
              <a:rPr lang="ru-RU" sz="2400" dirty="0" err="1" smtClean="0">
                <a:solidFill>
                  <a:srgbClr val="0000CC"/>
                </a:solidFill>
              </a:rPr>
              <a:t>результаті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дає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інше</a:t>
            </a:r>
            <a:r>
              <a:rPr lang="ru-RU" sz="2400" dirty="0" smtClean="0">
                <a:solidFill>
                  <a:srgbClr val="0000CC"/>
                </a:solidFill>
              </a:rPr>
              <a:t> слово </a:t>
            </a:r>
            <a:r>
              <a:rPr lang="ru-RU" sz="2400" dirty="0" err="1" smtClean="0">
                <a:solidFill>
                  <a:srgbClr val="0000CC"/>
                </a:solidFill>
              </a:rPr>
              <a:t>або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err="1" smtClean="0">
                <a:solidFill>
                  <a:srgbClr val="0000CC"/>
                </a:solidFill>
              </a:rPr>
              <a:t>словосполучення</a:t>
            </a:r>
            <a:r>
              <a:rPr lang="ru-RU" sz="2400" dirty="0" smtClean="0">
                <a:solidFill>
                  <a:srgbClr val="0000CC"/>
                </a:solidFill>
              </a:rPr>
              <a:t>.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2214554"/>
            <a:ext cx="899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50030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 smtClean="0">
                <a:solidFill>
                  <a:srgbClr val="0000CC"/>
                </a:solidFill>
              </a:rPr>
              <a:t>Давайте розкодуємо подані анаграми і дізнаємось, як називаються і в якому порядку розташовуються звання на піратському кораблі.</a:t>
            </a:r>
            <a:endParaRPr lang="ru-RU" sz="2400" dirty="0">
              <a:solidFill>
                <a:srgbClr val="0000CC"/>
              </a:solidFill>
            </a:endParaRPr>
          </a:p>
        </p:txBody>
      </p:sp>
      <p:pic>
        <p:nvPicPr>
          <p:cNvPr id="9" name="Picture 6" descr="Милиция нашла способ закрыть Россию от пиратского трафика : id31631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37" r="17490" b="1033"/>
          <a:stretch/>
        </p:blipFill>
        <p:spPr bwMode="auto">
          <a:xfrm>
            <a:off x="285720" y="1979935"/>
            <a:ext cx="3580540" cy="4878065"/>
          </a:xfrm>
          <a:prstGeom prst="rect">
            <a:avLst/>
          </a:prstGeom>
          <a:noFill/>
          <a:ln w="31750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571480"/>
          <a:ext cx="885828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730"/>
                <a:gridCol w="6149550"/>
              </a:tblGrid>
              <a:tr h="29940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Ранг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err="1" smtClean="0"/>
                        <a:t>Обов</a:t>
                      </a:r>
                      <a:r>
                        <a:rPr lang="en-US" sz="2400" dirty="0" smtClean="0"/>
                        <a:t>’</a:t>
                      </a:r>
                      <a:r>
                        <a:rPr lang="uk-UA" sz="2400" dirty="0" err="1" smtClean="0"/>
                        <a:t>язки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КПІАТНА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Керує судном і командою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ПЧМІОКИН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Очолює команду під час захоплення ворожого судна.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ШРУТНАМ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Будує курс корабля, відзначає все на карті.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БМАЦОН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Підтримує технічний стан корабля.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КАНІОНР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відповідає за справність гармат.</a:t>
                      </a:r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МЧІНАМ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фіксує всі події на кораблі, облік запасів і зброї.</a:t>
                      </a:r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ЛРКАІ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контролює фізичний стан піратів.</a:t>
                      </a:r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err="1" smtClean="0">
                          <a:solidFill>
                            <a:srgbClr val="0000CC"/>
                          </a:solidFill>
                        </a:rPr>
                        <a:t>ОКК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забезпечує харчування, запас продуктів.</a:t>
                      </a:r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МОРАТС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00CC"/>
                          </a:solidFill>
                        </a:rPr>
                        <a:t>займається підсобними судновими роботами.</a:t>
                      </a:r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1071546"/>
            <a:ext cx="1214437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КАПІТАН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571612"/>
            <a:ext cx="1500198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ПОМІЧНИК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357430"/>
            <a:ext cx="1405770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ШТУРМАН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786058"/>
            <a:ext cx="1260557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БОЦМАН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286124"/>
            <a:ext cx="1258907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КАНОНІР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786190"/>
            <a:ext cx="1161587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МІЧМАН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4572008"/>
            <a:ext cx="906101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ЛІКАР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5000636"/>
            <a:ext cx="683835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КОК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500702"/>
            <a:ext cx="1204407" cy="408623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МАТРОС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1169F-ED64-4F76-86C5-B92F98FDC00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2385"/>
            <a:ext cx="6500858" cy="488561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975009"/>
          </a:xfrm>
          <a:prstGeom prst="round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indent="457200" algn="just"/>
            <a:r>
              <a:rPr lang="uk-UA" sz="2200" dirty="0" smtClean="0">
                <a:solidFill>
                  <a:srgbClr val="0000CC"/>
                </a:solidFill>
              </a:rPr>
              <a:t>Повідомлення складено для людини, яка розуміє </a:t>
            </a:r>
            <a:r>
              <a:rPr lang="uk-UA" sz="2200" b="1" u="sng" dirty="0" smtClean="0">
                <a:solidFill>
                  <a:srgbClr val="0000CC"/>
                </a:solidFill>
              </a:rPr>
              <a:t>шрифт </a:t>
            </a:r>
            <a:r>
              <a:rPr lang="uk-UA" sz="2200" b="1" u="sng" dirty="0" err="1" smtClean="0">
                <a:solidFill>
                  <a:srgbClr val="0000CC"/>
                </a:solidFill>
              </a:rPr>
              <a:t>Брайля</a:t>
            </a:r>
            <a:r>
              <a:rPr lang="uk-UA" sz="2200" dirty="0" smtClean="0">
                <a:solidFill>
                  <a:srgbClr val="0000CC"/>
                </a:solidFill>
              </a:rPr>
              <a:t>. За</a:t>
            </a:r>
            <a:r>
              <a:rPr lang="en-US" sz="2200" dirty="0" smtClean="0">
                <a:solidFill>
                  <a:srgbClr val="0000CC"/>
                </a:solidFill>
              </a:rPr>
              <a:t> </a:t>
            </a:r>
            <a:r>
              <a:rPr lang="uk-UA" sz="2200" dirty="0" smtClean="0">
                <a:solidFill>
                  <a:srgbClr val="0000CC"/>
                </a:solidFill>
              </a:rPr>
              <a:t>допомогою цього шрифту спілкуються люди, які не бачать. Символи цього шрифту наносять так, щоб можна було їх відчути кінчиками пальців, наприклад випуклості на папері, виїмки на дерев</a:t>
            </a:r>
            <a:r>
              <a:rPr lang="en-US" sz="2200" dirty="0" smtClean="0">
                <a:solidFill>
                  <a:srgbClr val="0000CC"/>
                </a:solidFill>
              </a:rPr>
              <a:t>'</a:t>
            </a:r>
            <a:r>
              <a:rPr lang="uk-UA" sz="2200" dirty="0" err="1" smtClean="0">
                <a:solidFill>
                  <a:srgbClr val="0000CC"/>
                </a:solidFill>
              </a:rPr>
              <a:t>яних</a:t>
            </a:r>
            <a:r>
              <a:rPr lang="uk-UA" sz="2200" dirty="0" smtClean="0">
                <a:solidFill>
                  <a:srgbClr val="0000CC"/>
                </a:solidFill>
              </a:rPr>
              <a:t> паличках.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43702" y="4572008"/>
            <a:ext cx="23968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ДОБРИЙ</a:t>
            </a:r>
          </a:p>
          <a:p>
            <a:r>
              <a:rPr lang="uk-UA" sz="4000" b="1" dirty="0" smtClean="0">
                <a:solidFill>
                  <a:srgbClr val="FF0000"/>
                </a:solidFill>
              </a:rPr>
              <a:t>ДЕНЬ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иратство">
  <a:themeElements>
    <a:clrScheme name="Другая 39">
      <a:dk1>
        <a:srgbClr val="63242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пиратство</Template>
  <TotalTime>639</TotalTime>
  <Words>764</Words>
  <Application>Microsoft Office PowerPoint</Application>
  <PresentationFormat>Экран (4:3)</PresentationFormat>
  <Paragraphs>151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пиратство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такие пираты</dc:title>
  <dc:creator>Мама</dc:creator>
  <dc:description>http://aida.ucoz.ru</dc:description>
  <cp:lastModifiedBy>Пользователь</cp:lastModifiedBy>
  <cp:revision>97</cp:revision>
  <dcterms:created xsi:type="dcterms:W3CDTF">2010-11-09T11:05:22Z</dcterms:created>
  <dcterms:modified xsi:type="dcterms:W3CDTF">2018-01-09T16:34:32Z</dcterms:modified>
  <cp:category>шаблоны к Powerpoint</cp:category>
</cp:coreProperties>
</file>