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Default Extension="sldx" ContentType="application/vnd.openxmlformats-officedocument.presentationml.slide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61" r:id="rId3"/>
    <p:sldId id="264" r:id="rId4"/>
    <p:sldId id="265" r:id="rId5"/>
    <p:sldId id="263" r:id="rId6"/>
    <p:sldId id="262" r:id="rId7"/>
    <p:sldId id="266" r:id="rId8"/>
    <p:sldId id="267" r:id="rId9"/>
    <p:sldId id="258" r:id="rId10"/>
    <p:sldId id="268" r:id="rId11"/>
    <p:sldId id="269" r:id="rId12"/>
    <p:sldId id="270" r:id="rId13"/>
    <p:sldId id="271" r:id="rId14"/>
    <p:sldId id="272" r:id="rId15"/>
    <p:sldId id="275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110" d="100"/>
          <a:sy n="110" d="100"/>
        </p:scale>
        <p:origin x="-78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7"/>
  <c:chart>
    <c:title>
      <c:tx>
        <c:rich>
          <a:bodyPr/>
          <a:lstStyle/>
          <a:p>
            <a:pPr>
              <a:defRPr/>
            </a:pPr>
            <a:r>
              <a:rPr lang="ru-RU" dirty="0" err="1" smtClean="0"/>
              <a:t>Діаграма</a:t>
            </a:r>
            <a:endParaRPr lang="ru-RU" dirty="0"/>
          </a:p>
        </c:rich>
      </c:tx>
      <c:layout/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Lbls>
            <c:txPr>
              <a:bodyPr/>
              <a:lstStyle/>
              <a:p>
                <a:pPr>
                  <a:defRPr sz="2010" b="1" i="0" baseline="0"/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Лист1!$A$2:$A$5</c:f>
              <c:strCache>
                <c:ptCount val="4"/>
                <c:pt idx="0">
                  <c:v>Пошук інформації для занять</c:v>
                </c:pt>
                <c:pt idx="1">
                  <c:v>Завантаження музики і фільмів</c:v>
                </c:pt>
                <c:pt idx="2">
                  <c:v>Перегляд пошти</c:v>
                </c:pt>
                <c:pt idx="3">
                  <c:v>Спілкування в соціальних мережах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9.0000000000000066E-2</c:v>
                </c:pt>
                <c:pt idx="1">
                  <c:v>0.15000000000000019</c:v>
                </c:pt>
                <c:pt idx="2">
                  <c:v>0.24000000000000019</c:v>
                </c:pt>
                <c:pt idx="3">
                  <c:v>0.52</c:v>
                </c:pt>
              </c:numCache>
            </c:numRef>
          </c:val>
        </c:ser>
        <c:firstSliceAng val="0"/>
      </c:pieChart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B2BCA6-9CB6-455A-805A-F71C2B3B7132}" type="datetimeFigureOut">
              <a:rPr lang="ru-RU" smtClean="0"/>
              <a:pPr/>
              <a:t>10.12.2018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24832C-91F5-45A0-89C3-8DAFD4497B8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7AF980-33AA-4FF2-80F0-274854F6FD50}" type="datetimeFigureOut">
              <a:rPr lang="ru-RU"/>
              <a:pPr>
                <a:defRPr/>
              </a:pPr>
              <a:t>10.12.2018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6CD9DB-ACCD-4B58-B68A-D3EE79AEAE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E9FD2C-46D5-4E80-999F-4A7CB3C277B5}" type="datetimeFigureOut">
              <a:rPr lang="ru-RU"/>
              <a:pPr>
                <a:defRPr/>
              </a:pPr>
              <a:t>10.12.2018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DF66A-4EEB-47AE-8BBD-BA428685C1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EEB83E-F07D-4911-BC9D-DDE06348CA64}" type="datetimeFigureOut">
              <a:rPr lang="ru-RU"/>
              <a:pPr>
                <a:defRPr/>
              </a:pPr>
              <a:t>10.12.2018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1274DB-400A-4008-A8B0-74FB90621AA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A9605F-641F-491E-A30D-8A2C0CC86F87}" type="datetimeFigureOut">
              <a:rPr lang="ru-RU"/>
              <a:pPr>
                <a:defRPr/>
              </a:pPr>
              <a:t>10.12.2018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5B47C1-AC55-4DD9-8F01-12D7E9E1D2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2310FB-AEDA-4B4C-89FF-8654A74A7723}" type="datetimeFigureOut">
              <a:rPr lang="ru-RU"/>
              <a:pPr>
                <a:defRPr/>
              </a:pPr>
              <a:t>10.12.2018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FFF0D9-EEEC-4C78-AC5C-E112902A57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580AD2-71A6-4C25-AD8F-01770A6D3819}" type="datetimeFigureOut">
              <a:rPr lang="ru-RU"/>
              <a:pPr>
                <a:defRPr/>
              </a:pPr>
              <a:t>10.12.2018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B59BA2-7CB4-4A46-AE8D-10576F9708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962FF4-7DB1-4FCC-8B9B-B6838216AD8B}" type="datetimeFigureOut">
              <a:rPr lang="ru-RU"/>
              <a:pPr>
                <a:defRPr/>
              </a:pPr>
              <a:t>10.12.2018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0728D5-60E2-4B32-8B89-3711DABBB9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457D1A-9A49-4428-B706-1B3DA7E28F13}" type="datetimeFigureOut">
              <a:rPr lang="ru-RU"/>
              <a:pPr>
                <a:defRPr/>
              </a:pPr>
              <a:t>10.12.2018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56BC0B-A35C-41B1-9310-AE930797F8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A6C4A4-028A-4708-AF45-48C100266517}" type="datetimeFigureOut">
              <a:rPr lang="ru-RU"/>
              <a:pPr>
                <a:defRPr/>
              </a:pPr>
              <a:t>10.12.2018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9C69AE-E9A4-4F3F-8CE1-92DB1278C9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3ABF5A-24D4-4F13-B308-14161A82A1D2}" type="datetimeFigureOut">
              <a:rPr lang="ru-RU"/>
              <a:pPr>
                <a:defRPr/>
              </a:pPr>
              <a:t>10.12.2018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8B8805-CA53-400B-847F-8B17C980ED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AB741C-2C97-442D-BADA-E20129286654}" type="datetimeFigureOut">
              <a:rPr lang="ru-RU"/>
              <a:pPr>
                <a:defRPr/>
              </a:pPr>
              <a:t>10.12.2018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C5275B-B26F-49E3-854C-1DCBD3C388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153933E-2C48-4D0B-9281-13D19C144178}" type="datetimeFigureOut">
              <a:rPr lang="ru-RU"/>
              <a:pPr>
                <a:defRPr/>
              </a:pPr>
              <a:t>10.12.2018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34853AC-F09D-4EA4-AC4A-9C1446DA9D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comb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package" Target="../embeddings/______Microsoft_Office_PowerPoint1.sldx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pedsovet.su/" TargetMode="Externa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onlandia.org.ua/" TargetMode="External"/><Relationship Id="rId4" Type="http://schemas.openxmlformats.org/officeDocument/2006/relationships/hyperlink" Target="http://ruoord.kharkivosvita.net.ua/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4" Type="http://schemas.openxmlformats.org/officeDocument/2006/relationships/package" Target="../embeddings/______Microsoft_Office_PowerPoint3.sldx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572000" y="2924944"/>
            <a:ext cx="4392612" cy="3169097"/>
          </a:xfrm>
          <a:prstGeom prst="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4284663" y="3141663"/>
            <a:ext cx="4464050" cy="3240087"/>
          </a:xfrm>
          <a:prstGeom prst="rect">
            <a:avLst/>
          </a:prstGeom>
          <a:ln w="28575">
            <a:solidFill>
              <a:schemeClr val="tx2">
                <a:lumMod val="75000"/>
              </a:schemeClr>
            </a:solidFill>
          </a:ln>
        </p:spPr>
        <p:txBody>
          <a:bodyPr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ctrTitle"/>
          </p:nvPr>
        </p:nvSpPr>
        <p:spPr>
          <a:xfrm>
            <a:off x="323528" y="260648"/>
            <a:ext cx="4678288" cy="1470025"/>
          </a:xfrm>
          <a:ln w="38100">
            <a:solidFill>
              <a:schemeClr val="accent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rtlCol="0"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18288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uk-UA" sz="2700" b="1" cap="all" smtClean="0">
                <a:ln w="0"/>
                <a:effectLst>
                  <a:reflection blurRad="12700" stA="50000" endPos="50000" dist="5000" dir="5400000" sy="-100000" rotWithShape="0"/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Проект</a:t>
            </a:r>
            <a:r>
              <a:rPr lang="uk-UA" sz="2700" b="1" cap="all" dirty="0" smtClean="0">
                <a:ln w="0"/>
                <a:effectLst>
                  <a:reflection blurRad="12700" stA="50000" endPos="50000" dist="5000" dir="5400000" sy="-100000" rotWithShape="0"/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/>
            </a:r>
            <a:br>
              <a:rPr lang="uk-UA" sz="2700" b="1" cap="all" dirty="0" smtClean="0">
                <a:ln w="0"/>
                <a:effectLst>
                  <a:reflection blurRad="12700" stA="50000" endPos="50000" dist="5000" dir="5400000" sy="-100000" rotWithShape="0"/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uk-UA" sz="2700" b="1" cap="all" dirty="0" smtClean="0">
                <a:ln w="0"/>
                <a:effectLst>
                  <a:reflection blurRad="12700" stA="50000" endPos="50000" dist="5000" dir="5400000" sy="-100000" rotWithShape="0"/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uk-UA" sz="2700" b="1" cap="all" dirty="0" err="1" smtClean="0">
                <a:ln w="0"/>
                <a:effectLst>
                  <a:reflection blurRad="12700" stA="50000" endPos="50000" dist="5000" dir="5400000" sy="-100000" rotWithShape="0"/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“Мій</a:t>
            </a:r>
            <a:r>
              <a:rPr lang="uk-UA" sz="2700" b="1" cap="all" dirty="0" smtClean="0">
                <a:ln w="0"/>
                <a:effectLst>
                  <a:reflection blurRad="12700" stA="50000" endPos="50000" dist="5000" dir="5400000" sy="-100000" rotWithShape="0"/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безпечний </a:t>
            </a:r>
            <a:r>
              <a:rPr lang="uk-UA" sz="2700" b="1" cap="all" dirty="0" err="1" smtClean="0">
                <a:ln w="0"/>
                <a:effectLst>
                  <a:reflection blurRad="12700" stA="50000" endPos="50000" dist="5000" dir="5400000" sy="-100000" rotWithShape="0"/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клас</a:t>
            </a:r>
            <a:r>
              <a:rPr lang="uk-UA" sz="3600" b="1" cap="all" dirty="0" err="1" smtClean="0">
                <a:ln w="0"/>
                <a:effectLst>
                  <a:reflection blurRad="12700" stA="50000" endPos="50000" dist="5000" dir="5400000" sy="-100000" rotWithShape="0"/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”</a:t>
            </a:r>
            <a:endParaRPr lang="ru-RU" sz="3600" b="1" cap="all" dirty="0">
              <a:ln w="0"/>
              <a:effectLst>
                <a:reflection blurRad="12700" stA="50000" endPos="50000" dist="5000" dir="5400000" sy="-100000" rotWithShape="0"/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9217" name="Object 1"/>
          <p:cNvGraphicFramePr>
            <a:graphicFrameLocks noChangeAspect="1"/>
          </p:cNvGraphicFramePr>
          <p:nvPr/>
        </p:nvGraphicFramePr>
        <p:xfrm>
          <a:off x="4644008" y="2996952"/>
          <a:ext cx="3891801" cy="2924944"/>
        </p:xfrm>
        <a:graphic>
          <a:graphicData uri="http://schemas.openxmlformats.org/presentationml/2006/ole">
            <p:oleObj spid="_x0000_s9217" name="Слайд" r:id="rId4" imgW="4285666" imgH="3212653" progId="PowerPoint.Slide.12">
              <p:embed/>
            </p:oleObj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932040" y="3284984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5220072" y="3786190"/>
            <a:ext cx="27363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dirty="0" smtClean="0">
                <a:solidFill>
                  <a:schemeClr val="bg1"/>
                </a:solidFill>
              </a:rPr>
              <a:t>Підготувал</a:t>
            </a:r>
            <a:r>
              <a:rPr lang="uk-UA" sz="2000" dirty="0" smtClean="0">
                <a:solidFill>
                  <a:schemeClr val="bg1"/>
                </a:solidFill>
              </a:rPr>
              <a:t>и</a:t>
            </a:r>
            <a:r>
              <a:rPr lang="uk-UA" sz="2000" dirty="0" smtClean="0">
                <a:solidFill>
                  <a:schemeClr val="bg1"/>
                </a:solidFill>
              </a:rPr>
              <a:t> </a:t>
            </a:r>
            <a:endParaRPr lang="uk-UA" sz="2000" dirty="0" smtClean="0">
              <a:solidFill>
                <a:schemeClr val="bg1"/>
              </a:solidFill>
            </a:endParaRPr>
          </a:p>
          <a:p>
            <a:pPr algn="ctr"/>
            <a:r>
              <a:rPr lang="uk-UA" sz="2000" dirty="0" smtClean="0">
                <a:solidFill>
                  <a:schemeClr val="bg1"/>
                </a:solidFill>
              </a:rPr>
              <a:t>учні </a:t>
            </a:r>
            <a:r>
              <a:rPr lang="uk-UA" sz="2000" dirty="0" smtClean="0">
                <a:solidFill>
                  <a:schemeClr val="bg1"/>
                </a:solidFill>
              </a:rPr>
              <a:t>6-А класу Чернівецької ЗОШ №3</a:t>
            </a:r>
          </a:p>
          <a:p>
            <a:pPr algn="ctr"/>
            <a:r>
              <a:rPr lang="uk-UA" sz="2000" dirty="0" smtClean="0">
                <a:solidFill>
                  <a:schemeClr val="bg1"/>
                </a:solidFill>
              </a:rPr>
              <a:t> </a:t>
            </a:r>
            <a:endParaRPr lang="ru-RU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8313" y="476672"/>
            <a:ext cx="8229600" cy="7046491"/>
          </a:xfrm>
        </p:spPr>
        <p:txBody>
          <a:bodyPr rtlCol="0">
            <a:normAutofit/>
          </a:bodyPr>
          <a:lstStyle/>
          <a:p>
            <a:pPr>
              <a:buNone/>
            </a:pPr>
            <a:r>
              <a:rPr lang="uk-UA" sz="2000" dirty="0" smtClean="0"/>
              <a:t>		</a:t>
            </a:r>
            <a:endParaRPr lang="ru-RU" sz="2000" dirty="0" smtClean="0"/>
          </a:p>
          <a:p>
            <a:pPr marL="0" indent="0" algn="ctr" eaLnBrk="1" fontAlgn="auto" hangingPunct="1">
              <a:spcAft>
                <a:spcPts val="0"/>
              </a:spcAft>
              <a:buNone/>
              <a:defRPr/>
            </a:pPr>
            <a:r>
              <a:rPr lang="ru-RU" sz="2000" dirty="0" smtClean="0"/>
              <a:t>Тема </a:t>
            </a:r>
            <a:r>
              <a:rPr lang="ru-RU" sz="2000" dirty="0" err="1" smtClean="0"/>
              <a:t>безпеки</a:t>
            </a:r>
            <a:r>
              <a:rPr lang="ru-RU" sz="2000" dirty="0" smtClean="0"/>
              <a:t> </a:t>
            </a:r>
            <a:r>
              <a:rPr lang="ru-RU" sz="2000" dirty="0" err="1" smtClean="0"/>
              <a:t>дітей</a:t>
            </a:r>
            <a:r>
              <a:rPr lang="ru-RU" sz="2000" dirty="0" smtClean="0"/>
              <a:t> в </a:t>
            </a:r>
            <a:r>
              <a:rPr lang="ru-RU" sz="2000" dirty="0" err="1" smtClean="0"/>
              <a:t>Інтернеті</a:t>
            </a:r>
            <a:r>
              <a:rPr lang="ru-RU" sz="2000" dirty="0" smtClean="0"/>
              <a:t> </a:t>
            </a:r>
            <a:r>
              <a:rPr lang="ru-RU" sz="2000" dirty="0" err="1" smtClean="0"/>
              <a:t>дедалі</a:t>
            </a:r>
            <a:r>
              <a:rPr lang="ru-RU" sz="2000" dirty="0" smtClean="0"/>
              <a:t> </a:t>
            </a:r>
            <a:r>
              <a:rPr lang="ru-RU" sz="2000" dirty="0" err="1" smtClean="0"/>
              <a:t>стає</a:t>
            </a:r>
            <a:r>
              <a:rPr lang="ru-RU" sz="2000" dirty="0" smtClean="0"/>
              <a:t> актуальною: все </a:t>
            </a:r>
            <a:r>
              <a:rPr lang="ru-RU" sz="2000" dirty="0" err="1" smtClean="0"/>
              <a:t>більше</a:t>
            </a:r>
            <a:r>
              <a:rPr lang="ru-RU" sz="2000" dirty="0" smtClean="0"/>
              <a:t> </a:t>
            </a:r>
            <a:r>
              <a:rPr lang="ru-RU" sz="2000" dirty="0" err="1" smtClean="0"/>
              <a:t>вчителів</a:t>
            </a:r>
            <a:r>
              <a:rPr lang="ru-RU" sz="2000" dirty="0" smtClean="0"/>
              <a:t> </a:t>
            </a:r>
            <a:r>
              <a:rPr lang="ru-RU" sz="2000" dirty="0" err="1" smtClean="0"/>
              <a:t>і</a:t>
            </a:r>
            <a:r>
              <a:rPr lang="ru-RU" sz="2000" dirty="0" smtClean="0"/>
              <a:t> </a:t>
            </a:r>
            <a:r>
              <a:rPr lang="ru-RU" sz="2000" dirty="0" err="1" smtClean="0"/>
              <a:t>батьків</a:t>
            </a:r>
            <a:r>
              <a:rPr lang="ru-RU" sz="2000" dirty="0" smtClean="0"/>
              <a:t> </a:t>
            </a:r>
            <a:r>
              <a:rPr lang="ru-RU" sz="2000" dirty="0" err="1" smtClean="0"/>
              <a:t>усвідомлюють</a:t>
            </a:r>
            <a:r>
              <a:rPr lang="ru-RU" sz="2000" dirty="0" smtClean="0"/>
              <a:t> </a:t>
            </a:r>
            <a:r>
              <a:rPr lang="ru-RU" sz="2000" dirty="0" err="1" smtClean="0"/>
              <a:t>ризики</a:t>
            </a:r>
            <a:r>
              <a:rPr lang="ru-RU" sz="2000" dirty="0" smtClean="0"/>
              <a:t>, на </a:t>
            </a:r>
            <a:r>
              <a:rPr lang="ru-RU" sz="2000" dirty="0" err="1" smtClean="0"/>
              <a:t>які</a:t>
            </a:r>
            <a:r>
              <a:rPr lang="ru-RU" sz="2000" dirty="0" smtClean="0"/>
              <a:t> </a:t>
            </a:r>
            <a:r>
              <a:rPr lang="ru-RU" sz="2000" dirty="0" err="1" smtClean="0"/>
              <a:t>можемо</a:t>
            </a:r>
            <a:r>
              <a:rPr lang="ru-RU" sz="2000" dirty="0" smtClean="0"/>
              <a:t> </a:t>
            </a:r>
            <a:r>
              <a:rPr lang="ru-RU" sz="2000" dirty="0" err="1" smtClean="0"/>
              <a:t>наражатись</a:t>
            </a:r>
            <a:r>
              <a:rPr lang="ru-RU" sz="2000" dirty="0" smtClean="0"/>
              <a:t> ми - </a:t>
            </a:r>
            <a:r>
              <a:rPr lang="ru-RU" sz="2000" dirty="0" err="1" smtClean="0"/>
              <a:t>діти</a:t>
            </a:r>
            <a:r>
              <a:rPr lang="ru-RU" sz="2000" dirty="0" smtClean="0"/>
              <a:t>, </a:t>
            </a:r>
            <a:r>
              <a:rPr lang="ru-RU" sz="2000" dirty="0" err="1" smtClean="0"/>
              <a:t>подорожуючі</a:t>
            </a:r>
            <a:r>
              <a:rPr lang="ru-RU" sz="2000" dirty="0" smtClean="0"/>
              <a:t> </a:t>
            </a:r>
            <a:r>
              <a:rPr lang="ru-RU" sz="2000" dirty="0" err="1" smtClean="0"/>
              <a:t>віртуальним</a:t>
            </a:r>
            <a:r>
              <a:rPr lang="ru-RU" sz="2000" dirty="0" smtClean="0"/>
              <a:t> </a:t>
            </a:r>
            <a:r>
              <a:rPr lang="ru-RU" sz="2000" dirty="0" err="1" smtClean="0"/>
              <a:t>світом</a:t>
            </a:r>
            <a:r>
              <a:rPr lang="ru-RU" sz="2000" dirty="0" smtClean="0"/>
              <a:t>. В </a:t>
            </a:r>
            <a:r>
              <a:rPr lang="ru-RU" sz="2000" dirty="0" err="1" smtClean="0"/>
              <a:t>нашій</a:t>
            </a:r>
            <a:r>
              <a:rPr lang="ru-RU" sz="2000" dirty="0" smtClean="0"/>
              <a:t> </a:t>
            </a:r>
            <a:r>
              <a:rPr lang="ru-RU" sz="2000" dirty="0" err="1" smtClean="0"/>
              <a:t>школі</a:t>
            </a:r>
            <a:r>
              <a:rPr lang="ru-RU" sz="2000" dirty="0" smtClean="0"/>
              <a:t> </a:t>
            </a:r>
            <a:r>
              <a:rPr lang="ru-RU" sz="2000" dirty="0" err="1" smtClean="0"/>
              <a:t>програма</a:t>
            </a:r>
            <a:r>
              <a:rPr lang="ru-RU" sz="2000" dirty="0" smtClean="0"/>
              <a:t> </a:t>
            </a:r>
            <a:r>
              <a:rPr lang="ru-RU" sz="2000" b="1" dirty="0" smtClean="0"/>
              <a:t>«</a:t>
            </a:r>
            <a:r>
              <a:rPr lang="ru-RU" sz="2000" b="1" dirty="0" err="1" smtClean="0"/>
              <a:t>Онляндія</a:t>
            </a:r>
            <a:r>
              <a:rPr lang="ru-RU" sz="2000" b="1" dirty="0" smtClean="0"/>
              <a:t> – </a:t>
            </a:r>
            <a:r>
              <a:rPr lang="ru-RU" sz="2000" b="1" dirty="0" err="1" smtClean="0"/>
              <a:t>безпека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дітей</a:t>
            </a:r>
            <a:r>
              <a:rPr lang="ru-RU" sz="2000" b="1" dirty="0" smtClean="0"/>
              <a:t> в </a:t>
            </a:r>
            <a:r>
              <a:rPr lang="ru-RU" sz="2000" b="1" dirty="0" err="1" smtClean="0"/>
              <a:t>Інтернеті</a:t>
            </a:r>
            <a:r>
              <a:rPr lang="ru-RU" sz="2000" b="1" dirty="0" smtClean="0"/>
              <a:t>» </a:t>
            </a:r>
            <a:r>
              <a:rPr lang="ru-RU" sz="2000" dirty="0" err="1" smtClean="0"/>
              <a:t>набирає</a:t>
            </a:r>
            <a:r>
              <a:rPr lang="ru-RU" sz="2000" dirty="0" smtClean="0"/>
              <a:t> все </a:t>
            </a:r>
            <a:r>
              <a:rPr lang="ru-RU" sz="2000" dirty="0" err="1" smtClean="0"/>
              <a:t>більшої</a:t>
            </a:r>
            <a:r>
              <a:rPr lang="ru-RU" sz="2000" dirty="0" smtClean="0"/>
              <a:t> </a:t>
            </a:r>
            <a:r>
              <a:rPr lang="ru-RU" sz="2000" dirty="0" err="1" smtClean="0"/>
              <a:t>популярності</a:t>
            </a:r>
            <a:r>
              <a:rPr lang="ru-RU" sz="2000" dirty="0" smtClean="0"/>
              <a:t> </a:t>
            </a:r>
            <a:r>
              <a:rPr lang="ru-RU" sz="2000" dirty="0" err="1" smtClean="0"/>
              <a:t>серед</a:t>
            </a:r>
            <a:r>
              <a:rPr lang="ru-RU" sz="2000" dirty="0" smtClean="0"/>
              <a:t> </a:t>
            </a:r>
            <a:r>
              <a:rPr lang="ru-RU" sz="2000" dirty="0" err="1" smtClean="0"/>
              <a:t>учнів</a:t>
            </a:r>
            <a:r>
              <a:rPr lang="ru-RU" sz="2000" dirty="0" smtClean="0"/>
              <a:t> </a:t>
            </a:r>
            <a:r>
              <a:rPr lang="ru-RU" sz="2000" dirty="0" err="1" smtClean="0"/>
              <a:t>і</a:t>
            </a:r>
            <a:r>
              <a:rPr lang="ru-RU" sz="2000" dirty="0" smtClean="0"/>
              <a:t> </a:t>
            </a:r>
            <a:r>
              <a:rPr lang="ru-RU" sz="2000" dirty="0" err="1" smtClean="0"/>
              <a:t>вчителів</a:t>
            </a:r>
            <a:r>
              <a:rPr lang="ru-RU" sz="2000" dirty="0" smtClean="0"/>
              <a:t>.</a:t>
            </a:r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000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2852936"/>
            <a:ext cx="5040560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omb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8313" y="476672"/>
            <a:ext cx="8229600" cy="7046491"/>
          </a:xfrm>
        </p:spPr>
        <p:txBody>
          <a:bodyPr rtlCol="0">
            <a:normAutofit/>
          </a:bodyPr>
          <a:lstStyle/>
          <a:p>
            <a:pPr>
              <a:buNone/>
            </a:pPr>
            <a:r>
              <a:rPr lang="uk-UA" sz="2000" dirty="0" smtClean="0"/>
              <a:t>		</a:t>
            </a:r>
            <a:endParaRPr lang="ru-RU" sz="2000" dirty="0" smtClean="0"/>
          </a:p>
        </p:txBody>
      </p:sp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8568952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omb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3995936" y="332656"/>
            <a:ext cx="4690864" cy="5793507"/>
          </a:xfrm>
        </p:spPr>
        <p:txBody>
          <a:bodyPr/>
          <a:lstStyle/>
          <a:p>
            <a:pPr>
              <a:buNone/>
            </a:pPr>
            <a:r>
              <a:rPr lang="uk-UA" sz="2000" dirty="0" smtClean="0"/>
              <a:t>		Найбільшу небезпеку в Інтернеті представляють користувачі, які не замислюються над наслідками своїх дій.</a:t>
            </a:r>
            <a:br>
              <a:rPr lang="uk-UA" sz="2000" dirty="0" smtClean="0"/>
            </a:br>
            <a:r>
              <a:rPr lang="uk-UA" sz="2000" dirty="0" smtClean="0"/>
              <a:t>	Інтернет є суспільним ресурсом. Всі ваші вислови та дії можуть бути збережені й видимі для інших користувачів з безлічі різних країн. 	Після публікації інформації  в Інтернеті її більше неможливо контролювати, як і неможливо скасувати завершені дії. Копії опублікованої інформації можуть зберігатися на комп'ютерах і серверах скільки завгодно.</a:t>
            </a:r>
            <a:br>
              <a:rPr lang="uk-UA" sz="2000" dirty="0" smtClean="0"/>
            </a:br>
            <a:r>
              <a:rPr lang="uk-UA" sz="2000" dirty="0" smtClean="0"/>
              <a:t>	Після розміщення особистої інформації не можна бути впевненим, з якою метою і хто буде її використовувати.</a:t>
            </a:r>
            <a:endParaRPr lang="ru-RU" sz="2000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348880"/>
            <a:ext cx="3609422" cy="23501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comb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uk-UA" sz="2800" b="1" dirty="0" smtClean="0"/>
              <a:t>Використання Інтернету не являє небезпеки, якщо дотримуватись правил</a:t>
            </a:r>
            <a:br>
              <a:rPr lang="uk-UA" sz="2800" b="1" dirty="0" smtClean="0"/>
            </a:b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>
              <a:buNone/>
            </a:pPr>
            <a:r>
              <a:rPr lang="uk-UA" sz="2000" dirty="0" smtClean="0"/>
              <a:t>		</a:t>
            </a:r>
            <a:endParaRPr lang="ru-RU" sz="2000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395536" y="1268760"/>
            <a:ext cx="8064896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uk-UA" sz="2000" dirty="0" smtClean="0"/>
              <a:t>Забезпечте захист комп'ютера. Регулярно оновлюйте операційну систему. Оновлюйте антивірусну програму. Нові небезпечні програми розробляються постійно.  Використовуйте брандмауер. Створюйте резервні копії важливих файлів.</a:t>
            </a:r>
            <a:r>
              <a:rPr lang="en-US" sz="2000" dirty="0" smtClean="0"/>
              <a:t> </a:t>
            </a:r>
            <a:r>
              <a:rPr lang="uk-UA" sz="2000" dirty="0" smtClean="0"/>
              <a:t>Будьте обережні при завантаженні вмісту.</a:t>
            </a:r>
          </a:p>
          <a:p>
            <a:pPr marL="342900" indent="-342900">
              <a:buAutoNum type="arabicPeriod"/>
            </a:pPr>
            <a:r>
              <a:rPr lang="uk-UA" sz="2000" dirty="0" smtClean="0"/>
              <a:t>Забезпечте власний захист в Інтернеті. Будь-який користувач може переглянути інформацію. Тому ви завжди повинні думати про те, яку інформацію про себе ви розміщуєте в Інтернеті. Не можна довіряти кожному користувачеві.  Зберігайте свій пароль у таємниці. Думайте про те, з ким розмовляєте. Пам'ятайте, що в Інтернеті не вся інформація надійна і не всі користувачі відверті.</a:t>
            </a:r>
          </a:p>
          <a:p>
            <a:pPr marL="342900" indent="-342900">
              <a:buAutoNum type="arabicPeriod"/>
            </a:pPr>
            <a:r>
              <a:rPr lang="uk-UA" sz="2000" dirty="0" smtClean="0"/>
              <a:t>Дотримуйтесь правил. Закону необхідно дотримуватись навіть в Інтернеті. Поводьтесь чемно й не ображайте інших.</a:t>
            </a:r>
          </a:p>
          <a:p>
            <a:pPr marL="342900" indent="-342900">
              <a:buAutoNum type="arabicPeriod"/>
            </a:pPr>
            <a:r>
              <a:rPr lang="uk-UA" sz="2000" dirty="0" smtClean="0"/>
              <a:t>Розповідайте своїм батькам і вчителям про проблеми й                             користуйтесь їхньою підтримкою</a:t>
            </a:r>
            <a:endParaRPr lang="ru-RU" sz="2000" dirty="0"/>
          </a:p>
        </p:txBody>
      </p:sp>
      <p:pic>
        <p:nvPicPr>
          <p:cNvPr id="23555" name="Рисунок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20272" y="5072553"/>
            <a:ext cx="1656184" cy="1785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omb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23528" y="274638"/>
            <a:ext cx="8712968" cy="1143000"/>
          </a:xfrm>
        </p:spPr>
        <p:txBody>
          <a:bodyPr/>
          <a:lstStyle/>
          <a:p>
            <a:r>
              <a:rPr lang="uk-UA" sz="2800" dirty="0" smtClean="0"/>
              <a:t>Ми знаємо, </a:t>
            </a:r>
            <a:r>
              <a:rPr lang="uk-UA" sz="2800" dirty="0" smtClean="0"/>
              <a:t>що в інформації і у малюнків теж є власники. </a:t>
            </a:r>
            <a:r>
              <a:rPr lang="uk-UA" sz="2800" smtClean="0"/>
              <a:t>Тому </a:t>
            </a:r>
            <a:r>
              <a:rPr lang="uk-UA" sz="2800" smtClean="0"/>
              <a:t>даємо </a:t>
            </a:r>
            <a:r>
              <a:rPr lang="uk-UA" sz="2800" dirty="0" smtClean="0"/>
              <a:t>посилання на використані джерела.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>
              <a:buNone/>
            </a:pPr>
            <a:r>
              <a:rPr lang="uk-UA" sz="2000" dirty="0" smtClean="0"/>
              <a:t>		</a:t>
            </a:r>
            <a:endParaRPr lang="ru-RU" sz="2000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827584" y="2060848"/>
            <a:ext cx="7200800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endParaRPr lang="en-US" sz="3200" b="1" dirty="0" smtClean="0">
              <a:solidFill>
                <a:srgbClr val="002060"/>
              </a:solidFill>
              <a:latin typeface="Arial" pitchFamily="34" charset="0"/>
              <a:cs typeface="Times New Roman" pitchFamily="18" charset="0"/>
              <a:hlinkClick r:id="rId3"/>
            </a:endParaRPr>
          </a:p>
          <a:p>
            <a:pPr lvl="0" algn="ctr"/>
            <a:endParaRPr lang="en-US" sz="3200" b="1" dirty="0" smtClean="0">
              <a:solidFill>
                <a:srgbClr val="002060"/>
              </a:solidFill>
              <a:latin typeface="Arial" pitchFamily="34" charset="0"/>
              <a:cs typeface="Times New Roman" pitchFamily="18" charset="0"/>
              <a:hlinkClick r:id="rId3"/>
            </a:endParaRPr>
          </a:p>
          <a:p>
            <a:pPr lvl="0" algn="ctr"/>
            <a:r>
              <a:rPr lang="ru-RU" sz="3200" b="1" dirty="0" smtClean="0">
                <a:solidFill>
                  <a:srgbClr val="002060"/>
                </a:solidFill>
                <a:latin typeface="Arial" pitchFamily="34" charset="0"/>
                <a:cs typeface="Times New Roman" pitchFamily="18" charset="0"/>
                <a:hlinkClick r:id="rId3"/>
              </a:rPr>
              <a:t>http://pedsovet.su/</a:t>
            </a:r>
            <a:endParaRPr lang="ru-RU" sz="3200" b="1" dirty="0" smtClean="0">
              <a:solidFill>
                <a:srgbClr val="002060"/>
              </a:solidFill>
              <a:latin typeface="Arial" pitchFamily="34" charset="0"/>
              <a:cs typeface="Times New Roman" pitchFamily="18" charset="0"/>
            </a:endParaRPr>
          </a:p>
          <a:p>
            <a:pPr lvl="0" algn="ctr"/>
            <a:r>
              <a:rPr lang="ru-RU" sz="3200" b="1" dirty="0" smtClean="0">
                <a:latin typeface="Arial" pitchFamily="34" charset="0"/>
                <a:cs typeface="Times New Roman" pitchFamily="18" charset="0"/>
                <a:hlinkClick r:id="rId4"/>
              </a:rPr>
              <a:t>http://ruoord.kharkivosvita.net.ua</a:t>
            </a:r>
            <a:endParaRPr lang="ru-RU" sz="3200" b="1" dirty="0" smtClean="0">
              <a:latin typeface="Arial" pitchFamily="34" charset="0"/>
              <a:cs typeface="Times New Roman" pitchFamily="18" charset="0"/>
            </a:endParaRPr>
          </a:p>
          <a:p>
            <a:pPr lvl="0" algn="ctr"/>
            <a:r>
              <a:rPr lang="en-US" sz="3200" b="1" dirty="0" smtClean="0">
                <a:latin typeface="Arial" pitchFamily="34" charset="0"/>
                <a:cs typeface="Times New Roman" pitchFamily="18" charset="0"/>
                <a:hlinkClick r:id="rId5"/>
              </a:rPr>
              <a:t>www.onlandia.org.ua</a:t>
            </a:r>
            <a:endParaRPr lang="en-US" sz="3200" b="1" dirty="0" smtClean="0">
              <a:latin typeface="Arial" pitchFamily="34" charset="0"/>
              <a:cs typeface="Times New Roman" pitchFamily="18" charset="0"/>
            </a:endParaRPr>
          </a:p>
          <a:p>
            <a:pPr lvl="0" algn="ctr"/>
            <a:r>
              <a:rPr lang="ru-RU" sz="3200" b="1" dirty="0" err="1" smtClean="0">
                <a:latin typeface="Arial" pitchFamily="34" charset="0"/>
                <a:cs typeface="Times New Roman" pitchFamily="18" charset="0"/>
                <a:hlinkClick r:id="rId5"/>
              </a:rPr>
              <a:t>ttp</a:t>
            </a:r>
            <a:r>
              <a:rPr lang="ru-RU" sz="3200" b="1" dirty="0" smtClean="0">
                <a:latin typeface="Arial" pitchFamily="34" charset="0"/>
                <a:cs typeface="Times New Roman" pitchFamily="18" charset="0"/>
                <a:hlinkClick r:id="rId5"/>
              </a:rPr>
              <a:t>://</a:t>
            </a:r>
            <a:r>
              <a:rPr lang="ru-RU" sz="3200" b="1" dirty="0" err="1" smtClean="0">
                <a:latin typeface="Arial" pitchFamily="34" charset="0"/>
                <a:cs typeface="Times New Roman" pitchFamily="18" charset="0"/>
                <a:hlinkClick r:id="rId5"/>
              </a:rPr>
              <a:t>mmk.edu.vn.ua</a:t>
            </a:r>
            <a:endParaRPr lang="en-US" sz="3200" b="1" dirty="0" smtClean="0">
              <a:latin typeface="Arial" pitchFamily="34" charset="0"/>
              <a:cs typeface="Times New Roman" pitchFamily="18" charset="0"/>
              <a:hlinkClick r:id="rId5"/>
            </a:endParaRPr>
          </a:p>
          <a:p>
            <a:pPr lvl="0"/>
            <a:endParaRPr lang="en-US" sz="2000" b="1" dirty="0" smtClean="0">
              <a:latin typeface="Arial" pitchFamily="34" charset="0"/>
              <a:cs typeface="Times New Roman" pitchFamily="18" charset="0"/>
            </a:endParaRPr>
          </a:p>
          <a:p>
            <a:pPr lvl="0"/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endParaRPr lang="ru-RU" b="1" i="1" kern="0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ransition spd="med">
    <p:comb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572000" y="2924944"/>
            <a:ext cx="4392612" cy="3169097"/>
          </a:xfrm>
          <a:prstGeom prst="rect">
            <a:avLst/>
          </a:prstGeom>
          <a:solidFill>
            <a:schemeClr val="bg1"/>
          </a:solidFill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4284663" y="3141663"/>
            <a:ext cx="4464050" cy="3240087"/>
          </a:xfrm>
          <a:prstGeom prst="rect">
            <a:avLst/>
          </a:prstGeom>
          <a:ln w="28575">
            <a:solidFill>
              <a:schemeClr val="tx2">
                <a:lumMod val="75000"/>
              </a:schemeClr>
            </a:solidFill>
          </a:ln>
        </p:spPr>
        <p:txBody>
          <a:bodyPr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ctrTitle"/>
          </p:nvPr>
        </p:nvSpPr>
        <p:spPr>
          <a:xfrm>
            <a:off x="323528" y="260648"/>
            <a:ext cx="4678288" cy="1470025"/>
          </a:xfrm>
          <a:ln w="38100">
            <a:solidFill>
              <a:schemeClr val="accent1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rtlCol="0"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182880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uk-UA" sz="2700" b="1" cap="all" dirty="0" smtClean="0">
                <a:ln w="0"/>
                <a:effectLst>
                  <a:reflection blurRad="12700" stA="50000" endPos="50000" dist="5000" dir="5400000" sy="-100000" rotWithShape="0"/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Дякую за увагу!</a:t>
            </a:r>
            <a:endParaRPr lang="ru-RU" sz="3600" b="1" cap="all" dirty="0">
              <a:ln w="0"/>
              <a:effectLst>
                <a:reflection blurRad="12700" stA="50000" endPos="50000" dist="5000" dir="5400000" sy="-100000" rotWithShape="0"/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9217" name="Object 1"/>
          <p:cNvGraphicFramePr>
            <a:graphicFrameLocks noChangeAspect="1"/>
          </p:cNvGraphicFramePr>
          <p:nvPr/>
        </p:nvGraphicFramePr>
        <p:xfrm>
          <a:off x="4860032" y="3159308"/>
          <a:ext cx="3675777" cy="2762588"/>
        </p:xfrm>
        <a:graphic>
          <a:graphicData uri="http://schemas.openxmlformats.org/presentationml/2006/ole">
            <p:oleObj spid="_x0000_s39938" name="Слайд" r:id="rId4" imgW="4285666" imgH="3212653" progId="PowerPoint.Slide.12">
              <p:embed/>
            </p:oleObj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932040" y="3284984"/>
            <a:ext cx="2160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5220072" y="3933056"/>
            <a:ext cx="27363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dirty="0" smtClean="0">
                <a:solidFill>
                  <a:schemeClr val="bg1"/>
                </a:solidFill>
              </a:rPr>
              <a:t>Вдалого і безпечного використання Інтернету.</a:t>
            </a:r>
            <a:endParaRPr lang="ru-RU" sz="20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 3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692695"/>
            <a:ext cx="3384376" cy="320728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283968" y="476672"/>
            <a:ext cx="3960440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	Знайомтесь, це я – Ліза. Я навчаюсь в 6-му класі. </a:t>
            </a:r>
            <a:r>
              <a:rPr lang="ru-RU" dirty="0" smtClean="0"/>
              <a:t>Як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більшість</a:t>
            </a:r>
            <a:r>
              <a:rPr lang="ru-RU" dirty="0" smtClean="0"/>
              <a:t> </a:t>
            </a:r>
            <a:r>
              <a:rPr lang="ru-RU" dirty="0" err="1" smtClean="0"/>
              <a:t>українських</a:t>
            </a:r>
            <a:r>
              <a:rPr lang="ru-RU" dirty="0" smtClean="0"/>
              <a:t> </a:t>
            </a:r>
            <a:r>
              <a:rPr lang="ru-RU" dirty="0" err="1" smtClean="0"/>
              <a:t>дітей</a:t>
            </a:r>
            <a:r>
              <a:rPr lang="ru-RU" dirty="0" smtClean="0"/>
              <a:t> </a:t>
            </a:r>
            <a:r>
              <a:rPr lang="ru-RU" dirty="0" err="1" smtClean="0"/>
              <a:t>користуюсь</a:t>
            </a:r>
            <a:r>
              <a:rPr lang="ru-RU" dirty="0" smtClean="0"/>
              <a:t> </a:t>
            </a:r>
            <a:r>
              <a:rPr lang="ru-RU" dirty="0" err="1" smtClean="0"/>
              <a:t>Інтернетом</a:t>
            </a:r>
            <a:r>
              <a:rPr lang="ru-RU" dirty="0" smtClean="0"/>
              <a:t> у </a:t>
            </a:r>
            <a:r>
              <a:rPr lang="ru-RU" dirty="0" err="1" smtClean="0"/>
              <a:t>повсякденному</a:t>
            </a:r>
            <a:r>
              <a:rPr lang="ru-RU" dirty="0" smtClean="0"/>
              <a:t> </a:t>
            </a:r>
            <a:r>
              <a:rPr lang="ru-RU" dirty="0" err="1" smtClean="0"/>
              <a:t>житті</a:t>
            </a:r>
            <a:r>
              <a:rPr lang="ru-RU" dirty="0" smtClean="0"/>
              <a:t>. </a:t>
            </a:r>
            <a:r>
              <a:rPr lang="ru-RU" dirty="0" err="1" smtClean="0"/>
              <a:t>Можливість</a:t>
            </a:r>
            <a:r>
              <a:rPr lang="ru-RU" dirty="0" smtClean="0"/>
              <a:t> </a:t>
            </a:r>
            <a:r>
              <a:rPr lang="ru-RU" dirty="0" err="1" smtClean="0"/>
              <a:t>підключитися</a:t>
            </a:r>
            <a:r>
              <a:rPr lang="ru-RU" dirty="0" smtClean="0"/>
              <a:t> до </a:t>
            </a:r>
            <a:r>
              <a:rPr lang="ru-RU" dirty="0" err="1" smtClean="0"/>
              <a:t>мережі</a:t>
            </a:r>
            <a:r>
              <a:rPr lang="ru-RU" dirty="0" smtClean="0"/>
              <a:t> не </a:t>
            </a:r>
            <a:r>
              <a:rPr lang="ru-RU" dirty="0" err="1" smtClean="0"/>
              <a:t>тільки</a:t>
            </a:r>
            <a:r>
              <a:rPr lang="ru-RU" dirty="0" smtClean="0"/>
              <a:t> через ПК, </a:t>
            </a:r>
            <a:r>
              <a:rPr lang="ru-RU" dirty="0" err="1" smtClean="0"/>
              <a:t>але</a:t>
            </a:r>
            <a:r>
              <a:rPr lang="ru-RU" dirty="0" smtClean="0"/>
              <a:t> </a:t>
            </a:r>
            <a:r>
              <a:rPr lang="ru-RU" dirty="0" err="1" smtClean="0"/>
              <a:t>й</a:t>
            </a:r>
            <a:r>
              <a:rPr lang="ru-RU" dirty="0" smtClean="0"/>
              <a:t> за </a:t>
            </a:r>
            <a:r>
              <a:rPr lang="ru-RU" dirty="0" err="1" smtClean="0"/>
              <a:t>допомогою</a:t>
            </a:r>
            <a:r>
              <a:rPr lang="ru-RU" dirty="0" smtClean="0"/>
              <a:t> </a:t>
            </a:r>
            <a:r>
              <a:rPr lang="ru-RU" dirty="0" err="1" smtClean="0"/>
              <a:t>мобільних</a:t>
            </a:r>
            <a:r>
              <a:rPr lang="ru-RU" dirty="0" smtClean="0"/>
              <a:t> </a:t>
            </a:r>
            <a:r>
              <a:rPr lang="ru-RU" dirty="0" err="1" smtClean="0"/>
              <a:t>телефонів</a:t>
            </a:r>
            <a:r>
              <a:rPr lang="ru-RU" dirty="0" smtClean="0"/>
              <a:t> </a:t>
            </a:r>
            <a:r>
              <a:rPr lang="ru-RU" dirty="0" err="1" smtClean="0"/>
              <a:t>сприяє</a:t>
            </a:r>
            <a:r>
              <a:rPr lang="ru-RU" dirty="0" smtClean="0"/>
              <a:t> </a:t>
            </a:r>
            <a:r>
              <a:rPr lang="ru-RU" dirty="0" err="1" smtClean="0"/>
              <a:t>цій</a:t>
            </a:r>
            <a:r>
              <a:rPr lang="ru-RU" dirty="0" smtClean="0"/>
              <a:t> </a:t>
            </a:r>
            <a:r>
              <a:rPr lang="ru-RU" dirty="0" err="1" smtClean="0"/>
              <a:t>тенденції</a:t>
            </a:r>
            <a:r>
              <a:rPr lang="ru-RU" dirty="0" smtClean="0"/>
              <a:t>. </a:t>
            </a:r>
            <a:r>
              <a:rPr lang="ru-RU" dirty="0" err="1" smtClean="0"/>
              <a:t>Інтернет</a:t>
            </a:r>
            <a:r>
              <a:rPr lang="ru-RU" dirty="0" smtClean="0"/>
              <a:t> </a:t>
            </a:r>
            <a:r>
              <a:rPr lang="ru-RU" dirty="0" err="1" smtClean="0"/>
              <a:t>надає</a:t>
            </a:r>
            <a:r>
              <a:rPr lang="ru-RU" dirty="0" smtClean="0"/>
              <a:t> </a:t>
            </a:r>
            <a:r>
              <a:rPr lang="ru-RU" dirty="0" err="1" smtClean="0"/>
              <a:t>мені</a:t>
            </a:r>
            <a:r>
              <a:rPr lang="ru-RU" dirty="0" smtClean="0"/>
              <a:t> </a:t>
            </a:r>
            <a:r>
              <a:rPr lang="ru-RU" dirty="0" err="1" smtClean="0"/>
              <a:t>неймовірні</a:t>
            </a:r>
            <a:r>
              <a:rPr lang="ru-RU" dirty="0" smtClean="0"/>
              <a:t> </a:t>
            </a:r>
            <a:r>
              <a:rPr lang="ru-RU" dirty="0" err="1" smtClean="0"/>
              <a:t>можливості</a:t>
            </a:r>
            <a:r>
              <a:rPr lang="ru-RU" dirty="0" smtClean="0"/>
              <a:t> для </a:t>
            </a:r>
            <a:r>
              <a:rPr lang="ru-RU" dirty="0" err="1" smtClean="0"/>
              <a:t>здійснення</a:t>
            </a:r>
            <a:r>
              <a:rPr lang="ru-RU" dirty="0" smtClean="0"/>
              <a:t> </a:t>
            </a:r>
            <a:r>
              <a:rPr lang="ru-RU" dirty="0" err="1" smtClean="0"/>
              <a:t>відкриттів</a:t>
            </a:r>
            <a:r>
              <a:rPr lang="ru-RU" dirty="0" smtClean="0"/>
              <a:t>, </a:t>
            </a:r>
            <a:r>
              <a:rPr lang="ru-RU" dirty="0" err="1" smtClean="0"/>
              <a:t>спілкування</a:t>
            </a:r>
            <a:r>
              <a:rPr lang="ru-RU" dirty="0" smtClean="0"/>
              <a:t> </a:t>
            </a:r>
            <a:r>
              <a:rPr lang="ru-RU" dirty="0" err="1" smtClean="0"/>
              <a:t>й</a:t>
            </a:r>
            <a:r>
              <a:rPr lang="ru-RU" dirty="0" smtClean="0"/>
              <a:t> </a:t>
            </a:r>
            <a:r>
              <a:rPr lang="ru-RU" dirty="0" err="1" smtClean="0"/>
              <a:t>творчості</a:t>
            </a:r>
            <a:r>
              <a:rPr lang="ru-RU" dirty="0" smtClean="0"/>
              <a:t>.</a:t>
            </a:r>
          </a:p>
          <a:p>
            <a:r>
              <a:rPr lang="ru-RU" dirty="0" smtClean="0"/>
              <a:t>	 </a:t>
            </a:r>
            <a:r>
              <a:rPr lang="ru-RU" dirty="0" err="1" smtClean="0"/>
              <a:t>Проте</a:t>
            </a:r>
            <a:r>
              <a:rPr lang="ru-RU" dirty="0" smtClean="0"/>
              <a:t>, </a:t>
            </a:r>
            <a:r>
              <a:rPr lang="ru-RU" dirty="0" err="1" smtClean="0"/>
              <a:t>оскільки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самого початку </a:t>
            </a:r>
            <a:r>
              <a:rPr lang="ru-RU" dirty="0" err="1" smtClean="0"/>
              <a:t>Інтернет</a:t>
            </a:r>
            <a:r>
              <a:rPr lang="ru-RU" dirty="0" smtClean="0"/>
              <a:t> </a:t>
            </a:r>
            <a:r>
              <a:rPr lang="ru-RU" dirty="0" err="1" smtClean="0"/>
              <a:t>розвивався</a:t>
            </a:r>
            <a:r>
              <a:rPr lang="ru-RU" dirty="0" smtClean="0"/>
              <a:t> без </a:t>
            </a:r>
            <a:r>
              <a:rPr lang="ru-RU" dirty="0" err="1" smtClean="0"/>
              <a:t>будь-якого</a:t>
            </a:r>
            <a:r>
              <a:rPr lang="ru-RU" dirty="0" smtClean="0"/>
              <a:t> контролю, </a:t>
            </a:r>
            <a:r>
              <a:rPr lang="ru-RU" dirty="0" err="1" smtClean="0"/>
              <a:t>сьогодні</a:t>
            </a:r>
            <a:r>
              <a:rPr lang="ru-RU" dirty="0" smtClean="0"/>
              <a:t> </a:t>
            </a:r>
            <a:r>
              <a:rPr lang="ru-RU" dirty="0" err="1" smtClean="0"/>
              <a:t>він</a:t>
            </a:r>
            <a:r>
              <a:rPr lang="ru-RU" dirty="0" smtClean="0"/>
              <a:t> </a:t>
            </a:r>
            <a:r>
              <a:rPr lang="ru-RU" dirty="0" err="1" smtClean="0"/>
              <a:t>містить</a:t>
            </a:r>
            <a:r>
              <a:rPr lang="ru-RU" dirty="0" smtClean="0"/>
              <a:t> </a:t>
            </a:r>
            <a:r>
              <a:rPr lang="ru-RU" dirty="0" err="1" smtClean="0"/>
              <a:t>величезну</a:t>
            </a:r>
            <a:r>
              <a:rPr lang="ru-RU" dirty="0" smtClean="0"/>
              <a:t> </a:t>
            </a:r>
            <a:r>
              <a:rPr lang="ru-RU" dirty="0" err="1" smtClean="0"/>
              <a:t>кількість</a:t>
            </a:r>
            <a:r>
              <a:rPr lang="ru-RU" dirty="0" smtClean="0"/>
              <a:t> </a:t>
            </a:r>
            <a:r>
              <a:rPr lang="ru-RU" dirty="0" err="1" smtClean="0"/>
              <a:t>інформації</a:t>
            </a:r>
            <a:r>
              <a:rPr lang="ru-RU" dirty="0" smtClean="0"/>
              <a:t>, </a:t>
            </a:r>
            <a:r>
              <a:rPr lang="ru-RU" dirty="0" err="1" smtClean="0"/>
              <a:t>причому</a:t>
            </a:r>
            <a:r>
              <a:rPr lang="ru-RU" dirty="0" smtClean="0"/>
              <a:t> далеко не </a:t>
            </a:r>
            <a:r>
              <a:rPr lang="ru-RU" dirty="0" err="1" smtClean="0"/>
              <a:t>завжди</a:t>
            </a:r>
            <a:r>
              <a:rPr lang="ru-RU" dirty="0" smtClean="0"/>
              <a:t> </a:t>
            </a:r>
            <a:r>
              <a:rPr lang="ru-RU" dirty="0" err="1" smtClean="0"/>
              <a:t>безпечної</a:t>
            </a:r>
            <a:r>
              <a:rPr lang="ru-RU" dirty="0" smtClean="0"/>
              <a:t>. У </a:t>
            </a:r>
            <a:r>
              <a:rPr lang="ru-RU" dirty="0" err="1" smtClean="0"/>
              <a:t>зв'язку</a:t>
            </a:r>
            <a:r>
              <a:rPr lang="ru-RU" dirty="0" smtClean="0"/>
              <a:t> </a:t>
            </a:r>
            <a:r>
              <a:rPr lang="ru-RU" dirty="0" err="1" smtClean="0"/>
              <a:t>із</a:t>
            </a:r>
            <a:r>
              <a:rPr lang="ru-RU" dirty="0" smtClean="0"/>
              <a:t> </a:t>
            </a:r>
            <a:r>
              <a:rPr lang="ru-RU" dirty="0" err="1" smtClean="0"/>
              <a:t>цим</a:t>
            </a:r>
            <a:r>
              <a:rPr lang="ru-RU" dirty="0" smtClean="0"/>
              <a:t> </a:t>
            </a:r>
            <a:r>
              <a:rPr lang="ru-RU" dirty="0" err="1" smtClean="0"/>
              <a:t>виникає</a:t>
            </a:r>
            <a:r>
              <a:rPr lang="ru-RU" dirty="0" smtClean="0"/>
              <a:t> проблема </a:t>
            </a:r>
            <a:r>
              <a:rPr lang="ru-RU" dirty="0" err="1" smtClean="0"/>
              <a:t>забезпечення</a:t>
            </a:r>
            <a:r>
              <a:rPr lang="ru-RU" dirty="0" smtClean="0"/>
              <a:t> </a:t>
            </a:r>
            <a:r>
              <a:rPr lang="ru-RU" dirty="0" err="1" smtClean="0"/>
              <a:t>нашої</a:t>
            </a:r>
            <a:r>
              <a:rPr lang="ru-RU" dirty="0" smtClean="0"/>
              <a:t> </a:t>
            </a:r>
            <a:r>
              <a:rPr lang="ru-RU" dirty="0" err="1" smtClean="0"/>
              <a:t>безпеки</a:t>
            </a:r>
            <a:r>
              <a:rPr lang="ru-RU" dirty="0" smtClean="0"/>
              <a:t>. А </a:t>
            </a:r>
            <a:r>
              <a:rPr lang="ru-RU" dirty="0" err="1" smtClean="0"/>
              <a:t>хто</a:t>
            </a:r>
            <a:r>
              <a:rPr lang="ru-RU" dirty="0" smtClean="0"/>
              <a:t> нам </a:t>
            </a:r>
            <a:r>
              <a:rPr lang="ru-RU" dirty="0" err="1" smtClean="0"/>
              <a:t>може</a:t>
            </a:r>
            <a:r>
              <a:rPr lang="ru-RU" dirty="0" smtClean="0"/>
              <a:t> в </a:t>
            </a:r>
            <a:r>
              <a:rPr lang="ru-RU" dirty="0" err="1" smtClean="0"/>
              <a:t>цьому</a:t>
            </a:r>
            <a:r>
              <a:rPr lang="ru-RU" dirty="0" smtClean="0"/>
              <a:t> </a:t>
            </a:r>
            <a:r>
              <a:rPr lang="ru-RU" dirty="0" err="1" smtClean="0"/>
              <a:t>допомогти</a:t>
            </a:r>
            <a:r>
              <a:rPr lang="ru-RU" dirty="0" smtClean="0"/>
              <a:t>, </a:t>
            </a:r>
            <a:r>
              <a:rPr lang="ru-RU" dirty="0" err="1" smtClean="0"/>
              <a:t>якщо</a:t>
            </a:r>
            <a:r>
              <a:rPr lang="ru-RU" dirty="0" smtClean="0"/>
              <a:t> не батьки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вчителі</a:t>
            </a:r>
            <a:r>
              <a:rPr lang="ru-RU" dirty="0" smtClean="0"/>
              <a:t>?</a:t>
            </a:r>
          </a:p>
          <a:p>
            <a:endParaRPr lang="ru-RU" dirty="0"/>
          </a:p>
        </p:txBody>
      </p:sp>
    </p:spTree>
  </p:cSld>
  <p:clrMapOvr>
    <a:masterClrMapping/>
  </p:clrMapOvr>
  <p:transition spd="med">
    <p:comb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5536" y="260648"/>
            <a:ext cx="82089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	</a:t>
            </a:r>
            <a:r>
              <a:rPr lang="uk-UA" dirty="0" smtClean="0"/>
              <a:t>Ми </a:t>
            </a:r>
            <a:r>
              <a:rPr lang="uk-UA" dirty="0" smtClean="0"/>
              <a:t>провела опитування серед учнів нашого класу, що вони роблять в Інтернеті. І ось які результати </a:t>
            </a:r>
            <a:r>
              <a:rPr lang="uk-UA" dirty="0" smtClean="0"/>
              <a:t>отримали.</a:t>
            </a:r>
            <a:endParaRPr lang="ru-RU" dirty="0"/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755576" y="1124744"/>
          <a:ext cx="7848872" cy="51845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med">
    <p:comb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002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283968" y="836712"/>
            <a:ext cx="4402832" cy="5289451"/>
          </a:xfrm>
        </p:spPr>
        <p:txBody>
          <a:bodyPr/>
          <a:lstStyle/>
          <a:p>
            <a:pPr>
              <a:buNone/>
            </a:pPr>
            <a:r>
              <a:rPr lang="uk-UA" sz="2000" dirty="0" smtClean="0">
                <a:latin typeface="Calibri" pitchFamily="34" charset="0"/>
                <a:cs typeface="Arial" charset="0"/>
              </a:rPr>
              <a:t>		Сьогодні все більше дітей користуються Інтернетом для спілкування, пошуку інформації, ігор, завантаження мультимедійного контенту. Але з розширенням можливостей в </a:t>
            </a:r>
            <a:r>
              <a:rPr lang="uk-UA" sz="2000" dirty="0" err="1" smtClean="0">
                <a:latin typeface="Calibri" pitchFamily="34" charset="0"/>
                <a:cs typeface="Arial" charset="0"/>
              </a:rPr>
              <a:t>онлайні</a:t>
            </a:r>
            <a:r>
              <a:rPr lang="uk-UA" sz="2000" dirty="0" smtClean="0">
                <a:latin typeface="Calibri" pitchFamily="34" charset="0"/>
                <a:cs typeface="Arial" charset="0"/>
              </a:rPr>
              <a:t> збільшується і кількість ризиків. </a:t>
            </a:r>
          </a:p>
          <a:p>
            <a:pPr>
              <a:buNone/>
            </a:pPr>
            <a:r>
              <a:rPr lang="uk-UA" sz="2000" dirty="0" smtClean="0">
                <a:latin typeface="Calibri" pitchFamily="34" charset="0"/>
                <a:cs typeface="Arial" charset="0"/>
              </a:rPr>
              <a:t>		Що ж може трапитись у реальному житті через безтурботну віртуальну поведінку? Чи знають про це діти? Чи усвідомлюють вони необхідність навчання не просто тому, як користуватися мережею Інтернет, а ще й тому, як уникнути небезпечних ситуацій</a:t>
            </a:r>
            <a:endParaRPr lang="ru-RU" sz="2000" dirty="0" err="1" smtClean="0">
              <a:latin typeface="Calibri" pitchFamily="34" charset="0"/>
              <a:cs typeface="Arial" charset="0"/>
            </a:endParaRPr>
          </a:p>
          <a:p>
            <a:endParaRPr lang="ru-RU" dirty="0" smtClean="0">
              <a:latin typeface="Calibri" pitchFamily="34" charset="0"/>
              <a:cs typeface="Arial" charset="0"/>
            </a:endParaRPr>
          </a:p>
        </p:txBody>
      </p:sp>
      <p:pic>
        <p:nvPicPr>
          <p:cNvPr id="6" name="Содержимое 6" descr="рис 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72670" y="1412775"/>
            <a:ext cx="4255314" cy="412466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comb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079122"/>
            <a:ext cx="7920880" cy="5411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611560" y="260648"/>
            <a:ext cx="7848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В нашому класі розміщено такий плакат:</a:t>
            </a:r>
            <a:endParaRPr lang="ru-RU" dirty="0"/>
          </a:p>
        </p:txBody>
      </p:sp>
    </p:spTree>
  </p:cSld>
  <p:clrMapOvr>
    <a:masterClrMapping/>
  </p:clrMapOvr>
  <p:transition spd="med">
    <p:comb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196752"/>
            <a:ext cx="8531112" cy="5516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395536" y="260648"/>
            <a:ext cx="8208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І такий плакат …</a:t>
            </a:r>
            <a:endParaRPr lang="ru-RU" dirty="0"/>
          </a:p>
        </p:txBody>
      </p:sp>
    </p:spTree>
  </p:cSld>
  <p:clrMapOvr>
    <a:masterClrMapping/>
  </p:clrMapOvr>
  <p:transition spd="med">
    <p:comb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/>
          <a:lstStyle/>
          <a:p>
            <a:pPr>
              <a:buNone/>
            </a:pPr>
            <a:r>
              <a:rPr lang="uk-UA" sz="2000" dirty="0" smtClean="0"/>
              <a:t>		Дослідження компанії </a:t>
            </a:r>
            <a:r>
              <a:rPr lang="uk-UA" sz="2000" dirty="0" err="1" smtClean="0"/>
              <a:t>“Майкрософт</a:t>
            </a:r>
            <a:r>
              <a:rPr lang="uk-UA" sz="2000" dirty="0" smtClean="0"/>
              <a:t> </a:t>
            </a:r>
            <a:r>
              <a:rPr lang="uk-UA" sz="2000" dirty="0" err="1" smtClean="0"/>
              <a:t>Україна”</a:t>
            </a:r>
            <a:r>
              <a:rPr lang="en-US" sz="2000" dirty="0" smtClean="0"/>
              <a:t> </a:t>
            </a:r>
            <a:r>
              <a:rPr lang="uk-UA" sz="2000" dirty="0" smtClean="0"/>
              <a:t>показало: що чим дорослішою стає дитина, то більш безтурботно вона починає поводити себе в Інтернеті. Так, на реальну зустріч з людиною, з якою знайомі лише віртуально, вже ходили майже 12% опитаних дітей віком 10-11 років та більше ніж 60% підлітків 15-17 років.</a:t>
            </a:r>
          </a:p>
          <a:p>
            <a:pPr>
              <a:buNone/>
            </a:pPr>
            <a:r>
              <a:rPr lang="uk-UA" sz="2000" dirty="0" smtClean="0"/>
              <a:t> </a:t>
            </a:r>
            <a:endParaRPr lang="ru-RU" sz="2000" dirty="0" smtClean="0"/>
          </a:p>
          <a:p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2204864"/>
            <a:ext cx="4824536" cy="38884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comb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/>
          <a:lstStyle/>
          <a:p>
            <a:pPr>
              <a:buNone/>
            </a:pPr>
            <a:r>
              <a:rPr lang="uk-UA" sz="2000" dirty="0" smtClean="0"/>
              <a:t>		Дані про своїх батьків у мережі (місце роботи, посада) залишили 4% дітей віком 10-11 років та 66% 15-17-річних . </a:t>
            </a:r>
            <a:endParaRPr lang="ru-RU" sz="2000" dirty="0" smtClean="0"/>
          </a:p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1484784"/>
            <a:ext cx="5328591" cy="44644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comb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8313" y="476672"/>
            <a:ext cx="8229600" cy="7046491"/>
          </a:xfrm>
        </p:spPr>
        <p:txBody>
          <a:bodyPr rtlCol="0">
            <a:normAutofit/>
          </a:bodyPr>
          <a:lstStyle/>
          <a:p>
            <a:pPr>
              <a:buNone/>
            </a:pPr>
            <a:r>
              <a:rPr lang="uk-UA" sz="2000" dirty="0" smtClean="0"/>
              <a:t>		Найпопулярніші за відвідуваністю серед дітей ресурси в Інтернеті – соціальні мережі – містять найбільшу загрозу з точки зору доступності особистої інформації для сторонніх осіб. У соціальних мережах свій особистий номер телефону вже залишили 46% дітей 10-17 років, вказали домашню адресу – 36%, розмістили особисті фотографії – 51%.</a:t>
            </a:r>
            <a:endParaRPr lang="ru-RU" sz="2000" dirty="0" smtClean="0"/>
          </a:p>
          <a:p>
            <a:pPr>
              <a:buNone/>
            </a:pPr>
            <a:r>
              <a:rPr lang="uk-UA" sz="2000" dirty="0" smtClean="0"/>
              <a:t>		При цьому показово, що від загальної кількості бажаючих отримати більше інформації про ризики в Інтернеті (72,5% респондентів-дітей) більшість – 89% хоче знати більше саме про захист у соціальних мережах.</a:t>
            </a:r>
          </a:p>
          <a:p>
            <a:pPr>
              <a:buNone/>
            </a:pPr>
            <a:endParaRPr lang="ru-RU" sz="2000" dirty="0" smtClean="0"/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000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5" name="Рисунок 4" descr="рис 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55976" y="3429000"/>
            <a:ext cx="3384376" cy="3181174"/>
          </a:xfrm>
          <a:prstGeom prst="rect">
            <a:avLst/>
          </a:prstGeom>
        </p:spPr>
      </p:pic>
    </p:spTree>
  </p:cSld>
  <p:clrMapOvr>
    <a:masterClrMapping/>
  </p:clrMapOvr>
  <p:transition spd="med">
    <p:comb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245</TotalTime>
  <Words>198</Words>
  <Application>Microsoft Office PowerPoint</Application>
  <PresentationFormat>Экран (4:3)</PresentationFormat>
  <Paragraphs>39</Paragraphs>
  <Slides>15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7" baseType="lpstr">
      <vt:lpstr>Тема Office</vt:lpstr>
      <vt:lpstr>Слайд</vt:lpstr>
      <vt:lpstr>Проект  “Мій безпечний клас”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Використання Інтернету не являє небезпеки, якщо дотримуватись правил </vt:lpstr>
      <vt:lpstr>Ми знаємо, що в інформації і у малюнків теж є власники. Тому даємо посилання на використані джерела.</vt:lpstr>
      <vt:lpstr>Дякую за увагу!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ВСЕМИРНАЯ ПАУТИНА</dc:title>
  <dc:creator>Дима</dc:creator>
  <cp:lastModifiedBy>Olga_i_Liza</cp:lastModifiedBy>
  <cp:revision>27</cp:revision>
  <dcterms:created xsi:type="dcterms:W3CDTF">2011-07-09T12:06:20Z</dcterms:created>
  <dcterms:modified xsi:type="dcterms:W3CDTF">2018-12-10T14:08:18Z</dcterms:modified>
</cp:coreProperties>
</file>