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Amatic SC"/>
      <p:regular r:id="rId16"/>
      <p:bold r:id="rId17"/>
    </p:embeddedFont>
    <p:embeddedFont>
      <p:font typeface="Source Code Pro"/>
      <p:regular r:id="rId18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AmaticSC-bold.fntdata"/><Relationship Id="rId16" Type="http://schemas.openxmlformats.org/officeDocument/2006/relationships/font" Target="fonts/AmaticSC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SourceCodePro-bold.fntdata"/><Relationship Id="rId6" Type="http://schemas.openxmlformats.org/officeDocument/2006/relationships/slide" Target="slides/slide1.xml"/><Relationship Id="rId18" Type="http://schemas.openxmlformats.org/officeDocument/2006/relationships/font" Target="fonts/SourceCodePro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4534d24a87_0_4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4534d24a87_0_4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4534d24a87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4534d24a87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4534d24a87_0_3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4534d24a87_0_3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4534d24a87_0_3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4534d24a87_0_3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4534d24a87_0_3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4534d24a87_0_3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4534d24a87_0_3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4534d24a87_0_3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4534d24a87_0_3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4534d24a87_0_3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4534d24a87_0_4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4534d24a87_0_4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4534d24a87_0_4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4534d24a87_0_4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CC0000"/>
                </a:solidFill>
              </a:rPr>
              <a:t>Аналіз анкети “</a:t>
            </a:r>
            <a:r>
              <a:rPr lang="uk">
                <a:solidFill>
                  <a:srgbClr val="CC0000"/>
                </a:solidFill>
              </a:rPr>
              <a:t>Я за здоровий спосіб життя” </a:t>
            </a:r>
            <a:endParaRPr>
              <a:solidFill>
                <a:srgbClr val="CC0000"/>
              </a:solidFill>
            </a:endParaRPr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458275" y="349065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0000FF"/>
                </a:solidFill>
              </a:rPr>
              <a:t>Респонденти учні 9 класу(46 чоловік)</a:t>
            </a:r>
            <a:endParaRPr>
              <a:solidFill>
                <a:srgbClr val="0000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0000FF"/>
                </a:solidFill>
              </a:rPr>
              <a:t> </a:t>
            </a:r>
            <a:endParaRPr>
              <a:solidFill>
                <a:srgbClr val="0000FF"/>
              </a:solidFill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372500" y="4090825"/>
            <a:ext cx="6889200" cy="9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>
                <a:solidFill>
                  <a:srgbClr val="980000"/>
                </a:solidFill>
              </a:rPr>
              <a:t>Виконала вчитель інформатики ЗК “Елінт”</a:t>
            </a:r>
            <a:endParaRPr sz="2400">
              <a:solidFill>
                <a:srgbClr val="98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uk" sz="2400">
                <a:solidFill>
                  <a:srgbClr val="980000"/>
                </a:solidFill>
              </a:rPr>
              <a:t>Коротка О.Б.</a:t>
            </a:r>
            <a:endParaRPr sz="2400">
              <a:solidFill>
                <a:srgbClr val="98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CC0000"/>
                </a:solidFill>
              </a:rPr>
              <a:t>Висновок</a:t>
            </a:r>
            <a:endParaRPr>
              <a:solidFill>
                <a:srgbClr val="CC0000"/>
              </a:solidFill>
            </a:endParaRPr>
          </a:p>
        </p:txBody>
      </p:sp>
      <p:sp>
        <p:nvSpPr>
          <p:cNvPr id="120" name="Google Shape;120;p22"/>
          <p:cNvSpPr txBox="1"/>
          <p:nvPr>
            <p:ph idx="1" type="body"/>
          </p:nvPr>
        </p:nvSpPr>
        <p:spPr>
          <a:xfrm>
            <a:off x="311700" y="1239225"/>
            <a:ext cx="8619000" cy="390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Аналізуючи діаграми ми можемо бачити, що більшість учнів негативно ставляться до куріння та  наркотиків, але недооцінюють важливість раціонального харчування та сну. </a:t>
            </a:r>
            <a:endParaRPr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⅕(</a:t>
            </a:r>
            <a:r>
              <a:rPr lang="uk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20%) </a:t>
            </a:r>
            <a:r>
              <a:rPr lang="uk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учнів  багато часу проводить за комп’ютером,</a:t>
            </a:r>
            <a:endParaRPr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половина(47%) учнів байдуже ставиться до однолітків, що вживають наркотики і токсичні речовини</a:t>
            </a:r>
            <a:endParaRPr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uk" sz="2400">
                <a:solidFill>
                  <a:srgbClr val="66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необхідно проводити роз’яснювальні та інші заходи, які б показували важливість цих факторів для здоров’я учня.</a:t>
            </a:r>
            <a:endParaRPr b="1" sz="2400">
              <a:solidFill>
                <a:srgbClr val="660000"/>
              </a:solidFill>
            </a:endParaRPr>
          </a:p>
        </p:txBody>
      </p:sp>
      <p:cxnSp>
        <p:nvCxnSpPr>
          <p:cNvPr id="121" name="Google Shape;121;p22"/>
          <p:cNvCxnSpPr/>
          <p:nvPr/>
        </p:nvCxnSpPr>
        <p:spPr>
          <a:xfrm flipH="1">
            <a:off x="1652400" y="3531175"/>
            <a:ext cx="932700" cy="6264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311700" y="2971500"/>
            <a:ext cx="8520600" cy="2038800"/>
          </a:xfrm>
          <a:prstGeom prst="rect">
            <a:avLst/>
          </a:prstGeom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 sz="1800">
                <a:solidFill>
                  <a:srgbClr val="0000FF"/>
                </a:solidFill>
              </a:rPr>
              <a:t>Більшість учнів (61,4%) відносять себе до категоріїї людей, які ведуть частково здоровий спосіб життя. </a:t>
            </a:r>
            <a:endParaRPr sz="1800">
              <a:solidFill>
                <a:srgbClr val="0000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uk" sz="1800">
                <a:solidFill>
                  <a:srgbClr val="38761D"/>
                </a:solidFill>
              </a:rPr>
              <a:t>29,5% вважають, що ведуть здоровий спосіб життя,</a:t>
            </a:r>
            <a:endParaRPr sz="1800">
              <a:solidFill>
                <a:srgbClr val="38761D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uk" sz="1800" u="sng">
                <a:solidFill>
                  <a:schemeClr val="dk2"/>
                </a:solidFill>
                <a:highlight>
                  <a:srgbClr val="FFE599"/>
                </a:highlight>
              </a:rPr>
              <a:t>9,1% учнів не ведуть здоровий спосіб життя</a:t>
            </a:r>
            <a:endParaRPr sz="1800" u="sng">
              <a:solidFill>
                <a:schemeClr val="dk2"/>
              </a:solidFill>
              <a:highlight>
                <a:srgbClr val="FFE599"/>
              </a:highlight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2725" y="186550"/>
            <a:ext cx="6239599" cy="2864900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3038125"/>
            <a:ext cx="8520600" cy="2105400"/>
          </a:xfrm>
          <a:prstGeom prst="rect">
            <a:avLst/>
          </a:prstGeom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Більшість учнів вважають, що </a:t>
            </a:r>
            <a:r>
              <a:rPr lang="uk"/>
              <a:t>“здоровий спосіб життя” це</a:t>
            </a:r>
            <a:r>
              <a:rPr lang="uk"/>
              <a:t>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uk"/>
              <a:t>в першу чергу  - це вітсутність шкідливих звичок,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uk"/>
              <a:t>на другому місці це -  спорт, фізична активність;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uk"/>
              <a:t>на третьому </a:t>
            </a:r>
            <a:r>
              <a:rPr lang="uk"/>
              <a:t>місці</a:t>
            </a:r>
            <a:r>
              <a:rPr lang="uk"/>
              <a:t>- раціональне харчування;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uk"/>
              <a:t>на останьому місці - сон. </a:t>
            </a:r>
            <a:endParaRPr/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5525" y="213200"/>
            <a:ext cx="4810376" cy="29486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2651700"/>
            <a:ext cx="8520600" cy="2491800"/>
          </a:xfrm>
          <a:prstGeom prst="rect">
            <a:avLst/>
          </a:prstGeom>
          <a:ln cap="flat" cmpd="sng" w="9525">
            <a:solidFill>
              <a:srgbClr val="20124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>
                <a:solidFill>
                  <a:srgbClr val="20124D"/>
                </a:solidFill>
              </a:rPr>
              <a:t>В свій вільний час більшість учнів займаються спортом</a:t>
            </a:r>
            <a:r>
              <a:rPr b="1" lang="uk">
                <a:solidFill>
                  <a:srgbClr val="CC0000"/>
                </a:solidFill>
              </a:rPr>
              <a:t>(31%)</a:t>
            </a:r>
            <a:r>
              <a:rPr lang="uk">
                <a:solidFill>
                  <a:srgbClr val="20124D"/>
                </a:solidFill>
              </a:rPr>
              <a:t>;</a:t>
            </a:r>
            <a:endParaRPr>
              <a:solidFill>
                <a:srgbClr val="20124D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>
                <a:solidFill>
                  <a:srgbClr val="990000"/>
                </a:solidFill>
              </a:rPr>
              <a:t>29,5%</a:t>
            </a:r>
            <a:r>
              <a:rPr lang="uk">
                <a:solidFill>
                  <a:srgbClr val="20124D"/>
                </a:solidFill>
              </a:rPr>
              <a:t> учнів ходять на додаткові заняття, гуртки,</a:t>
            </a:r>
            <a:endParaRPr>
              <a:solidFill>
                <a:srgbClr val="20124D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>
                <a:solidFill>
                  <a:srgbClr val="980000"/>
                </a:solidFill>
              </a:rPr>
              <a:t>25% </a:t>
            </a:r>
            <a:r>
              <a:rPr lang="uk">
                <a:solidFill>
                  <a:srgbClr val="20124D"/>
                </a:solidFill>
              </a:rPr>
              <a:t>учнів проводять в колі друзів;</a:t>
            </a:r>
            <a:endParaRPr>
              <a:solidFill>
                <a:srgbClr val="20124D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>
                <a:solidFill>
                  <a:srgbClr val="5B0F00"/>
                </a:solidFill>
              </a:rPr>
              <a:t>9%</a:t>
            </a:r>
            <a:r>
              <a:rPr lang="uk">
                <a:solidFill>
                  <a:srgbClr val="5B0F00"/>
                </a:solidFill>
              </a:rPr>
              <a:t> у</a:t>
            </a:r>
            <a:r>
              <a:rPr lang="uk">
                <a:solidFill>
                  <a:srgbClr val="20124D"/>
                </a:solidFill>
              </a:rPr>
              <a:t>чнів допомагають рідним вдома;</a:t>
            </a:r>
            <a:endParaRPr>
              <a:solidFill>
                <a:srgbClr val="20124D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>
                <a:solidFill>
                  <a:schemeClr val="accent1"/>
                </a:solidFill>
              </a:rPr>
              <a:t>4,5%</a:t>
            </a:r>
            <a:r>
              <a:rPr lang="uk">
                <a:solidFill>
                  <a:srgbClr val="20124D"/>
                </a:solidFill>
              </a:rPr>
              <a:t>(2)- нічого не роблять.</a:t>
            </a:r>
            <a:endParaRPr>
              <a:solidFill>
                <a:srgbClr val="20124D"/>
              </a:solidFill>
            </a:endParaRPr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8875" y="79950"/>
            <a:ext cx="5370024" cy="2571750"/>
          </a:xfrm>
          <a:prstGeom prst="rect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311700" y="3198025"/>
            <a:ext cx="8520600" cy="1865400"/>
          </a:xfrm>
          <a:prstGeom prst="rect">
            <a:avLst/>
          </a:prstGeom>
          <a:ln cap="flat" cmpd="sng" w="9525">
            <a:solidFill>
              <a:srgbClr val="E691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Char char="●"/>
            </a:pPr>
            <a:r>
              <a:rPr b="1" lang="uk">
                <a:solidFill>
                  <a:srgbClr val="0000FF"/>
                </a:solidFill>
              </a:rPr>
              <a:t>41,5%(17)</a:t>
            </a:r>
            <a:r>
              <a:rPr lang="uk">
                <a:solidFill>
                  <a:srgbClr val="0000FF"/>
                </a:solidFill>
              </a:rPr>
              <a:t> учнів зазвичай не більше двох годин в день проводять за компютером;</a:t>
            </a:r>
            <a:endParaRPr>
              <a:solidFill>
                <a:srgbClr val="0000FF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Char char="●"/>
            </a:pPr>
            <a:r>
              <a:rPr b="1" lang="uk">
                <a:solidFill>
                  <a:srgbClr val="0000FF"/>
                </a:solidFill>
              </a:rPr>
              <a:t>19,5%</a:t>
            </a:r>
            <a:r>
              <a:rPr lang="uk">
                <a:solidFill>
                  <a:srgbClr val="0000FF"/>
                </a:solidFill>
              </a:rPr>
              <a:t>(8)- приблизно півгодини;</a:t>
            </a:r>
            <a:endParaRPr>
              <a:solidFill>
                <a:srgbClr val="0000FF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Char char="●"/>
            </a:pPr>
            <a:r>
              <a:rPr b="1" lang="uk">
                <a:solidFill>
                  <a:srgbClr val="0000FF"/>
                </a:solidFill>
                <a:highlight>
                  <a:srgbClr val="FFE599"/>
                </a:highlight>
              </a:rPr>
              <a:t>19,5%</a:t>
            </a:r>
            <a:r>
              <a:rPr lang="uk">
                <a:solidFill>
                  <a:srgbClr val="0000FF"/>
                </a:solidFill>
                <a:highlight>
                  <a:srgbClr val="FFE599"/>
                </a:highlight>
              </a:rPr>
              <a:t> - не контактую з компютером;</a:t>
            </a:r>
            <a:endParaRPr>
              <a:solidFill>
                <a:srgbClr val="0000FF"/>
              </a:solidFill>
              <a:highlight>
                <a:srgbClr val="FFE599"/>
              </a:highlight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Char char="●"/>
            </a:pPr>
            <a:r>
              <a:rPr b="1" lang="uk">
                <a:solidFill>
                  <a:srgbClr val="0000FF"/>
                </a:solidFill>
                <a:highlight>
                  <a:srgbClr val="F4CCCC"/>
                </a:highlight>
              </a:rPr>
              <a:t>19,5%</a:t>
            </a:r>
            <a:r>
              <a:rPr lang="uk">
                <a:solidFill>
                  <a:srgbClr val="0000FF"/>
                </a:solidFill>
                <a:highlight>
                  <a:srgbClr val="F4CCCC"/>
                </a:highlight>
              </a:rPr>
              <a:t> - багато(3-4 години)</a:t>
            </a:r>
            <a:endParaRPr>
              <a:solidFill>
                <a:srgbClr val="0000FF"/>
              </a:solidFill>
              <a:highlight>
                <a:srgbClr val="F4CCCC"/>
              </a:highlight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2250" y="378625"/>
            <a:ext cx="4956951" cy="2819400"/>
          </a:xfrm>
          <a:prstGeom prst="rect">
            <a:avLst/>
          </a:prstGeom>
          <a:noFill/>
          <a:ln cap="flat" cmpd="sng" w="9525">
            <a:solidFill>
              <a:srgbClr val="783F04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8"/>
          <p:cNvSpPr txBox="1"/>
          <p:nvPr>
            <p:ph idx="1" type="body"/>
          </p:nvPr>
        </p:nvSpPr>
        <p:spPr>
          <a:xfrm>
            <a:off x="311700" y="2904875"/>
            <a:ext cx="8520600" cy="1663800"/>
          </a:xfrm>
          <a:prstGeom prst="rect">
            <a:avLst/>
          </a:prstGeom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uk" u="sng">
                <a:solidFill>
                  <a:srgbClr val="20124D"/>
                </a:solidFill>
              </a:rPr>
              <a:t>Всі учні негативно ставляться до вживання тютюну.</a:t>
            </a:r>
            <a:endParaRPr b="1" u="sng">
              <a:solidFill>
                <a:srgbClr val="20124D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uk">
                <a:solidFill>
                  <a:srgbClr val="20124D"/>
                </a:solidFill>
              </a:rPr>
              <a:t>72,7%(32) - ніколи не вживали і не думають вживати</a:t>
            </a:r>
            <a:endParaRPr b="1">
              <a:solidFill>
                <a:srgbClr val="20124D"/>
              </a:solidFill>
            </a:endParaRPr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8975" y="213200"/>
            <a:ext cx="4823700" cy="278495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418300" y="2998150"/>
            <a:ext cx="8520600" cy="1719000"/>
          </a:xfrm>
          <a:prstGeom prst="rect">
            <a:avLst/>
          </a:prstGeom>
          <a:ln cap="flat" cmpd="sng" w="9525">
            <a:solidFill>
              <a:srgbClr val="A61C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uk"/>
              <a:t>С</a:t>
            </a:r>
            <a:r>
              <a:rPr b="1" lang="uk">
                <a:solidFill>
                  <a:srgbClr val="20124D"/>
                </a:solidFill>
              </a:rPr>
              <a:t>тавлення учнів до підлітків, які курять:</a:t>
            </a:r>
            <a:endParaRPr b="1">
              <a:solidFill>
                <a:srgbClr val="20124D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>
                <a:solidFill>
                  <a:srgbClr val="20124D"/>
                </a:solidFill>
              </a:rPr>
              <a:t>нікому не заважають - </a:t>
            </a:r>
            <a:r>
              <a:rPr b="1" i="1" lang="uk">
                <a:solidFill>
                  <a:srgbClr val="20124D"/>
                </a:solidFill>
              </a:rPr>
              <a:t>11 учнів;</a:t>
            </a:r>
            <a:endParaRPr b="1" i="1">
              <a:solidFill>
                <a:srgbClr val="20124D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>
                <a:solidFill>
                  <a:srgbClr val="20124D"/>
                </a:solidFill>
              </a:rPr>
              <a:t>негативно - </a:t>
            </a:r>
            <a:r>
              <a:rPr b="1" i="1" lang="uk">
                <a:solidFill>
                  <a:srgbClr val="20124D"/>
                </a:solidFill>
              </a:rPr>
              <a:t>28 учнів;</a:t>
            </a:r>
            <a:endParaRPr b="1" i="1">
              <a:solidFill>
                <a:srgbClr val="20124D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>
                <a:solidFill>
                  <a:srgbClr val="20124D"/>
                </a:solidFill>
              </a:rPr>
              <a:t>з побоюванням -</a:t>
            </a:r>
            <a:r>
              <a:rPr b="1" i="1" lang="uk">
                <a:solidFill>
                  <a:srgbClr val="20124D"/>
                </a:solidFill>
              </a:rPr>
              <a:t>5 учнів.</a:t>
            </a:r>
            <a:endParaRPr b="1" i="1">
              <a:solidFill>
                <a:srgbClr val="20124D"/>
              </a:solidFill>
            </a:endParaRPr>
          </a:p>
        </p:txBody>
      </p:sp>
      <p:pic>
        <p:nvPicPr>
          <p:cNvPr id="100" name="Google Shape;10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45350" y="373100"/>
            <a:ext cx="4530549" cy="2625050"/>
          </a:xfrm>
          <a:prstGeom prst="rect">
            <a:avLst/>
          </a:prstGeom>
          <a:noFill/>
          <a:ln cap="flat" cmpd="sng" w="9525">
            <a:solidFill>
              <a:srgbClr val="85200C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311700" y="3331275"/>
            <a:ext cx="8520600" cy="1237500"/>
          </a:xfrm>
          <a:prstGeom prst="rect">
            <a:avLst/>
          </a:prstGeom>
          <a:ln cap="flat" cmpd="sng" w="9525">
            <a:solidFill>
              <a:srgbClr val="98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b="1" lang="uk" sz="2400">
                <a:solidFill>
                  <a:srgbClr val="5B0F00"/>
                </a:solidFill>
              </a:rPr>
              <a:t>Всі учні негативно ставляться до вживання наркотиків.</a:t>
            </a:r>
            <a:endParaRPr b="1" sz="2400">
              <a:solidFill>
                <a:srgbClr val="5B0F00"/>
              </a:solidFill>
            </a:endParaRPr>
          </a:p>
        </p:txBody>
      </p:sp>
      <p:pic>
        <p:nvPicPr>
          <p:cNvPr id="107" name="Google Shape;10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8800" y="292850"/>
            <a:ext cx="5676501" cy="3038425"/>
          </a:xfrm>
          <a:prstGeom prst="rect">
            <a:avLst/>
          </a:prstGeom>
          <a:noFill/>
          <a:ln cap="flat" cmpd="sng" w="9525">
            <a:solidFill>
              <a:srgbClr val="98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1"/>
          <p:cNvSpPr txBox="1"/>
          <p:nvPr>
            <p:ph idx="1" type="body"/>
          </p:nvPr>
        </p:nvSpPr>
        <p:spPr>
          <a:xfrm>
            <a:off x="311700" y="3371250"/>
            <a:ext cx="8520600" cy="1772100"/>
          </a:xfrm>
          <a:prstGeom prst="rect">
            <a:avLst/>
          </a:prstGeom>
          <a:ln cap="flat" cmpd="sng" w="9525">
            <a:solidFill>
              <a:srgbClr val="4C113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 u="sng">
                <a:solidFill>
                  <a:srgbClr val="20124D"/>
                </a:solidFill>
              </a:rPr>
              <a:t>47,7%(21) </a:t>
            </a:r>
            <a:r>
              <a:rPr b="1" lang="uk">
                <a:solidFill>
                  <a:srgbClr val="20124D"/>
                </a:solidFill>
              </a:rPr>
              <a:t>учнів  дуже негативно </a:t>
            </a:r>
            <a:r>
              <a:rPr b="1" lang="uk">
                <a:solidFill>
                  <a:srgbClr val="20124D"/>
                </a:solidFill>
              </a:rPr>
              <a:t>ставляться до тих, хто вживає наркотики і токсичні речовини;</a:t>
            </a:r>
            <a:endParaRPr b="1">
              <a:solidFill>
                <a:srgbClr val="20124D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 u="sng">
                <a:solidFill>
                  <a:srgbClr val="20124D"/>
                </a:solidFill>
              </a:rPr>
              <a:t>43,2%(19)</a:t>
            </a:r>
            <a:r>
              <a:rPr b="1" lang="uk">
                <a:solidFill>
                  <a:srgbClr val="20124D"/>
                </a:solidFill>
              </a:rPr>
              <a:t> учнів вважають, що це їх особиста справа;</a:t>
            </a:r>
            <a:endParaRPr b="1">
              <a:solidFill>
                <a:srgbClr val="20124D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0124D"/>
              </a:buClr>
              <a:buSzPts val="1800"/>
              <a:buChar char="●"/>
            </a:pPr>
            <a:r>
              <a:rPr b="1" lang="uk" u="sng">
                <a:solidFill>
                  <a:srgbClr val="20124D"/>
                </a:solidFill>
              </a:rPr>
              <a:t>9,1%(4)</a:t>
            </a:r>
            <a:r>
              <a:rPr b="1" lang="uk">
                <a:solidFill>
                  <a:srgbClr val="20124D"/>
                </a:solidFill>
              </a:rPr>
              <a:t> учнів не замислювались над цим.</a:t>
            </a:r>
            <a:endParaRPr b="1">
              <a:solidFill>
                <a:srgbClr val="20124D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2575" y="292850"/>
            <a:ext cx="5716501" cy="3078400"/>
          </a:xfrm>
          <a:prstGeom prst="rect">
            <a:avLst/>
          </a:prstGeom>
          <a:noFill/>
          <a:ln cap="flat" cmpd="sng" w="9525">
            <a:solidFill>
              <a:srgbClr val="4C113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