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302" r:id="rId20"/>
    <p:sldId id="301" r:id="rId21"/>
    <p:sldId id="295" r:id="rId22"/>
    <p:sldId id="296" r:id="rId23"/>
    <p:sldId id="297" r:id="rId24"/>
    <p:sldId id="298" r:id="rId25"/>
    <p:sldId id="299" r:id="rId26"/>
    <p:sldId id="30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4747"/>
    <a:srgbClr val="460046"/>
    <a:srgbClr val="660066"/>
    <a:srgbClr val="FFFF00"/>
    <a:srgbClr val="F8F8F8"/>
    <a:srgbClr val="FFFF99"/>
    <a:srgbClr val="003300"/>
    <a:srgbClr val="FF33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pc="50" baseline="0">
                <a:latin typeface="Impact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6792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pc="50" baseline="0">
                <a:solidFill>
                  <a:schemeClr val="tx1">
                    <a:tint val="75000"/>
                  </a:schemeClr>
                </a:solidFill>
                <a:latin typeface="Impac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853520" y="6356350"/>
            <a:ext cx="2133600" cy="365125"/>
          </a:xfrm>
        </p:spPr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20520" y="635635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Rectangle 121"/>
          <p:cNvSpPr>
            <a:spLocks noChangeArrowheads="1"/>
          </p:cNvSpPr>
          <p:nvPr/>
        </p:nvSpPr>
        <p:spPr bwMode="auto">
          <a:xfrm>
            <a:off x="0" y="5373688"/>
            <a:ext cx="9144000" cy="1484312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tint val="0"/>
                  <a:invGamma/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5" name="Group 47"/>
          <p:cNvGrpSpPr/>
          <p:nvPr/>
        </p:nvGrpSpPr>
        <p:grpSpPr bwMode="gray">
          <a:xfrm rot="1500850">
            <a:off x="7585486" y="-181353"/>
            <a:ext cx="1181656" cy="8304132"/>
            <a:chOff x="1754222" y="0"/>
            <a:chExt cx="1181656" cy="3815366"/>
          </a:xfrm>
        </p:grpSpPr>
        <p:grpSp>
          <p:nvGrpSpPr>
            <p:cNvPr id="26" name="Group 11"/>
            <p:cNvGrpSpPr/>
            <p:nvPr userDrawn="1"/>
          </p:nvGrpSpPr>
          <p:grpSpPr bwMode="gray">
            <a:xfrm>
              <a:off x="1754222" y="0"/>
              <a:ext cx="340408" cy="3815366"/>
              <a:chOff x="702662" y="-3778"/>
              <a:chExt cx="340408" cy="1581912"/>
            </a:xfrm>
          </p:grpSpPr>
          <p:cxnSp>
            <p:nvCxnSpPr>
              <p:cNvPr id="237" name="Straight Connector 12"/>
              <p:cNvCxnSpPr/>
              <p:nvPr userDrawn="1"/>
            </p:nvCxnSpPr>
            <p:spPr bwMode="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13"/>
              <p:cNvCxnSpPr/>
              <p:nvPr userDrawn="1"/>
            </p:nvCxnSpPr>
            <p:spPr bwMode="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14"/>
              <p:cNvCxnSpPr/>
              <p:nvPr userDrawn="1"/>
            </p:nvCxnSpPr>
            <p:spPr bwMode="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15"/>
              <p:cNvCxnSpPr/>
              <p:nvPr userDrawn="1"/>
            </p:nvCxnSpPr>
            <p:spPr bwMode="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16"/>
              <p:cNvCxnSpPr/>
              <p:nvPr userDrawn="1"/>
            </p:nvCxnSpPr>
            <p:spPr bwMode="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17"/>
              <p:cNvCxnSpPr/>
              <p:nvPr userDrawn="1"/>
            </p:nvCxnSpPr>
            <p:spPr bwMode="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18"/>
              <p:cNvCxnSpPr/>
              <p:nvPr userDrawn="1"/>
            </p:nvCxnSpPr>
            <p:spPr bwMode="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19"/>
              <p:cNvCxnSpPr/>
              <p:nvPr userDrawn="1"/>
            </p:nvCxnSpPr>
            <p:spPr bwMode="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Straight Connector 20"/>
              <p:cNvCxnSpPr/>
              <p:nvPr userDrawn="1"/>
            </p:nvCxnSpPr>
            <p:spPr bwMode="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Straight Connector 21"/>
              <p:cNvCxnSpPr/>
              <p:nvPr userDrawn="1"/>
            </p:nvCxnSpPr>
            <p:spPr bwMode="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2"/>
            <p:cNvGrpSpPr/>
            <p:nvPr userDrawn="1"/>
          </p:nvGrpSpPr>
          <p:grpSpPr bwMode="gray">
            <a:xfrm>
              <a:off x="2138270" y="0"/>
              <a:ext cx="340408" cy="3815366"/>
              <a:chOff x="702662" y="-3778"/>
              <a:chExt cx="340408" cy="1581912"/>
            </a:xfrm>
          </p:grpSpPr>
          <p:cxnSp>
            <p:nvCxnSpPr>
              <p:cNvPr id="227" name="Straight Connector 23"/>
              <p:cNvCxnSpPr/>
              <p:nvPr userDrawn="1"/>
            </p:nvCxnSpPr>
            <p:spPr bwMode="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4"/>
              <p:cNvCxnSpPr/>
              <p:nvPr userDrawn="1"/>
            </p:nvCxnSpPr>
            <p:spPr bwMode="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5"/>
              <p:cNvCxnSpPr/>
              <p:nvPr userDrawn="1"/>
            </p:nvCxnSpPr>
            <p:spPr bwMode="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6"/>
              <p:cNvCxnSpPr/>
              <p:nvPr userDrawn="1"/>
            </p:nvCxnSpPr>
            <p:spPr bwMode="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7"/>
              <p:cNvCxnSpPr/>
              <p:nvPr userDrawn="1"/>
            </p:nvCxnSpPr>
            <p:spPr bwMode="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8"/>
              <p:cNvCxnSpPr/>
              <p:nvPr userDrawn="1"/>
            </p:nvCxnSpPr>
            <p:spPr bwMode="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9"/>
              <p:cNvCxnSpPr/>
              <p:nvPr userDrawn="1"/>
            </p:nvCxnSpPr>
            <p:spPr bwMode="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30"/>
              <p:cNvCxnSpPr/>
              <p:nvPr userDrawn="1"/>
            </p:nvCxnSpPr>
            <p:spPr bwMode="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31"/>
              <p:cNvCxnSpPr/>
              <p:nvPr userDrawn="1"/>
            </p:nvCxnSpPr>
            <p:spPr bwMode="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32"/>
              <p:cNvCxnSpPr/>
              <p:nvPr userDrawn="1"/>
            </p:nvCxnSpPr>
            <p:spPr bwMode="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46"/>
            <p:cNvGrpSpPr/>
            <p:nvPr userDrawn="1"/>
          </p:nvGrpSpPr>
          <p:grpSpPr bwMode="gray">
            <a:xfrm>
              <a:off x="2522318" y="0"/>
              <a:ext cx="413560" cy="3815366"/>
              <a:chOff x="2522318" y="0"/>
              <a:chExt cx="413560" cy="3815366"/>
            </a:xfrm>
          </p:grpSpPr>
          <p:cxnSp>
            <p:nvCxnSpPr>
              <p:cNvPr id="215" name="Straight Connector 34"/>
              <p:cNvCxnSpPr/>
              <p:nvPr userDrawn="1"/>
            </p:nvCxnSpPr>
            <p:spPr bwMode="gray">
              <a:xfrm rot="5400000">
                <a:off x="61542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35"/>
              <p:cNvCxnSpPr/>
              <p:nvPr userDrawn="1"/>
            </p:nvCxnSpPr>
            <p:spPr bwMode="gray">
              <a:xfrm rot="5400000">
                <a:off x="95424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36"/>
              <p:cNvCxnSpPr/>
              <p:nvPr userDrawn="1"/>
            </p:nvCxnSpPr>
            <p:spPr bwMode="gray">
              <a:xfrm rot="5400000">
                <a:off x="65367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37"/>
              <p:cNvCxnSpPr/>
              <p:nvPr userDrawn="1"/>
            </p:nvCxnSpPr>
            <p:spPr bwMode="gray">
              <a:xfrm rot="5400000">
                <a:off x="69191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38"/>
              <p:cNvCxnSpPr/>
              <p:nvPr userDrawn="1"/>
            </p:nvCxnSpPr>
            <p:spPr bwMode="gray">
              <a:xfrm rot="5400000">
                <a:off x="730164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39"/>
              <p:cNvCxnSpPr/>
              <p:nvPr userDrawn="1"/>
            </p:nvCxnSpPr>
            <p:spPr bwMode="gray">
              <a:xfrm rot="5400000">
                <a:off x="76840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40"/>
              <p:cNvCxnSpPr/>
              <p:nvPr userDrawn="1"/>
            </p:nvCxnSpPr>
            <p:spPr bwMode="gray">
              <a:xfrm rot="5400000">
                <a:off x="80665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41"/>
              <p:cNvCxnSpPr/>
              <p:nvPr userDrawn="1"/>
            </p:nvCxnSpPr>
            <p:spPr bwMode="gray">
              <a:xfrm rot="5400000">
                <a:off x="84489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42"/>
              <p:cNvCxnSpPr/>
              <p:nvPr userDrawn="1"/>
            </p:nvCxnSpPr>
            <p:spPr bwMode="gray">
              <a:xfrm rot="5400000">
                <a:off x="88314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43"/>
              <p:cNvCxnSpPr/>
              <p:nvPr userDrawn="1"/>
            </p:nvCxnSpPr>
            <p:spPr bwMode="gray">
              <a:xfrm rot="5400000">
                <a:off x="92138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44"/>
              <p:cNvCxnSpPr/>
              <p:nvPr userDrawn="1"/>
            </p:nvCxnSpPr>
            <p:spPr bwMode="gray">
              <a:xfrm rot="5400000">
                <a:off x="1027401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45"/>
              <p:cNvCxnSpPr/>
              <p:nvPr userDrawn="1"/>
            </p:nvCxnSpPr>
            <p:spPr bwMode="gray">
              <a:xfrm rot="5400000">
                <a:off x="99453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1" name="Group 47"/>
          <p:cNvGrpSpPr/>
          <p:nvPr userDrawn="1"/>
        </p:nvGrpSpPr>
        <p:grpSpPr bwMode="gray">
          <a:xfrm rot="1500850">
            <a:off x="4256028" y="-664165"/>
            <a:ext cx="1181656" cy="8304132"/>
            <a:chOff x="1754222" y="0"/>
            <a:chExt cx="1181656" cy="3815366"/>
          </a:xfrm>
        </p:grpSpPr>
        <p:grpSp>
          <p:nvGrpSpPr>
            <p:cNvPr id="212" name="Group 11"/>
            <p:cNvGrpSpPr/>
            <p:nvPr userDrawn="1"/>
          </p:nvGrpSpPr>
          <p:grpSpPr bwMode="gray">
            <a:xfrm>
              <a:off x="1754222" y="0"/>
              <a:ext cx="340408" cy="3815366"/>
              <a:chOff x="702662" y="-3778"/>
              <a:chExt cx="340408" cy="1581912"/>
            </a:xfrm>
          </p:grpSpPr>
          <p:cxnSp>
            <p:nvCxnSpPr>
              <p:cNvPr id="273" name="Straight Connector 12"/>
              <p:cNvCxnSpPr/>
              <p:nvPr userDrawn="1"/>
            </p:nvCxnSpPr>
            <p:spPr bwMode="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13"/>
              <p:cNvCxnSpPr/>
              <p:nvPr userDrawn="1"/>
            </p:nvCxnSpPr>
            <p:spPr bwMode="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14"/>
              <p:cNvCxnSpPr/>
              <p:nvPr userDrawn="1"/>
            </p:nvCxnSpPr>
            <p:spPr bwMode="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15"/>
              <p:cNvCxnSpPr/>
              <p:nvPr userDrawn="1"/>
            </p:nvCxnSpPr>
            <p:spPr bwMode="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16"/>
              <p:cNvCxnSpPr/>
              <p:nvPr userDrawn="1"/>
            </p:nvCxnSpPr>
            <p:spPr bwMode="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17"/>
              <p:cNvCxnSpPr/>
              <p:nvPr userDrawn="1"/>
            </p:nvCxnSpPr>
            <p:spPr bwMode="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18"/>
              <p:cNvCxnSpPr/>
              <p:nvPr userDrawn="1"/>
            </p:nvCxnSpPr>
            <p:spPr bwMode="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19"/>
              <p:cNvCxnSpPr/>
              <p:nvPr userDrawn="1"/>
            </p:nvCxnSpPr>
            <p:spPr bwMode="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0"/>
              <p:cNvCxnSpPr/>
              <p:nvPr userDrawn="1"/>
            </p:nvCxnSpPr>
            <p:spPr bwMode="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1"/>
              <p:cNvCxnSpPr/>
              <p:nvPr userDrawn="1"/>
            </p:nvCxnSpPr>
            <p:spPr bwMode="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3" name="Group 22"/>
            <p:cNvGrpSpPr/>
            <p:nvPr userDrawn="1"/>
          </p:nvGrpSpPr>
          <p:grpSpPr bwMode="gray">
            <a:xfrm>
              <a:off x="2138270" y="0"/>
              <a:ext cx="340408" cy="3815366"/>
              <a:chOff x="702662" y="-3778"/>
              <a:chExt cx="340408" cy="1581912"/>
            </a:xfrm>
          </p:grpSpPr>
          <p:cxnSp>
            <p:nvCxnSpPr>
              <p:cNvPr id="263" name="Straight Connector 23"/>
              <p:cNvCxnSpPr/>
              <p:nvPr userDrawn="1"/>
            </p:nvCxnSpPr>
            <p:spPr bwMode="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Straight Connector 24"/>
              <p:cNvCxnSpPr/>
              <p:nvPr userDrawn="1"/>
            </p:nvCxnSpPr>
            <p:spPr bwMode="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Straight Connector 25"/>
              <p:cNvCxnSpPr/>
              <p:nvPr userDrawn="1"/>
            </p:nvCxnSpPr>
            <p:spPr bwMode="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Straight Connector 26"/>
              <p:cNvCxnSpPr/>
              <p:nvPr userDrawn="1"/>
            </p:nvCxnSpPr>
            <p:spPr bwMode="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7"/>
              <p:cNvCxnSpPr/>
              <p:nvPr userDrawn="1"/>
            </p:nvCxnSpPr>
            <p:spPr bwMode="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8"/>
              <p:cNvCxnSpPr/>
              <p:nvPr userDrawn="1"/>
            </p:nvCxnSpPr>
            <p:spPr bwMode="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9"/>
              <p:cNvCxnSpPr/>
              <p:nvPr userDrawn="1"/>
            </p:nvCxnSpPr>
            <p:spPr bwMode="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30"/>
              <p:cNvCxnSpPr/>
              <p:nvPr userDrawn="1"/>
            </p:nvCxnSpPr>
            <p:spPr bwMode="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31"/>
              <p:cNvCxnSpPr/>
              <p:nvPr userDrawn="1"/>
            </p:nvCxnSpPr>
            <p:spPr bwMode="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32"/>
              <p:cNvCxnSpPr/>
              <p:nvPr userDrawn="1"/>
            </p:nvCxnSpPr>
            <p:spPr bwMode="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4" name="Group 46"/>
            <p:cNvGrpSpPr/>
            <p:nvPr userDrawn="1"/>
          </p:nvGrpSpPr>
          <p:grpSpPr bwMode="gray">
            <a:xfrm>
              <a:off x="2522318" y="0"/>
              <a:ext cx="413560" cy="3815366"/>
              <a:chOff x="2522318" y="0"/>
              <a:chExt cx="413560" cy="3815366"/>
            </a:xfrm>
          </p:grpSpPr>
          <p:cxnSp>
            <p:nvCxnSpPr>
              <p:cNvPr id="247" name="Straight Connector 34"/>
              <p:cNvCxnSpPr/>
              <p:nvPr userDrawn="1"/>
            </p:nvCxnSpPr>
            <p:spPr bwMode="gray">
              <a:xfrm rot="5400000">
                <a:off x="61542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35"/>
              <p:cNvCxnSpPr/>
              <p:nvPr userDrawn="1"/>
            </p:nvCxnSpPr>
            <p:spPr bwMode="gray">
              <a:xfrm rot="5400000">
                <a:off x="95424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36"/>
              <p:cNvCxnSpPr/>
              <p:nvPr userDrawn="1"/>
            </p:nvCxnSpPr>
            <p:spPr bwMode="gray">
              <a:xfrm rot="5400000">
                <a:off x="65367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Straight Connector 37"/>
              <p:cNvCxnSpPr/>
              <p:nvPr userDrawn="1"/>
            </p:nvCxnSpPr>
            <p:spPr bwMode="gray">
              <a:xfrm rot="5400000">
                <a:off x="69191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38"/>
              <p:cNvCxnSpPr/>
              <p:nvPr userDrawn="1"/>
            </p:nvCxnSpPr>
            <p:spPr bwMode="gray">
              <a:xfrm rot="5400000">
                <a:off x="730164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39"/>
              <p:cNvCxnSpPr/>
              <p:nvPr userDrawn="1"/>
            </p:nvCxnSpPr>
            <p:spPr bwMode="gray">
              <a:xfrm rot="5400000">
                <a:off x="76840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40"/>
              <p:cNvCxnSpPr/>
              <p:nvPr userDrawn="1"/>
            </p:nvCxnSpPr>
            <p:spPr bwMode="gray">
              <a:xfrm rot="5400000">
                <a:off x="80665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41"/>
              <p:cNvCxnSpPr/>
              <p:nvPr userDrawn="1"/>
            </p:nvCxnSpPr>
            <p:spPr bwMode="gray">
              <a:xfrm rot="5400000">
                <a:off x="84489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42"/>
              <p:cNvCxnSpPr/>
              <p:nvPr userDrawn="1"/>
            </p:nvCxnSpPr>
            <p:spPr bwMode="gray">
              <a:xfrm rot="5400000">
                <a:off x="88314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Straight Connector 43"/>
              <p:cNvCxnSpPr/>
              <p:nvPr userDrawn="1"/>
            </p:nvCxnSpPr>
            <p:spPr bwMode="gray">
              <a:xfrm rot="5400000">
                <a:off x="92138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44"/>
              <p:cNvCxnSpPr/>
              <p:nvPr userDrawn="1"/>
            </p:nvCxnSpPr>
            <p:spPr bwMode="gray">
              <a:xfrm rot="5400000">
                <a:off x="1027401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45"/>
              <p:cNvCxnSpPr/>
              <p:nvPr userDrawn="1"/>
            </p:nvCxnSpPr>
            <p:spPr bwMode="gray">
              <a:xfrm rot="5400000">
                <a:off x="99453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3" name="Group 47"/>
          <p:cNvGrpSpPr/>
          <p:nvPr userDrawn="1"/>
        </p:nvGrpSpPr>
        <p:grpSpPr bwMode="gray">
          <a:xfrm rot="1500850">
            <a:off x="1464914" y="-935473"/>
            <a:ext cx="1181656" cy="8304132"/>
            <a:chOff x="1754222" y="0"/>
            <a:chExt cx="1181656" cy="3815366"/>
          </a:xfrm>
        </p:grpSpPr>
        <p:grpSp>
          <p:nvGrpSpPr>
            <p:cNvPr id="284" name="Group 11"/>
            <p:cNvGrpSpPr/>
            <p:nvPr userDrawn="1"/>
          </p:nvGrpSpPr>
          <p:grpSpPr bwMode="gray">
            <a:xfrm>
              <a:off x="1754222" y="0"/>
              <a:ext cx="340408" cy="3815366"/>
              <a:chOff x="702662" y="-3778"/>
              <a:chExt cx="340408" cy="1581912"/>
            </a:xfrm>
          </p:grpSpPr>
          <p:cxnSp>
            <p:nvCxnSpPr>
              <p:cNvPr id="309" name="Straight Connector 12"/>
              <p:cNvCxnSpPr/>
              <p:nvPr userDrawn="1"/>
            </p:nvCxnSpPr>
            <p:spPr bwMode="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Straight Connector 13"/>
              <p:cNvCxnSpPr/>
              <p:nvPr userDrawn="1"/>
            </p:nvCxnSpPr>
            <p:spPr bwMode="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14"/>
              <p:cNvCxnSpPr/>
              <p:nvPr userDrawn="1"/>
            </p:nvCxnSpPr>
            <p:spPr bwMode="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Straight Connector 15"/>
              <p:cNvCxnSpPr/>
              <p:nvPr userDrawn="1"/>
            </p:nvCxnSpPr>
            <p:spPr bwMode="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Straight Connector 16"/>
              <p:cNvCxnSpPr/>
              <p:nvPr userDrawn="1"/>
            </p:nvCxnSpPr>
            <p:spPr bwMode="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Straight Connector 17"/>
              <p:cNvCxnSpPr/>
              <p:nvPr userDrawn="1"/>
            </p:nvCxnSpPr>
            <p:spPr bwMode="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18"/>
              <p:cNvCxnSpPr/>
              <p:nvPr userDrawn="1"/>
            </p:nvCxnSpPr>
            <p:spPr bwMode="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Straight Connector 19"/>
              <p:cNvCxnSpPr/>
              <p:nvPr userDrawn="1"/>
            </p:nvCxnSpPr>
            <p:spPr bwMode="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Straight Connector 20"/>
              <p:cNvCxnSpPr/>
              <p:nvPr userDrawn="1"/>
            </p:nvCxnSpPr>
            <p:spPr bwMode="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Straight Connector 21"/>
              <p:cNvCxnSpPr/>
              <p:nvPr userDrawn="1"/>
            </p:nvCxnSpPr>
            <p:spPr bwMode="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5" name="Group 22"/>
            <p:cNvGrpSpPr/>
            <p:nvPr userDrawn="1"/>
          </p:nvGrpSpPr>
          <p:grpSpPr bwMode="gray">
            <a:xfrm>
              <a:off x="2138270" y="0"/>
              <a:ext cx="340408" cy="3815366"/>
              <a:chOff x="702662" y="-3778"/>
              <a:chExt cx="340408" cy="1581912"/>
            </a:xfrm>
          </p:grpSpPr>
          <p:cxnSp>
            <p:nvCxnSpPr>
              <p:cNvPr id="299" name="Straight Connector 23"/>
              <p:cNvCxnSpPr/>
              <p:nvPr userDrawn="1"/>
            </p:nvCxnSpPr>
            <p:spPr bwMode="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24"/>
              <p:cNvCxnSpPr/>
              <p:nvPr userDrawn="1"/>
            </p:nvCxnSpPr>
            <p:spPr bwMode="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25"/>
              <p:cNvCxnSpPr/>
              <p:nvPr userDrawn="1"/>
            </p:nvCxnSpPr>
            <p:spPr bwMode="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Connector 26"/>
              <p:cNvCxnSpPr/>
              <p:nvPr userDrawn="1"/>
            </p:nvCxnSpPr>
            <p:spPr bwMode="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27"/>
              <p:cNvCxnSpPr/>
              <p:nvPr userDrawn="1"/>
            </p:nvCxnSpPr>
            <p:spPr bwMode="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28"/>
              <p:cNvCxnSpPr/>
              <p:nvPr userDrawn="1"/>
            </p:nvCxnSpPr>
            <p:spPr bwMode="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29"/>
              <p:cNvCxnSpPr/>
              <p:nvPr userDrawn="1"/>
            </p:nvCxnSpPr>
            <p:spPr bwMode="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30"/>
              <p:cNvCxnSpPr/>
              <p:nvPr userDrawn="1"/>
            </p:nvCxnSpPr>
            <p:spPr bwMode="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31"/>
              <p:cNvCxnSpPr/>
              <p:nvPr userDrawn="1"/>
            </p:nvCxnSpPr>
            <p:spPr bwMode="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Straight Connector 32"/>
              <p:cNvCxnSpPr/>
              <p:nvPr userDrawn="1"/>
            </p:nvCxnSpPr>
            <p:spPr bwMode="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6" name="Group 46"/>
            <p:cNvGrpSpPr/>
            <p:nvPr userDrawn="1"/>
          </p:nvGrpSpPr>
          <p:grpSpPr bwMode="gray">
            <a:xfrm>
              <a:off x="2522318" y="0"/>
              <a:ext cx="413560" cy="3815366"/>
              <a:chOff x="2522318" y="0"/>
              <a:chExt cx="413560" cy="3815366"/>
            </a:xfrm>
          </p:grpSpPr>
          <p:cxnSp>
            <p:nvCxnSpPr>
              <p:cNvPr id="287" name="Straight Connector 34"/>
              <p:cNvCxnSpPr/>
              <p:nvPr userDrawn="1"/>
            </p:nvCxnSpPr>
            <p:spPr bwMode="gray">
              <a:xfrm rot="5400000">
                <a:off x="61542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35"/>
              <p:cNvCxnSpPr/>
              <p:nvPr userDrawn="1"/>
            </p:nvCxnSpPr>
            <p:spPr bwMode="gray">
              <a:xfrm rot="5400000">
                <a:off x="95424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36"/>
              <p:cNvCxnSpPr/>
              <p:nvPr userDrawn="1"/>
            </p:nvCxnSpPr>
            <p:spPr bwMode="gray">
              <a:xfrm rot="5400000">
                <a:off x="65367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37"/>
              <p:cNvCxnSpPr/>
              <p:nvPr userDrawn="1"/>
            </p:nvCxnSpPr>
            <p:spPr bwMode="gray">
              <a:xfrm rot="5400000">
                <a:off x="69191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38"/>
              <p:cNvCxnSpPr/>
              <p:nvPr userDrawn="1"/>
            </p:nvCxnSpPr>
            <p:spPr bwMode="gray">
              <a:xfrm rot="5400000">
                <a:off x="730164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39"/>
              <p:cNvCxnSpPr/>
              <p:nvPr userDrawn="1"/>
            </p:nvCxnSpPr>
            <p:spPr bwMode="gray">
              <a:xfrm rot="5400000">
                <a:off x="76840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40"/>
              <p:cNvCxnSpPr/>
              <p:nvPr userDrawn="1"/>
            </p:nvCxnSpPr>
            <p:spPr bwMode="gray">
              <a:xfrm rot="5400000">
                <a:off x="80665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41"/>
              <p:cNvCxnSpPr/>
              <p:nvPr userDrawn="1"/>
            </p:nvCxnSpPr>
            <p:spPr bwMode="gray">
              <a:xfrm rot="5400000">
                <a:off x="84489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42"/>
              <p:cNvCxnSpPr/>
              <p:nvPr userDrawn="1"/>
            </p:nvCxnSpPr>
            <p:spPr bwMode="gray">
              <a:xfrm rot="5400000">
                <a:off x="88314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Straight Connector 43"/>
              <p:cNvCxnSpPr/>
              <p:nvPr userDrawn="1"/>
            </p:nvCxnSpPr>
            <p:spPr bwMode="gray">
              <a:xfrm rot="5400000">
                <a:off x="92138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44"/>
              <p:cNvCxnSpPr/>
              <p:nvPr userDrawn="1"/>
            </p:nvCxnSpPr>
            <p:spPr bwMode="gray">
              <a:xfrm rot="5400000">
                <a:off x="1027401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Straight Connector 45"/>
              <p:cNvCxnSpPr/>
              <p:nvPr userDrawn="1"/>
            </p:nvCxnSpPr>
            <p:spPr bwMode="gray">
              <a:xfrm rot="5400000">
                <a:off x="99453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18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121"/>
          <p:cNvSpPr>
            <a:spLocks noChangeArrowheads="1"/>
          </p:cNvSpPr>
          <p:nvPr/>
        </p:nvSpPr>
        <p:spPr bwMode="auto">
          <a:xfrm>
            <a:off x="0" y="5373688"/>
            <a:ext cx="9144000" cy="1484312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tint val="0"/>
                  <a:invGamma/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66EB6-5842-409D-ADD6-A7A7C7735EA5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B21A5-7E54-4395-8DB6-10FA2485EB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b="1" kern="1200" cap="none" spc="0">
          <a:ln w="900" cmpd="sng">
            <a:solidFill>
              <a:schemeClr val="accent1">
                <a:satMod val="190000"/>
                <a:alpha val="55000"/>
              </a:schemeClr>
            </a:solidFill>
            <a:prstDash val="solid"/>
          </a:ln>
          <a:solidFill>
            <a:schemeClr val="accent1">
              <a:satMod val="200000"/>
              <a:tint val="3000"/>
            </a:schemeClr>
          </a:solidFill>
          <a:effectLst>
            <a:innerShdw blurRad="101600" dist="76200" dir="5400000">
              <a:schemeClr val="accent1">
                <a:satMod val="190000"/>
                <a:tint val="100000"/>
                <a:alpha val="74000"/>
              </a:schemeClr>
            </a:innerShdw>
          </a:effectLst>
          <a:latin typeface="Comic Sans MS" pitchFamily="66" charset="0"/>
          <a:ea typeface="+mj-ea"/>
          <a:cs typeface="+mj-cs"/>
        </a:defRPr>
      </a:lvl1pPr>
    </p:titleStyle>
    <p:bodyStyle>
      <a:lvl1pPr marL="342900" indent="-342900" algn="just" defTabSz="914400" rtl="0" eaLnBrk="1" latinLnBrk="0" hangingPunct="1">
        <a:spcBef>
          <a:spcPct val="20000"/>
        </a:spcBef>
        <a:buClr>
          <a:srgbClr val="FFFF99"/>
        </a:buClr>
        <a:buFont typeface="Comic Sans MS" pitchFamily="66" charset="0"/>
        <a:buChar char="–"/>
        <a:defRPr sz="2400" b="1" kern="1200" cap="none" spc="0">
          <a:ln>
            <a:solidFill>
              <a:sysClr val="windowText" lastClr="000000"/>
            </a:solidFill>
          </a:ln>
          <a:solidFill>
            <a:srgbClr val="FFFF99"/>
          </a:solidFill>
          <a:effectLst>
            <a:innerShdw blurRad="63500" dist="50800" dir="18900000">
              <a:prstClr val="black"/>
            </a:innerShdw>
          </a:effectLst>
          <a:latin typeface="Comic Sans MS" pitchFamily="66" charset="0"/>
          <a:ea typeface="+mn-ea"/>
          <a:cs typeface="Arial" pitchFamily="34" charset="0"/>
        </a:defRPr>
      </a:lvl1pPr>
      <a:lvl2pPr marL="742950" indent="-285750" algn="just" defTabSz="914400" rtl="0" eaLnBrk="1" latinLnBrk="0" hangingPunct="1">
        <a:spcBef>
          <a:spcPct val="20000"/>
        </a:spcBef>
        <a:buClr>
          <a:srgbClr val="FFFF99"/>
        </a:buClr>
        <a:buFont typeface="Comic Sans MS" pitchFamily="66" charset="0"/>
        <a:buChar char="–"/>
        <a:defRPr sz="2200" b="1" kern="1200" cap="none" spc="0">
          <a:ln>
            <a:solidFill>
              <a:sysClr val="windowText" lastClr="000000"/>
            </a:solidFill>
          </a:ln>
          <a:solidFill>
            <a:srgbClr val="FFFF99"/>
          </a:solidFill>
          <a:effectLst/>
          <a:latin typeface="Comic Sans MS" pitchFamily="66" charset="0"/>
          <a:ea typeface="+mn-ea"/>
          <a:cs typeface="Arial" pitchFamily="34" charset="0"/>
        </a:defRPr>
      </a:lvl2pPr>
      <a:lvl3pPr marL="1143000" indent="-228600" algn="just" defTabSz="914400" rtl="0" eaLnBrk="1" latinLnBrk="0" hangingPunct="1">
        <a:spcBef>
          <a:spcPct val="20000"/>
        </a:spcBef>
        <a:buClr>
          <a:srgbClr val="FFFF99"/>
        </a:buClr>
        <a:buFont typeface="Comic Sans MS" pitchFamily="66" charset="0"/>
        <a:buChar char="–"/>
        <a:defRPr sz="2000" b="1" kern="1200" cap="none" spc="0">
          <a:ln>
            <a:solidFill>
              <a:sysClr val="windowText" lastClr="000000"/>
            </a:solidFill>
          </a:ln>
          <a:solidFill>
            <a:srgbClr val="FFFF99"/>
          </a:solidFill>
          <a:effectLst/>
          <a:latin typeface="Comic Sans MS" pitchFamily="66" charset="0"/>
          <a:ea typeface="+mn-ea"/>
          <a:cs typeface="Arial" pitchFamily="34" charset="0"/>
        </a:defRPr>
      </a:lvl3pPr>
      <a:lvl4pPr marL="1600200" indent="-228600" algn="just" defTabSz="914400" rtl="0" eaLnBrk="1" latinLnBrk="0" hangingPunct="1">
        <a:spcBef>
          <a:spcPct val="20000"/>
        </a:spcBef>
        <a:buClr>
          <a:srgbClr val="FFFF99"/>
        </a:buClr>
        <a:buFont typeface="Comic Sans MS" pitchFamily="66" charset="0"/>
        <a:buChar char="–"/>
        <a:defRPr sz="2000" b="1" kern="1200" cap="none" spc="0">
          <a:ln>
            <a:solidFill>
              <a:sysClr val="windowText" lastClr="000000"/>
            </a:solidFill>
          </a:ln>
          <a:solidFill>
            <a:srgbClr val="FFFF99"/>
          </a:solidFill>
          <a:effectLst/>
          <a:latin typeface="Comic Sans MS" pitchFamily="66" charset="0"/>
          <a:ea typeface="+mn-ea"/>
          <a:cs typeface="Arial" pitchFamily="34" charset="0"/>
        </a:defRPr>
      </a:lvl4pPr>
      <a:lvl5pPr marL="2057400" indent="-228600" algn="just" defTabSz="914400" rtl="0" eaLnBrk="1" latinLnBrk="0" hangingPunct="1">
        <a:spcBef>
          <a:spcPct val="20000"/>
        </a:spcBef>
        <a:buClr>
          <a:srgbClr val="FFFF99"/>
        </a:buClr>
        <a:buFont typeface="Comic Sans MS" pitchFamily="66" charset="0"/>
        <a:buChar char="–"/>
        <a:defRPr sz="2000" b="1" kern="1200" cap="none" spc="0">
          <a:ln>
            <a:solidFill>
              <a:sysClr val="windowText" lastClr="000000"/>
            </a:solidFill>
          </a:ln>
          <a:solidFill>
            <a:srgbClr val="FFFF99"/>
          </a:solidFill>
          <a:effectLst/>
          <a:latin typeface="Comic Sans MS" pitchFamily="66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microsoft.com/office/2007/relationships/hdphoto" Target="../media/hdphoto3.wdp"/><Relationship Id="rId7" Type="http://schemas.openxmlformats.org/officeDocument/2006/relationships/slide" Target="slid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slide" Target="slide25.xml"/><Relationship Id="rId5" Type="http://schemas.microsoft.com/office/2007/relationships/hdphoto" Target="../media/hdphoto4.wdp"/><Relationship Id="rId10" Type="http://schemas.openxmlformats.org/officeDocument/2006/relationships/slide" Target="slide23.xml"/><Relationship Id="rId4" Type="http://schemas.openxmlformats.org/officeDocument/2006/relationships/image" Target="../media/image5.png"/><Relationship Id="rId9" Type="http://schemas.openxmlformats.org/officeDocument/2006/relationships/slide" Target="slide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microsoft.com/office/2007/relationships/hdphoto" Target="../media/hdphoto5.wdp"/><Relationship Id="rId7" Type="http://schemas.openxmlformats.org/officeDocument/2006/relationships/slide" Target="slide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slide" Target="slide25.xml"/><Relationship Id="rId5" Type="http://schemas.microsoft.com/office/2007/relationships/hdphoto" Target="../media/hdphoto6.wdp"/><Relationship Id="rId10" Type="http://schemas.openxmlformats.org/officeDocument/2006/relationships/slide" Target="slide23.xml"/><Relationship Id="rId4" Type="http://schemas.openxmlformats.org/officeDocument/2006/relationships/image" Target="../media/image7.png"/><Relationship Id="rId9" Type="http://schemas.openxmlformats.org/officeDocument/2006/relationships/slide" Target="slide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microsoft.com/office/2007/relationships/hdphoto" Target="../media/hdphoto7.wdp"/><Relationship Id="rId7" Type="http://schemas.openxmlformats.org/officeDocument/2006/relationships/slide" Target="slide2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microsoft.com/office/2007/relationships/hdphoto" Target="../media/hdphoto8.wdp"/><Relationship Id="rId7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slide" Target="slide25.xml"/><Relationship Id="rId5" Type="http://schemas.microsoft.com/office/2007/relationships/hdphoto" Target="../media/hdphoto9.wdp"/><Relationship Id="rId10" Type="http://schemas.openxmlformats.org/officeDocument/2006/relationships/slide" Target="slide23.xml"/><Relationship Id="rId4" Type="http://schemas.openxmlformats.org/officeDocument/2006/relationships/image" Target="../media/image10.png"/><Relationship Id="rId9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microsoft.com/office/2007/relationships/hdphoto" Target="../media/hdphoto1.wdp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slide" Target="slide2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microsoft.com/office/2007/relationships/hdphoto" Target="../media/hdphoto2.wdp"/><Relationship Id="rId7" Type="http://schemas.openxmlformats.org/officeDocument/2006/relationships/slide" Target="slide2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slide" Target="slide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476672"/>
            <a:ext cx="7596336" cy="3429000"/>
          </a:xfrm>
        </p:spPr>
        <p:txBody>
          <a:bodyPr>
            <a:noAutofit/>
          </a:bodyPr>
          <a:lstStyle/>
          <a:p>
            <a:r>
              <a:rPr lang="uk-UA" sz="5000" spc="300" dirty="0" smtClean="0"/>
              <a:t>Техніка безпеки та правила поведінки </a:t>
            </a:r>
            <a:br>
              <a:rPr lang="uk-UA" sz="5000" spc="300" dirty="0" smtClean="0"/>
            </a:br>
            <a:r>
              <a:rPr lang="uk-UA" sz="5000" spc="300" dirty="0" smtClean="0"/>
              <a:t>у комп'ютерному кабінеті</a:t>
            </a:r>
            <a:endParaRPr lang="uk-UA" sz="5000" spc="300" dirty="0"/>
          </a:p>
        </p:txBody>
      </p:sp>
      <p:sp>
        <p:nvSpPr>
          <p:cNvPr id="3" name="TextBox 2"/>
          <p:cNvSpPr txBox="1"/>
          <p:nvPr/>
        </p:nvSpPr>
        <p:spPr>
          <a:xfrm>
            <a:off x="5052764" y="4941168"/>
            <a:ext cx="4067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spc="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ДЛЯ </a:t>
            </a:r>
            <a:r>
              <a:rPr lang="ru-RU" sz="30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СТУДЕНТІВ ДДКБМТА</a:t>
            </a:r>
            <a:endParaRPr lang="ru-RU" sz="3000" b="1" spc="5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6516216" y="6309320"/>
            <a:ext cx="2604492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pc="100" dirty="0" smtClean="0">
                <a:solidFill>
                  <a:srgbClr val="002060"/>
                </a:solidFill>
                <a:latin typeface="Impact" pitchFamily="34" charset="0"/>
              </a:rPr>
              <a:t>Почати перегляд</a:t>
            </a:r>
            <a:endParaRPr lang="uk-UA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0"/>
            <a:ext cx="7776864" cy="7029400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2114" y="260648"/>
            <a:ext cx="627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КАТЕГОРИЧНО ЗАБОРОНЯЄТЬСЯ</a:t>
            </a: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44223" y="860812"/>
            <a:ext cx="691113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smtClean="0">
                <a:solidFill>
                  <a:srgbClr val="000066"/>
                </a:solidFill>
                <a:latin typeface="Times New Roman" pitchFamily="18" charset="0"/>
              </a:rPr>
              <a:t>Знаходитися в кабінеті у верхньому одязі.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smtClean="0">
                <a:solidFill>
                  <a:srgbClr val="000066"/>
                </a:solidFill>
                <a:latin typeface="Times New Roman" pitchFamily="18" charset="0"/>
              </a:rPr>
              <a:t>Класти одяг і сумки на столи.</a:t>
            </a:r>
            <a:endParaRPr lang="uk-UA" sz="2600" b="1" kern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996895" y="2136338"/>
            <a:ext cx="519596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smtClean="0">
                <a:solidFill>
                  <a:srgbClr val="000066"/>
                </a:solidFill>
                <a:latin typeface="Times New Roman" pitchFamily="18" charset="0"/>
              </a:rPr>
              <a:t>Приносити і вживати продукти харчування, напої і насіння.</a:t>
            </a:r>
            <a:endParaRPr lang="uk-UA" sz="2600" b="1" kern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44224" y="3429000"/>
            <a:ext cx="54119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Псувати і ламати меблі, розмальовувати їх.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533" y="1911133"/>
            <a:ext cx="1877794" cy="1807831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1944223" y="4334190"/>
            <a:ext cx="541198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Жувати жувальну гумку в кабінеті і тим більше приклеювати її до меблів і техніки.	</a:t>
            </a:r>
            <a:endParaRPr lang="uk-UA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351" y="4478430"/>
            <a:ext cx="1763915" cy="1698195"/>
          </a:xfrm>
          <a:prstGeom prst="rect">
            <a:avLst/>
          </a:prstGeom>
        </p:spPr>
      </p:pic>
      <p:sp>
        <p:nvSpPr>
          <p:cNvPr id="22" name="TextBox 21">
            <a:hlinkClick r:id="rId6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3" name="TextBox 22">
            <a:hlinkClick r:id="rId7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34" name="TextBox 33">
            <a:hlinkClick r:id="rId8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>
            <a:hlinkClick r:id="rId9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>
            <a:hlinkClick r:id="rId10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>
            <a:hlinkClick r:id="rId11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34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0"/>
            <a:ext cx="7776864" cy="7029400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2114" y="260648"/>
            <a:ext cx="627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</a:rPr>
              <a:t>КАТЕГОРИЧНО ЗАБОРОНЯЄТЬСЯ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052535" y="912202"/>
            <a:ext cx="541198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Сідати за комп'ютер з брудними або вологими руками</a:t>
            </a:r>
            <a:r>
              <a:rPr lang="ru-RU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2317" y1="17300" x2="42276" y2="12869"/>
                        <a14:foregroundMark x1="19512" y1="29114" x2="13821" y2="373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356" y="792942"/>
            <a:ext cx="1710352" cy="1646628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992304" y="2284417"/>
            <a:ext cx="697218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Намагатися самостійно усувати несправності в роботі апаратури.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Перекривати вентиляційні отвори на системному блоці і моніторі.</a:t>
            </a:r>
          </a:p>
          <a:p>
            <a:pPr marL="457200" lvl="0" indent="-457200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Бити по клавіатурі, натискати</a:t>
            </a:r>
            <a:b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</a:b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безцільно на клавіші.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Класти книги, зошити та інші речі на клавіатуру, монітор та системний блок</a:t>
            </a:r>
            <a:r>
              <a:rPr lang="ru-RU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endParaRPr lang="ru-RU" sz="2600" b="1" kern="0" dirty="0" smtClean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3645024"/>
            <a:ext cx="1720278" cy="1656184"/>
          </a:xfrm>
          <a:prstGeom prst="rect">
            <a:avLst/>
          </a:prstGeom>
        </p:spPr>
      </p:pic>
      <p:sp>
        <p:nvSpPr>
          <p:cNvPr id="26" name="TextBox 25">
            <a:hlinkClick r:id="rId6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7" name="TextBox 26">
            <a:hlinkClick r:id="rId7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28" name="TextBox 27">
            <a:hlinkClick r:id="rId8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9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>
            <a:hlinkClick r:id="rId10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>
            <a:hlinkClick r:id="rId11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21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0"/>
            <a:ext cx="7776864" cy="7029400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2114" y="260648"/>
            <a:ext cx="627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</a:rPr>
              <a:t>КАТЕГОРИЧНО ЗАБОРОНЯЄТЬСЯ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052535" y="860812"/>
            <a:ext cx="541199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Торкатися до екрана монітора навіть чистими пальцями </a:t>
            </a:r>
            <a:r>
              <a:rPr lang="uk-UA" sz="2800" dirty="0"/>
              <a:t>–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 на ньому все одно залишаються сліди.</a:t>
            </a:r>
            <a:endParaRPr lang="uk-UA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131" y="673641"/>
            <a:ext cx="1740070" cy="1675239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2031394" y="2607468"/>
            <a:ext cx="686108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Кататися на комп'ютерному стільці, повертатися до сидячих ззаду студентів, робити різкі рухи.</a:t>
            </a:r>
          </a:p>
          <a:p>
            <a:pPr marL="45720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Видаляти і переміщати чужі файли.</a:t>
            </a:r>
          </a:p>
          <a:p>
            <a:pPr marL="45720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Виконувати роботи, не передбачені завданням викладача.</a:t>
            </a:r>
          </a:p>
          <a:p>
            <a:pPr marL="45720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Покидати кабінет без дозволу викладача</a:t>
            </a:r>
            <a:r>
              <a:rPr lang="ru-RU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5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22" name="TextBox 21">
            <a:hlinkClick r:id="rId6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7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>
            <a:hlinkClick r:id="rId8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>
            <a:hlinkClick r:id="rId9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33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0"/>
            <a:ext cx="7776864" cy="7029400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2114" y="260648"/>
            <a:ext cx="627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</a:rPr>
              <a:t>КАТЕГОРИЧНО ЗАБОРОНЯЄТЬСЯ</a:t>
            </a: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72021" y="4224570"/>
            <a:ext cx="541198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Приєднувати або від'єднувати кабелі, торкатися </a:t>
            </a:r>
            <a:r>
              <a:rPr lang="uk-UA" sz="2600" b="1" kern="0" dirty="0" err="1" smtClean="0">
                <a:solidFill>
                  <a:srgbClr val="000066"/>
                </a:solidFill>
                <a:latin typeface="Times New Roman" pitchFamily="18" charset="0"/>
              </a:rPr>
              <a:t>роз'ємів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, дротів, розеток</a:t>
            </a:r>
            <a:r>
              <a:rPr lang="ru-RU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. 	</a:t>
            </a: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0041" y1="14346" x2="40041" y2="14346"/>
                        <a14:foregroundMark x1="53455" y1="12236" x2="53455" y2="12236"/>
                        <a14:foregroundMark x1="52033" y1="10759" x2="34350" y2="10759"/>
                        <a14:foregroundMark x1="22358" y1="28481" x2="15244" y2="335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047933"/>
            <a:ext cx="1600955" cy="1541307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998367" y="2256426"/>
            <a:ext cx="7122341" cy="874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72021" y="1917394"/>
            <a:ext cx="6639781" cy="2205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1000"/>
              </a:spcBef>
              <a:spcAft>
                <a:spcPts val="10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Відкривати системний блок</a:t>
            </a:r>
            <a:r>
              <a:rPr lang="ru-RU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  <a:p>
            <a:pPr marL="457200" indent="-457200" algn="just" fontAlgn="base">
              <a:spcBef>
                <a:spcPts val="1000"/>
              </a:spcBef>
              <a:spcAft>
                <a:spcPts val="10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Пересувати комп'ютери та монітори.</a:t>
            </a:r>
          </a:p>
          <a:p>
            <a:pPr marL="457200" indent="-457200" algn="just" fontAlgn="base">
              <a:spcBef>
                <a:spcPts val="1000"/>
              </a:spcBef>
              <a:spcAft>
                <a:spcPts val="10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Розташовуватися збоку або ззаду від включеного монітора.</a:t>
            </a:r>
            <a:endParaRPr lang="uk-UA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972021" y="969925"/>
            <a:ext cx="541198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smtClean="0">
                <a:solidFill>
                  <a:srgbClr val="000066"/>
                </a:solidFill>
                <a:latin typeface="Times New Roman" pitchFamily="18" charset="0"/>
              </a:rPr>
              <a:t>Вмикати і вимикати комп'ютери самостійно. </a:t>
            </a:r>
            <a:endParaRPr lang="uk-UA" sz="2600" b="1" kern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4878" y1="15190" x2="41463" y2="8439"/>
                        <a14:foregroundMark x1="19512" y1="29958" x2="14431" y2="35865"/>
                        <a14:foregroundMark x1="13821" y1="41772" x2="18089" y2="53586"/>
                        <a14:foregroundMark x1="35163" y1="15190" x2="45122" y2="1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010" y="898418"/>
            <a:ext cx="1656184" cy="1594478"/>
          </a:xfrm>
          <a:prstGeom prst="rect">
            <a:avLst/>
          </a:prstGeom>
        </p:spPr>
      </p:pic>
      <p:sp>
        <p:nvSpPr>
          <p:cNvPr id="21" name="TextBox 20">
            <a:hlinkClick r:id="rId6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2" name="TextBox 21">
            <a:hlinkClick r:id="rId7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23" name="TextBox 22">
            <a:hlinkClick r:id="rId8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>
            <a:hlinkClick r:id="rId9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>
            <a:hlinkClick r:id="rId10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>
            <a:hlinkClick r:id="rId11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60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0"/>
            <a:ext cx="7776864" cy="7029400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2114" y="260648"/>
            <a:ext cx="627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</a:rPr>
              <a:t>КАТЕГОРИЧНО ЗАБОРОНЯЄТЬСЯ</a:t>
            </a: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026967" y="1373629"/>
            <a:ext cx="6640827" cy="4206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1000"/>
              </a:spcBef>
              <a:spcAft>
                <a:spcPts val="10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Приносити і запускати комп'ютерні ігри та інші програми, які не відносяться до навчального процесу.</a:t>
            </a:r>
          </a:p>
          <a:p>
            <a:pPr marL="457200" lvl="0" indent="-457200" algn="just" fontAlgn="base">
              <a:spcBef>
                <a:spcPts val="1000"/>
              </a:spcBef>
              <a:spcAft>
                <a:spcPts val="10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Підключати до комп'ютера особисті носії інформації: CD і DVD-диски, флеш-пам'ять, карти пам'яті, телефони, MP-</a:t>
            </a:r>
            <a:r>
              <a:rPr lang="uk-UA" sz="2600" b="1" kern="0" dirty="0" err="1" smtClean="0">
                <a:solidFill>
                  <a:srgbClr val="000066"/>
                </a:solidFill>
                <a:latin typeface="Times New Roman" pitchFamily="18" charset="0"/>
              </a:rPr>
              <a:t>плеєри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 та </a:t>
            </a:r>
            <a:r>
              <a:rPr lang="uk-UA" sz="2600" b="1" kern="0" dirty="0" err="1" smtClean="0">
                <a:solidFill>
                  <a:srgbClr val="000066"/>
                </a:solidFill>
                <a:latin typeface="Times New Roman" pitchFamily="18" charset="0"/>
              </a:rPr>
              <a:t>ін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).</a:t>
            </a:r>
          </a:p>
          <a:p>
            <a:pPr marL="457200" lvl="0" indent="-457200" algn="just" fontAlgn="base">
              <a:spcBef>
                <a:spcPts val="1000"/>
              </a:spcBef>
              <a:spcAft>
                <a:spcPts val="10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Використовувати </a:t>
            </a:r>
            <a:r>
              <a:rPr lang="uk-UA" sz="2600" b="1" kern="0" dirty="0" err="1" smtClean="0">
                <a:solidFill>
                  <a:srgbClr val="000066"/>
                </a:solidFill>
                <a:latin typeface="Times New Roman" pitchFamily="18" charset="0"/>
              </a:rPr>
              <a:t>Інтернет-ресурси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 не навчального призначення</a:t>
            </a:r>
            <a:r>
              <a:rPr lang="ru-RU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.	</a:t>
            </a: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763394"/>
            <a:ext cx="7776864" cy="6168588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81341" y="260648"/>
            <a:ext cx="7139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Правила роботи за комп’ютером</a:t>
            </a:r>
            <a:endParaRPr lang="uk-UA" sz="3600" b="1" spc="5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86274" y="1170032"/>
            <a:ext cx="701945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Монітор повинен бути встановлений прямо перед користувачем і не вимагати повороту голови або корпусу тіла.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Рівень очей користувача повинен бути трохи вище центру монітора. На екран монітора слід дивитися зверху вниз, а не навпаки.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Кожні півгодини відволікайтеся від монітора і дивіться вдалину. Іноді закривайте очі на дві-три хвилини, завдяки цьому розслабляються і відпочивають м'язові волокна і відновлюється чутливість рецепторів очей</a:t>
            </a:r>
            <a:r>
              <a:rPr lang="ru-RU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. </a:t>
            </a:r>
          </a:p>
          <a:p>
            <a:pPr lvl="0" algn="just" fontAlgn="base">
              <a:spcBef>
                <a:spcPts val="600"/>
              </a:spcBef>
              <a:spcAft>
                <a:spcPts val="600"/>
              </a:spcAft>
              <a:buClr>
                <a:srgbClr val="800000"/>
              </a:buClr>
              <a:buSzPct val="60000"/>
            </a:pPr>
            <a:endParaRPr lang="ru-RU" sz="24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77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-144463"/>
            <a:ext cx="7776864" cy="7173863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052532" y="3774519"/>
            <a:ext cx="68399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Мінімально допустима відстань - 500 мм.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Рекомендоване фахівцями відстань від монітора до очей: 70-80 см для моніторів з діагоналлю до 20 дюймів і 80-90 см для </a:t>
            </a:r>
            <a:r>
              <a:rPr lang="uk-UA" sz="2600" b="1" kern="0" dirty="0">
                <a:solidFill>
                  <a:srgbClr val="000066"/>
                </a:solidFill>
                <a:latin typeface="Times New Roman" pitchFamily="18" charset="0"/>
              </a:rPr>
              <a:t>моніторів з діагоналлю 21</a:t>
            </a:r>
            <a:r>
              <a:rPr lang="en-US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-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24 дюймів</a:t>
            </a:r>
            <a:r>
              <a:rPr lang="ru-RU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052531" y="818189"/>
            <a:ext cx="655191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Оптимальна відстань від екрану монітора до очей користувача має становити </a:t>
            </a:r>
            <a:r>
              <a:rPr lang="en-US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1,5 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  <a:sym typeface="Symbol"/>
              </a:rPr>
              <a:t></a:t>
            </a:r>
            <a:r>
              <a:rPr lang="en-US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D, </a:t>
            </a:r>
            <a:endParaRPr lang="en-US" sz="2600" b="1" kern="0" dirty="0" smtClean="0">
              <a:solidFill>
                <a:srgbClr val="000066"/>
              </a:solidFill>
              <a:latin typeface="Times New Roman" pitchFamily="18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5668989" y="1616256"/>
            <a:ext cx="3151483" cy="2028768"/>
            <a:chOff x="5722048" y="4461006"/>
            <a:chExt cx="2601157" cy="1735656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5722048" y="4461006"/>
              <a:ext cx="2601157" cy="1735656"/>
              <a:chOff x="5722048" y="4461006"/>
              <a:chExt cx="2601157" cy="1735656"/>
            </a:xfrm>
          </p:grpSpPr>
          <p:pic>
            <p:nvPicPr>
              <p:cNvPr id="33" name="Picture 3" descr="C:\Users\Администратор\Desktop\Без имени-1.gif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347"/>
              <a:stretch/>
            </p:blipFill>
            <p:spPr bwMode="auto">
              <a:xfrm flipH="1">
                <a:off x="5722048" y="4461006"/>
                <a:ext cx="2601157" cy="17356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4" name="Прямая со стрелкой 33"/>
              <p:cNvCxnSpPr/>
              <p:nvPr/>
            </p:nvCxnSpPr>
            <p:spPr>
              <a:xfrm flipV="1">
                <a:off x="6096000" y="4805363"/>
                <a:ext cx="1454944" cy="42386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1"/>
            <p:cNvSpPr txBox="1"/>
            <p:nvPr/>
          </p:nvSpPr>
          <p:spPr>
            <a:xfrm rot="20570131">
              <a:off x="6550921" y="4663760"/>
              <a:ext cx="876300" cy="3159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1,5 </a:t>
              </a:r>
              <a:r>
                <a:rPr lang="uk-UA" b="1" kern="0" dirty="0">
                  <a:solidFill>
                    <a:srgbClr val="000066"/>
                  </a:solidFill>
                  <a:latin typeface="Times New Roman" pitchFamily="18" charset="0"/>
                  <a:sym typeface="Symbol"/>
                </a:rPr>
                <a:t> 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2511385" y="1952253"/>
            <a:ext cx="3164487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ts val="600"/>
              </a:spcBef>
              <a:spcAft>
                <a:spcPts val="600"/>
              </a:spcAft>
              <a:buSzPct val="60000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де D </a:t>
            </a:r>
            <a:r>
              <a:rPr lang="ru-RU" sz="2800" dirty="0"/>
              <a:t>–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 розмір екрану монітора, який вимірюється по діагоналі.</a:t>
            </a:r>
          </a:p>
        </p:txBody>
      </p:sp>
      <p:sp>
        <p:nvSpPr>
          <p:cNvPr id="23" name="TextBox 22">
            <a:hlinkClick r:id="rId3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8" name="TextBox 27">
            <a:hlinkClick r:id="rId4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>
            <a:hlinkClick r:id="rId5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</a:p>
        </p:txBody>
      </p:sp>
      <p:sp>
        <p:nvSpPr>
          <p:cNvPr id="37" name="TextBox 36">
            <a:hlinkClick r:id="rId6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>
            <a:hlinkClick r:id="rId7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>
            <a:hlinkClick r:id="rId8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75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-387424"/>
            <a:ext cx="7776864" cy="7416824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79713" y="260654"/>
            <a:ext cx="6768752" cy="5301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50" b="1" kern="0" dirty="0" smtClean="0">
                <a:solidFill>
                  <a:srgbClr val="000066"/>
                </a:solidFill>
                <a:latin typeface="Times New Roman" pitchFamily="18" charset="0"/>
              </a:rPr>
              <a:t>При роботі з мишею рука не повинна вільно звисати зі столу. Лікоть руки або хоча б зап'ястя повинні мати тверду опору.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50" b="1" kern="0" dirty="0" smtClean="0">
                <a:solidFill>
                  <a:srgbClr val="000066"/>
                </a:solidFill>
                <a:latin typeface="Times New Roman" pitchFamily="18" charset="0"/>
              </a:rPr>
              <a:t>Клавіатура повинна бути розміщена на такій висоті, щоб пальці рук розташовувалися на ній вільно, без напруги, а кут між плечем і передпліччям складав 100° - 110°.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50" b="1" kern="0" dirty="0" smtClean="0">
                <a:solidFill>
                  <a:srgbClr val="000066"/>
                </a:solidFill>
                <a:latin typeface="Times New Roman" pitchFamily="18" charset="0"/>
              </a:rPr>
              <a:t>Передпліччя можуть спиратися на стіл або підлокітники.  Не сидіть зігнувшись. Якщо треба зігнутися або нахилитися вперед, робіть це в попереку. Лікті, зап'ястя та кисті рук повинні бути на одному рівні.</a:t>
            </a:r>
            <a:endParaRPr lang="uk-UA" sz="245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38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-387424"/>
            <a:ext cx="7776864" cy="7416824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79713" y="260654"/>
            <a:ext cx="6768752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500" b="1" kern="0" dirty="0" smtClean="0">
                <a:solidFill>
                  <a:srgbClr val="000066"/>
                </a:solidFill>
                <a:latin typeface="Times New Roman" pitchFamily="18" charset="0"/>
              </a:rPr>
              <a:t>Сидіти слід прямо, тримаючи хребет рівним.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500" b="1" kern="0" dirty="0" smtClean="0">
                <a:solidFill>
                  <a:srgbClr val="000066"/>
                </a:solidFill>
                <a:latin typeface="Times New Roman" pitchFamily="18" charset="0"/>
              </a:rPr>
              <a:t>Спина повинна спиратися на спинку, коліна знаходяться на рівні або нижче рівня стегон.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500" b="1" kern="0" dirty="0" smtClean="0">
                <a:solidFill>
                  <a:srgbClr val="000066"/>
                </a:solidFill>
                <a:latin typeface="Times New Roman" pitchFamily="18" charset="0"/>
              </a:rPr>
              <a:t>Плечі опущені і розслаблені.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500" b="1" kern="0" dirty="0" smtClean="0">
                <a:solidFill>
                  <a:srgbClr val="000066"/>
                </a:solidFill>
                <a:latin typeface="Times New Roman" pitchFamily="18" charset="0"/>
              </a:rPr>
              <a:t>Ноги на підлозі і не схрещені. Якщо ноги не мають надійної опори, це неодмінно веде до порушення постави і стомлення хребта.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500" b="1" kern="0" dirty="0" smtClean="0">
                <a:solidFill>
                  <a:srgbClr val="000066"/>
                </a:solidFill>
                <a:latin typeface="Times New Roman" pitchFamily="18" charset="0"/>
              </a:rPr>
              <a:t>Ліктьові, тазостегнові, колінні, гомілковостопні суглоби повинні бути зігнуті під прямим кутом</a:t>
            </a:r>
            <a:r>
              <a:rPr lang="ru-RU" sz="25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5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56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-144463"/>
            <a:ext cx="7776864" cy="7173863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Администратор\Desktop\Без имени-1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29"/>
          <a:stretch/>
        </p:blipFill>
        <p:spPr bwMode="auto">
          <a:xfrm>
            <a:off x="3023382" y="1156662"/>
            <a:ext cx="5137868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392114" y="260648"/>
            <a:ext cx="627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НЕВІРНЕ    </a:t>
            </a:r>
            <a:r>
              <a:rPr lang="ru-RU" sz="3600" b="1" spc="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4747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ПОЛОЖЕННЯ</a:t>
            </a:r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7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8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89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424989"/>
            <a:ext cx="7776864" cy="6604412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03844" y="1357663"/>
            <a:ext cx="6624736" cy="362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</a:pPr>
            <a:r>
              <a:rPr lang="uk-UA" sz="2800" b="1" kern="0" dirty="0" smtClean="0">
                <a:solidFill>
                  <a:srgbClr val="000066"/>
                </a:solidFill>
                <a:latin typeface="Times New Roman" pitchFamily="18" charset="0"/>
              </a:rPr>
              <a:t>Зараз ви ознайомитесь з правилами поведінки в комп'ютерному кабінеті, вивчите основні положення техніки безпеки, роботи за комп'ютером, пожежної та електробезпеки.</a:t>
            </a:r>
            <a:endParaRPr kumimoji="0" lang="uk-UA" sz="28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</a:endParaRPr>
          </a:p>
          <a:p>
            <a:pPr lvl="0" algn="just" fontAlgn="base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60000"/>
            </a:pPr>
            <a:r>
              <a:rPr lang="uk-UA" sz="2800" b="1" kern="0" dirty="0" smtClean="0">
                <a:solidFill>
                  <a:srgbClr val="000066"/>
                </a:solidFill>
                <a:latin typeface="Times New Roman" pitchFamily="18" charset="0"/>
              </a:rPr>
              <a:t>До роботи в комп'ютерному кабінеті допускаються тільки ті студенти, які пройшли даний інструктаж.</a:t>
            </a:r>
            <a:endParaRPr kumimoji="0" lang="uk-UA" sz="28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pc="10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uk-UA" b="1" spc="10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uk-UA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spc="100" smtClean="0">
                <a:solidFill>
                  <a:srgbClr val="002060"/>
                </a:solidFill>
                <a:latin typeface="Impact" pitchFamily="34" charset="0"/>
              </a:rPr>
              <a:t>←  </a:t>
            </a:r>
            <a:r>
              <a:rPr lang="uk-UA" spc="10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uk-UA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Основні положення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70264" y="424988"/>
            <a:ext cx="627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spc="5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Основні положення</a:t>
            </a:r>
            <a:endParaRPr lang="uk-UA" sz="3600" b="1" spc="5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2088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-144463"/>
            <a:ext cx="7776864" cy="7173863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Администратор\Desktop\Без имени-1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2"/>
          <a:stretch/>
        </p:blipFill>
        <p:spPr bwMode="auto">
          <a:xfrm>
            <a:off x="3059832" y="978986"/>
            <a:ext cx="5085389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763688" y="260648"/>
            <a:ext cx="7501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ВІРНЕ   ПОЛОЖЕННЯ</a:t>
            </a:r>
            <a:endParaRPr lang="ru-RU" sz="3600" b="1" spc="5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hlinkClick r:id="rId5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7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8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58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583812"/>
            <a:ext cx="7776864" cy="6445587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260648"/>
            <a:ext cx="7501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ПРАВИЛА </a:t>
            </a:r>
            <a:r>
              <a:rPr lang="ru-RU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 ПОЖЕЖНОЇ  БЕЗПЕКИ</a:t>
            </a:r>
            <a:endParaRPr lang="ru-RU" sz="3600" b="1" spc="5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51749" y="1302152"/>
            <a:ext cx="701945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Забороняється включати пристрої, що знаходяться в ремонті або на яких виконуються профілактичні роботи.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Забороняється проводити самостійно будь-який ремонт обладнання, або його модернізацію.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Забороняється підключення зовнішніх пристроїв при включеному електроживленні.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Забороняється використовувати електрообладнання, не передбачене правилами експлуатації основного обладнання</a:t>
            </a:r>
            <a:r>
              <a:rPr lang="ru-RU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400" b="1" kern="0" dirty="0">
              <a:solidFill>
                <a:srgbClr val="000066"/>
              </a:solidFill>
              <a:latin typeface="Times New Roman" pitchFamily="18" charset="0"/>
            </a:endParaRPr>
          </a:p>
          <a:p>
            <a:pPr lvl="0" algn="just" fontAlgn="base">
              <a:spcBef>
                <a:spcPts val="600"/>
              </a:spcBef>
              <a:spcAft>
                <a:spcPts val="600"/>
              </a:spcAft>
              <a:buClr>
                <a:srgbClr val="800000"/>
              </a:buClr>
              <a:buSzPct val="60000"/>
            </a:pPr>
            <a:endParaRPr lang="ru-RU" sz="24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безпека</a:t>
            </a: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29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-144462"/>
            <a:ext cx="7776864" cy="7173862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81341" y="465138"/>
            <a:ext cx="701945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При виникненні запаху горілого, незвичайного звуку негайно припинити роботу, і повідомити викладачеві.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При виникненні аварійної ситуації або загорянні необхідно відключити електроживлення кабінету. Допомогти співробітникам у гасінні пожежі підручними засобами (вогнегасниками). Займання в кабінеті гасити тільки порошковими і вуглекислотними вогнегасниками. Не можна застосовувати воду або пінні вогнегасники.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Покинути приміщення особам, які не беруть участь у гасінні пожежі.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Викликати пожежників по телефону </a:t>
            </a:r>
            <a:r>
              <a:rPr lang="ru-RU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101.</a:t>
            </a:r>
            <a:endParaRPr lang="ru-RU" sz="24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безпека</a:t>
            </a: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60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583812"/>
            <a:ext cx="7776864" cy="6445587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260648"/>
            <a:ext cx="7501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ПРАВИЛА   ЕЛЕКТРОБЕЗПЕКИ</a:t>
            </a:r>
            <a:endParaRPr lang="uk-UA" sz="3600" b="1" spc="5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51749" y="1302152"/>
            <a:ext cx="701945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Комп'ютер є електричним приладом, тому для власної безпеки необхідно пам'ятати, що до кожного робочого місця підведений небезпечний для життя електричний струм.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Щоб уникнути ураження електричним струмом забороняється робота на комп'ютері в разі виявлення оголених проводів, несправних вилок або розеток.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Не можна чіпати </a:t>
            </a:r>
            <a:r>
              <a:rPr lang="uk-UA" sz="2400" b="1" kern="0" dirty="0" err="1" smtClean="0">
                <a:solidFill>
                  <a:srgbClr val="000066"/>
                </a:solidFill>
                <a:latin typeface="Times New Roman" pitchFamily="18" charset="0"/>
              </a:rPr>
              <a:t>роз'єми</a:t>
            </a: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 з'єднувальних кабелів, проводів, вилки і розетки</a:t>
            </a:r>
            <a:r>
              <a:rPr lang="ru-RU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400" b="1" kern="0" dirty="0">
              <a:solidFill>
                <a:srgbClr val="000066"/>
              </a:solidFill>
              <a:latin typeface="Times New Roman" pitchFamily="18" charset="0"/>
            </a:endParaRPr>
          </a:p>
          <a:p>
            <a:pPr lvl="0" algn="just" fontAlgn="base">
              <a:spcBef>
                <a:spcPts val="600"/>
              </a:spcBef>
              <a:spcAft>
                <a:spcPts val="600"/>
              </a:spcAft>
              <a:buClr>
                <a:srgbClr val="800000"/>
              </a:buClr>
              <a:buSzPct val="60000"/>
            </a:pPr>
            <a:endParaRPr lang="ru-RU" sz="24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безпека</a:t>
            </a: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9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-144462"/>
            <a:ext cx="7776864" cy="7173862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98379" y="636939"/>
            <a:ext cx="701945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Не можна працювати на комп'ютері мокрими руками.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Не можна торкатися автоматів захисту, </a:t>
            </a:r>
            <a:r>
              <a:rPr lang="uk-UA" sz="2400" b="1" kern="0" dirty="0" err="1" smtClean="0">
                <a:solidFill>
                  <a:srgbClr val="000066"/>
                </a:solidFill>
                <a:latin typeface="Times New Roman" pitchFamily="18" charset="0"/>
              </a:rPr>
              <a:t>пускателів</a:t>
            </a: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, пристроїв сигналізації.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Не можна самостійно усувати несправність комп'ютера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У разі виявлення несправностей необхідно терміново повідомити про це викладачеві або вимкнути живлення.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Надати першу медичну допомогу потерпілому і, у разі необхідності, викликати швидку допомогу за телефоном </a:t>
            </a:r>
            <a:r>
              <a:rPr lang="ru-RU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103</a:t>
            </a:r>
            <a:r>
              <a:rPr lang="ru-RU" sz="2400" b="1" kern="0" dirty="0">
                <a:solidFill>
                  <a:srgbClr val="000066"/>
                </a:solidFill>
                <a:latin typeface="Times New Roman" pitchFamily="18" charset="0"/>
              </a:rPr>
              <a:t>.</a:t>
            </a:r>
          </a:p>
          <a:p>
            <a:pPr lvl="0" algn="just" fontAlgn="base">
              <a:spcBef>
                <a:spcPts val="600"/>
              </a:spcBef>
              <a:spcAft>
                <a:spcPts val="600"/>
              </a:spcAft>
              <a:buClr>
                <a:srgbClr val="800000"/>
              </a:buClr>
              <a:buSzPct val="60000"/>
            </a:pPr>
            <a:endParaRPr lang="ru-RU" sz="24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безпека</a:t>
            </a: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16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583812"/>
            <a:ext cx="7776864" cy="6445587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260648"/>
            <a:ext cx="7501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ВІДПОВІДАЛЬНІСТЬ</a:t>
            </a:r>
            <a:r>
              <a:rPr lang="en-US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 </a:t>
            </a:r>
            <a:r>
              <a:rPr lang="uk-UA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 ЗА</a:t>
            </a:r>
          </a:p>
          <a:p>
            <a:pPr algn="ctr"/>
            <a:r>
              <a:rPr lang="uk-UA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ПОРУШЕННЯ</a:t>
            </a:r>
            <a:r>
              <a:rPr lang="en-US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 </a:t>
            </a:r>
            <a:r>
              <a:rPr lang="uk-UA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 ПРАВИЛ</a:t>
            </a:r>
            <a:endParaRPr lang="uk-UA" sz="3600" b="1" spc="5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44223" y="1302152"/>
            <a:ext cx="7019450" cy="5098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400"/>
              </a:spcBef>
              <a:spcAft>
                <a:spcPts val="4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Студенти, які порушили правила техніки безпеки в комп'ютерному кабінеті, відсторонюються від виконання практичних робіт. </a:t>
            </a:r>
          </a:p>
          <a:p>
            <a:pPr marL="457200" lvl="0" indent="-457200" algn="just" fontAlgn="base">
              <a:spcBef>
                <a:spcPts val="400"/>
              </a:spcBef>
              <a:spcAft>
                <a:spcPts val="4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Відомості про порушення передаються адміністрації коледжу, яка приймає відповідні рішення про покарання, відшкодування завданих збитків та можливості подальших занять у комп'ютерному кабінеті.</a:t>
            </a:r>
          </a:p>
          <a:p>
            <a:pPr marL="457200" lvl="0" indent="-457200" algn="just" fontAlgn="base">
              <a:spcBef>
                <a:spcPts val="400"/>
              </a:spcBef>
              <a:spcAft>
                <a:spcPts val="4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За грубе порушення техніки безпеки студенти та їх батьки несуть всі види відповідальності, передбачені законами</a:t>
            </a:r>
            <a:r>
              <a:rPr lang="ru-RU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4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Підсумки</a:t>
            </a:r>
          </a:p>
        </p:txBody>
      </p:sp>
    </p:spTree>
    <p:extLst>
      <p:ext uri="{BB962C8B-B14F-4D97-AF65-F5344CB8AC3E}">
        <p14:creationId xmlns:p14="http://schemas.microsoft.com/office/powerpoint/2010/main" val="341691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583812"/>
            <a:ext cx="7776864" cy="6445587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endshow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ВИХ</a:t>
            </a:r>
            <a:r>
              <a:rPr lang="uk-UA" spc="100" dirty="0">
                <a:solidFill>
                  <a:srgbClr val="002060"/>
                </a:solidFill>
                <a:latin typeface="Impact" pitchFamily="34" charset="0"/>
              </a:rPr>
              <a:t>І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260648"/>
            <a:ext cx="7501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10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ПЕРЕВІРКА </a:t>
            </a:r>
            <a:r>
              <a:rPr lang="en-US" sz="3600" b="1" spc="1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 </a:t>
            </a:r>
            <a:r>
              <a:rPr lang="ru-RU" sz="3600" b="1" spc="1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ЗНАНЬ</a:t>
            </a:r>
            <a:endParaRPr lang="ru-RU" sz="3600" b="1" spc="1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44223" y="978986"/>
            <a:ext cx="701945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Для того, щоб отримати допуск до практичних занять необхідно пройти тестування. Для цього виконайте такі дії: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на робочому столі виконайте подвійне клацання по ярлику Тестування,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натисніть кнопку Почати тестування,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введіть особисті дані (прізвище, ім'я, група),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правильно відповідайте на запитання</a:t>
            </a:r>
            <a:r>
              <a:rPr lang="ru-RU" sz="24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4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1798" y="5267003"/>
            <a:ext cx="75010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spc="1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0066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УСПІХ</a:t>
            </a:r>
            <a:r>
              <a:rPr lang="uk-UA" sz="5000" b="1" spc="1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0066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ІВ</a:t>
            </a:r>
            <a:endParaRPr lang="ru-RU" sz="5000" b="1" spc="15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0066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  <p:pic>
        <p:nvPicPr>
          <p:cNvPr id="18" name="Рисунок 1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1" t="5989" r="83530" b="88431"/>
          <a:stretch/>
        </p:blipFill>
        <p:spPr bwMode="auto">
          <a:xfrm>
            <a:off x="7812360" y="3034128"/>
            <a:ext cx="648072" cy="5891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>
            <a:hlinkClick r:id="rId7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>
            <a:hlinkClick r:id="rId8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Підсумки</a:t>
            </a:r>
          </a:p>
        </p:txBody>
      </p:sp>
    </p:spTree>
    <p:extLst>
      <p:ext uri="{BB962C8B-B14F-4D97-AF65-F5344CB8AC3E}">
        <p14:creationId xmlns:p14="http://schemas.microsoft.com/office/powerpoint/2010/main" val="337020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-387424"/>
            <a:ext cx="7776864" cy="7416824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31740" y="243222"/>
            <a:ext cx="6732748" cy="552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300"/>
              </a:spcBef>
              <a:spcAft>
                <a:spcPts val="300"/>
              </a:spcAft>
              <a:buSzPct val="60000"/>
              <a:buFont typeface="Wingdings" pitchFamily="2" charset="2"/>
              <a:buChar char="ü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Робота в комп'ютерному кабінеті повинна проходити в суворій відповідності з розкладом занять та графіком самостійної роботи викладачів і студентів.</a:t>
            </a:r>
          </a:p>
          <a:p>
            <a:pPr marL="457200" lvl="0" indent="-457200" algn="just" fontAlgn="base">
              <a:spcBef>
                <a:spcPts val="300"/>
              </a:spcBef>
              <a:spcAft>
                <a:spcPts val="300"/>
              </a:spcAft>
              <a:buSzPct val="60000"/>
              <a:buFont typeface="Wingdings" pitchFamily="2" charset="2"/>
              <a:buChar char="ü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Студенти заходять в комп'ютерний кабінет тільки з дозволу викладача.</a:t>
            </a:r>
          </a:p>
          <a:p>
            <a:pPr marL="457200" lvl="0" indent="-457200" algn="just" fontAlgn="base">
              <a:spcBef>
                <a:spcPts val="300"/>
              </a:spcBef>
              <a:spcAft>
                <a:spcPts val="300"/>
              </a:spcAft>
              <a:buSzPct val="60000"/>
              <a:buFont typeface="Wingdings" pitchFamily="2" charset="2"/>
              <a:buChar char="ü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Під час занять сторонні особи можуть знаходитися в кабінеті тільки з дозволу викладача.</a:t>
            </a:r>
          </a:p>
          <a:p>
            <a:pPr marL="457200" lvl="0" indent="-457200" algn="just" fontAlgn="base">
              <a:spcBef>
                <a:spcPts val="300"/>
              </a:spcBef>
              <a:spcAft>
                <a:spcPts val="300"/>
              </a:spcAft>
              <a:buSzPct val="60000"/>
              <a:buFont typeface="Wingdings" pitchFamily="2" charset="2"/>
              <a:buChar char="ü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Якщо в кабінет входить інший викладач не потрібно вставати із-за комп'ютера, це відволікає від роботи.</a:t>
            </a:r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Основні положення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40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-387424"/>
            <a:ext cx="7776864" cy="7416824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726383"/>
            <a:ext cx="62646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Під час перерви між заняттями проводиться обов'язкове провітрювання комп'ютерного кабінету з обов'язковим виходом студентів з кабінету.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Напруга в мережі кабінету включається і вимикається тільки викладачем.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Кожен студент відповідає за стан свого робочого місця і збереження розміщеного на ньому устаткування</a:t>
            </a:r>
            <a:r>
              <a:rPr lang="ru-RU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Основні положення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3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860812"/>
            <a:ext cx="7776864" cy="6168588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39271" y="1499473"/>
            <a:ext cx="552525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Перед початком занять всі особисті мобільні пристрої студентів (телефон, </a:t>
            </a:r>
            <a:r>
              <a:rPr lang="uk-UA" sz="2600" b="1" kern="0" dirty="0" err="1" smtClean="0">
                <a:solidFill>
                  <a:srgbClr val="000066"/>
                </a:solidFill>
                <a:latin typeface="Times New Roman" pitchFamily="18" charset="0"/>
              </a:rPr>
              <a:t>плеєр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 і т.п.) повинні бути вимкнені.</a:t>
            </a:r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2114" y="260648"/>
            <a:ext cx="6275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spc="5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Правила поведінки в комп'ютерному кабінеті</a:t>
            </a:r>
            <a:endParaRPr lang="uk-UA" sz="3600" b="1" spc="5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9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525" y="1612440"/>
            <a:ext cx="1787996" cy="171772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981341" y="3284984"/>
            <a:ext cx="6911139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Сумку або пакет з </a:t>
            </a:r>
            <a:r>
              <a:rPr lang="uk-UA" sz="2600" b="1" kern="0" dirty="0">
                <a:solidFill>
                  <a:srgbClr val="000066"/>
                </a:solidFill>
                <a:latin typeface="Times New Roman" pitchFamily="18" charset="0"/>
              </a:rPr>
              <a:t>конспектами розташуйте на 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спинці стільця або на спеціально відведеному місці.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Розмістіть на столі зошити, навчальні посібники так, щоб вони не заважали роботі на комп'ютері.</a:t>
            </a:r>
            <a:endParaRPr lang="uk-UA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5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22" name="TextBox 21">
            <a:hlinkClick r:id="rId6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7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>
            <a:hlinkClick r:id="rId8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>
            <a:hlinkClick r:id="rId9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71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725723" y="-207444"/>
            <a:ext cx="7776864" cy="6588772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49176" y="2852936"/>
            <a:ext cx="58010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smtClean="0">
                <a:solidFill>
                  <a:srgbClr val="000066"/>
                </a:solidFill>
                <a:latin typeface="Times New Roman" pitchFamily="18" charset="0"/>
              </a:rPr>
              <a:t>Переконайтеся у відсутності видимих ​​пошкоджень на робочому місці.</a:t>
            </a:r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065542" y="4052679"/>
            <a:ext cx="689894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Якщо сеанс роботи попереднього користувача не був завершений, повідомте викладача і завершите його.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Введіть реєстраційну інформацію.</a:t>
            </a:r>
          </a:p>
          <a:p>
            <a:pPr lvl="0" algn="just" fontAlgn="base">
              <a:spcBef>
                <a:spcPts val="600"/>
              </a:spcBef>
              <a:spcAft>
                <a:spcPts val="600"/>
              </a:spcAft>
              <a:buClr>
                <a:srgbClr val="800000"/>
              </a:buClr>
              <a:buSzPct val="60000"/>
            </a:pP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7" b="99855" l="1890" r="965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256" y="2548080"/>
            <a:ext cx="1502263" cy="1502263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979712" y="606167"/>
            <a:ext cx="6718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smtClean="0">
                <a:solidFill>
                  <a:srgbClr val="000066"/>
                </a:solidFill>
                <a:latin typeface="Times New Roman" pitchFamily="18" charset="0"/>
              </a:rPr>
              <a:t>Займайте робоче місце відповідно до вказівок викладача і не міняйте його самовільно.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smtClean="0">
                <a:solidFill>
                  <a:srgbClr val="000066"/>
                </a:solidFill>
                <a:latin typeface="Times New Roman" pitchFamily="18" charset="0"/>
              </a:rPr>
              <a:t>Не сідайте удвох за один комп'ютер якщо є вільні місця.</a:t>
            </a:r>
          </a:p>
        </p:txBody>
      </p:sp>
      <p:sp>
        <p:nvSpPr>
          <p:cNvPr id="33" name="TextBox 32">
            <a:hlinkClick r:id="rId4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34" name="TextBox 33">
            <a:hlinkClick r:id="rId5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35" name="TextBox 34">
            <a:hlinkClick r:id="rId6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>
            <a:hlinkClick r:id="rId7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>
            <a:hlinkClick r:id="rId8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>
            <a:hlinkClick r:id="rId9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83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41522" y="-144463"/>
            <a:ext cx="7776864" cy="6751802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927374" y="1019198"/>
            <a:ext cx="6718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Уважно слухайте і швидко виконуйте вказівки викладача, не відволікайтеся і не відволікайте інших, дотримуйтесь тиші і порядку.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Знаходячись у мережі працюйте тільки під своїм ім'ям і паролем в папці своєї групи.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927374" y="4120624"/>
            <a:ext cx="671861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Натискайте клавіші на клавіатурі, не докладаючи великих зусиль.</a:t>
            </a:r>
            <a:endParaRPr lang="uk-UA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41522" y="-387424"/>
            <a:ext cx="7776864" cy="7245424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3" name="AutoShape 2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xQSEhUUEhQVFhUXFRQYGRYVFxUVFxUWHBQWFhcUFRgYHCggGRwlHBYUIjMhJSkrLy4uFx8zODMsNygtLisBCgoKDg0OGxAQGywkICQsLCwsLCwsLCwsLCwsLCwsLCwsLCwsLCwsLCwsLCwsLCwsLCwsLCwsLCwsLCwsLCwsLP/AABEIANwA5QMBEQACEQEDEQH/xAAcAAABBAMBAAAAAAAAAAAAAAAAAQUGBwIDBAj/xABSEAABAwICBQYGDAsHAwUAAAABAAIDBBEFIQYSMUFRBxMiYXGBFDJCUpGhIzNDYnJ0gpKxssHRFRYkNFRzk6KztPBTY2TC0tThVdPiF0SUo8P/xAAbAQEAAgMBAQAAAAAAAAAAAAAABAUBAgMGB//EADcRAAICAgAFAgQEBgEDBQAAAAABAgMEEQUSITFBE1EiMmGhBnGBkRQjQlKx0RUzU2IkQ8Hh8P/aAAwDAQACEQMRAD8AvFACAEAIAQAgBACAEAIAQAgBACAEAIAQAgBACAEAIAQAgBACAEAIAQAgBACAEAIAQAgBAJdAN2LY7TUovUTxx8A9wDj2N2nuC1cku50hVOfyrZHX8oDZPzOlqajg7U5mP58lvoWnqrwSlgTXzySOOo0kxF3k0VKP72R8zh3N1RdauyR2jh1/+T/JDZU47N7pi8beqCnj+l91p6v1JEcH2qf6s4ZMci8rF6w/AEbfoaseqv7jssCf/aRg3G4d2LV/eWH/ACrHqr+5mf8Aj7P+0jqix0+54zJ2SwwuHfkD61lW+0jnLAfmr9mxyp8frx7XV0FQOD2OicewtdYegrf1H4aZHlh1+YyX3O9mmlVH+cYe8t8+lkbMPmEArb1H5RweDF/JP9+g54Zp5QzHU54RPyGpODC6/Dp2BPYSt1ZF+ThPDuh11+3UkgeCLg3vvW5GfQUIBUAIAQAgBACAEAIAQAgBACAEAFAJdARfH9OaemdzTNaon/sYOm4H37hkzvz6lzlZGJLpw7LVvsvdkPxfSGrlBNTUMooz7lTnWmI4OkOw9gC4ytfnoWdGBBP4Y8z932IucdpoCTT04fJvmmJkeTxu5R3dFdi3r4bZJfE9L2XQ4q7Smql2yFo4NyC5Svk/JYU8Kqj4GmRz3eM4ntJXJzJ8cSK7IxEK1czsqELzSxzG3ohzScw9EQxLPMaukAwjYbdiypmksZPwdtJi9REbslcO9bxta8kS3h1U+8UOw0uMg1auGOdvvmi/cV2V++5XT4Ty9a3occHro2G9BVyUrr35mQ85Ac8xqu2X4rtGxf0srb8Kf/uw39V3JhQ8oUkJDcRg1AchUwXkhPWRmW+krvG7+4qrOHb61Pf0fcnGH18c7BJDIyRh2OY4OHZcb+pdk0+xWzhKD1JaZ0rJoKhkEAIAQAgBACAEAIAQAgGzHcdgo4zLUSBjd1/GcfNY3a49i1lJR7nSqmdsuWC2VljulVRWAlzzR0h2NB/KJh1nyAeA9ajTu2XeNw+MH25pfZEUkx0RNMdIwRt3u2vd1l20qLK7XYv6eGuXxWDNI5zzdxJPWo8ptlxVixj2RkGLRyJUazINWuzdRQtkMggC6aGwumhtCINioZEsmzGkIWLOzVwTNZjWykcZUJjjh2OTQ5X1mb2uzBHBd4XNdCryOHQn11p/QeMJrNV/O0Epppj40RN4ZeotOQ/q1lIhZ/aUuVhNLltW17+UWNorp8yd4p6pvg9Ts1T7XJ1xuPHzT3EqVC1PoygycCdS5odYk1BXYgCoAQAgBACAEAIAQAgIvpnpjFQtDQOcqH+1wtOZ3azreK3r32NlznZykrFxJXv2XuVLimIuMnP1bhNUnxWe5wDc1jdmX9cVCnZ5Z6jFwtrkrWl7+4xVdU+Z2s8kqLOzZ6CjEjBaSMGsXJsnxhozstTfsISs6MOaR2YZhVRUm1PDJJ1tHRHa82aPSusKJy7Ir8jiuPR88kS3DuSyreLyyRQ9Wcjh6LD1qVHBfllDf+KILpXFv7EhpuSOAe2VEzvg6jB62uK7rDgu5V2fiTJl8qSHFnJfQDa2R3WZXfZZbrFr9iM+O5r/AKvsZnkxw/8As3/tZPvT+Gr9jX/nM3+/7I5Knkoo3eI+eP4L2uH77D9K1eJWdofiHMj3af6DNXckjhnDVA9UjLfvNP2LlLBXhk+n8UTX/Uh+xFcV0Ir6e5dAZGjyoTzn7o6XqUeeLOJdY34hxrejen9SP3zsciNoORHaFGcWi6rvhNbixVqdd7EIWdmGkzXq2NxkVspEeyhNDnFiDZW81Ui48l48Zh4gqTC3fcpcjBcHzQ/Ym+ienElI5kFc7nIHZRVW0t4NlO8de0b7jMTK7ddGeazOHKW51d/K/wBFrxyAgEG4IBBGYI3EFSij86M0AIAQAgBACAS6AimnumDaCMNjAfUyXEUe3q13geSDu37OJHOyxRRMw8R3z+nkpyoq3RudJI8y1Umb5Dnq+9bw7lXzs8s9fi4aaSitRQ12JNzmVFlLZ6CqlRWjMBcySloVDIl+JsMrmxNs9uS3itvRHvtcItouLRPk/omsZM4iqLgHB7vatnksGRHwrq2qx4RW+589z+M5VsnB/CvYfMY0lhpXtgbYynxYmNc4gfBjaTbusN9gpJSttvqNcum8TSQ+qpmO3tL6cEdt6j6UMGk6fQfplN8+l/3CAT8f4P0yn+fS/wC4QB/6gQfplP8APpf9wgEfp9AQR4ZTjrD6W47L1CA0jTWL/qEX7Si/7yGBww/SrWBLJY6i1yQwxvfbqbTyPd+4UMnV4HQYtFrFjHkZFwIEjDw12529RWk64yXVEnHzLsd7rk1/ggmkvJlNBd9K4zs8w2EoHVsD+6x6ioNuHrrE9TgfiRNqN/T6ogpuCQQQQbEEEEHeCDsKgOLT6nrar4WLmiwWp2MHNWUznOG0dNHWWBjkGtG7aDu6xwUiE/cqMrE38Ue5MtB9L3Ye9tPUP1qR59ilPuJ813vfo27Nk2q3XR9jy/EOH86dla6rui5WOBAIN77+KmHne3QyQAgBACAEAzaVaQR0NO+aTO2TW73vPisH37hcrSc1FbZ2x6JXzUIlDVeISPe+pndrVEuzhG3c1o3C277bqussb6s9th4SSUY9kNwBJuVElLZ6CqpRRsWhJXQEAIDZTThp6QDmnIg8F1hLXcg5VTkuhKtDtKnYa/VeS+ikNwdphefKHVxG/aM73n028vR9jyHEcH19yitTX3GLTzEnRU0RaSJsQ52eeQHpGAO1YacHyWWzIG22anbPMSTT0yuQUMC6yAVtzsB7kAuq7gfQUBjdAGsgMopixwcwlrmm4c0kOaeIIzBQF68neKF8tDU5B1Y2ogqAMmvnhD3tmsMg5zY7m29xQFtkICL6X6EwVwLiObnA6MrRmeAkHlj1jcVxtpjZ37lhg8SuxJfC9x9v9FLY3hE1HKYp22dta4Zte3zmHePWN6qraZQfU+g8P4lVlw5oPr5OJcC0MXNWUzSUdm6nlBBjkzY7907iF3hPwVOVjf1R7li8lelZY8YfUu2D2B53jbzRPZm3sI4Kwot38LPH8VweX+dBfmWqFKKMVACAEBi42QFB6b6R/hCrLgb00F2xjc92+Tr1iB3AcSq++zbPXcKwfTht95fYjj3FxuVBnLZ6uilRWjJcyYjFzwNqyls0smorbHfFtHKmmhinmjLWSelh8lsg8kkZj0bcl3njyitsqcbjOPfc6ovqvv8AkNV1HLhPYjgspmJR2baSoDbseLsdtH2jrXeE/cq8rG38Ue406U0UloxrF8bA4RXzs0nWLRwzubdZU6m3XR9jynEOH86dla+Jd0Rm6mHm2tBdAb6WsfGSWauYsdZjJB6HtIHagOr8OTf3X/x6b/trOwcEspcSTtJJOQGZ6hkOwLAMboAugLq5M/zbCPj9b/LToC7UAhQDTpJgEVbCYph1tePGjduc0/1daTgprTJGLlWY1nPBlDY9g0tFMYZhnta8eLIzc5v2jcVUXUut6Z9G4ZxKGXWmu/lexwKOW5i5qyno5zjtGbiXtBBIkjIcxwyORvkeIIupMJlLlY66p9mXvyf6TCvpWvJHPM6EoHngeMBwcM/SNytK5qUdng83GePa4+CTroRAQAgILyt6QmmpOajNpai7Bba2P3Rw7iG/K6lxvnyxLLheL693XsupS+rqgMG7b2qqnI9/i0+TIBcCzS0BKISeupO+SzRXwiTwqZt4o3Wjadj5BtceLW5d/YrLFo/qZ4rj/FGv5Fb79/8ARblbRMmjdHK0OY4EOadhCntJrTPJQnKElKL00UPppos/D5bZugeTzcnD+7f74esd9qrIo5Htdj6Bwbi8cmHLJ/EhhuoZ6JPZi5qymayjs30s4sY5M2O/dPELvCfgqcrFfzR7jHiuCtjedcuDSLtc1utrd1xmrCm3Xws8lxHA5t21rr5Qzl1PrHOUt1CQbNadfc07cutSigZx08o1hr3Db56vjW32vldAdsclNfpGe1h4rY7337TsvsQDeZuACATnjwHr+9Ad2GvgOt4QZWm3Q5prTc5+NrHIbNiAuTkz/NsH+P1v8tOgLsQAgBAR7TTRllfTlhs2RvSif5ruB96dhH3Bcra1OOibgZssW3nj28r3KClidG50cgLXscWuadocDYhU04OL0z6biZMbq1OLEXMlmINjcLeL0Rrq+ZD/AKBY54DXscTaGezH8Bc9F3yXepxU7Hs1LR5TjGH6lXMu6PQIVieOFQCIDz5ygYx4ViMrgbxw+xM4dEnWPe8u7gFW5M9y0e04Li+nSm+76jC0KDJnq6oaRmtTsdOD4a+qqI6dm2R1ifNbtc49guu9NfPLRVcTzFj0uTPRuHUTIImRRjVYxoa0dQ+1XSSS0fMrJysk5y7s6Vk0OHF8MjqYnQzNDmOFiOHBwO4jaCsSipLTOlVs6pqcHpooXSvRuSgm5t/SjdcxyWyeOB4OG8d+9VF9Dg/ofQ+E8VjlQ6/Mu6GhRS+7mLmrKZznBM6KeVr281L4p2He08QpFc/BT5WM0+aIz0+i+tWwwuDSHvAsXFjX3vbpbrmwyU+q1ta8nlM3AhGXqpfD5S8E/j0ApXSugbSxc629x4RPYODWuLdbVsXBr2EtBuA4FddTILni77P9iNaC6JUstfWQVbNYQuLWsD3AA67gek0gmwbks22elVKyXggy07OWHZvoP+I6M4NJR1UtNEWvibIAeclJD2tJaQC8gjWGwhcaMlzsVc1ptbX5Gba+Rcy7diN6NYdhzMOimqKV1TUzTSMY3nnwtAaN5aQAABwJJIUtLZzb0YaV4fh78O8IpaZ9NPHUNikjMkkgzYXbXnMeKb2B2go1oJ7JjyZ/m+DfHq7+WnQyXcsAEAIBEBVHLDo9qltbGNpDJrcdkch+qfkqDl1bXMj1H4dz+SfoSfR9itwVVs93F7QFDLRpqGXbbgu8JFZk1bPQHJzjXhdBE9xu9g5t/HWZlrHtGq7vVvVLmifOc6j0b5RJMuhEGrSfEvBqSeffHG4t63Ws0fOIWs3pNnXHr9S2MPdnmulblntO1U1kj6XiV6SR0hcC0QjisoxN6RZ3Irg+U1W4Zk81GeoWdIR2nVHySrTEhqOzwH4iy+e1VLx1ZaamnmwQAgGzH8FirIXQzC7TsPlMdue07iP+FrOKktM7Y+ROixWQfYoLSDBJaGYwzDrY8eLIzc4dfEbj3E099Lgz6PwvicMqva7+TgUcuO5g5qymc5w2dUT2yt5qQ2PkP3tP3KVCeykysble0PeA6W+C1GvWRyyzNDg0x820PvGyPnJHPcNd2rGBrWud5NgBYU276M8fxHB9N+pDt/gjejGmMbK6slliktVOc4CN7Guj9kL7azyG7Li9x1LtKKlFxl2ZTSTbTT1ofMZ00gbTTNZBK0yMlZnzBBc/WDXFzJCRYEX6Jvbde640Y0KZOUe/Y622WXJKb7ET0exWN1KKeWJz+bkL2ua9jS0uubgucLbwpCZqJpRi7PBhAyN7daXnHOe9j3PcBmXFriSc27UbMJaLF5MvzfB/j1d/LToZLtWACAEAIDhxnDm1EEkL/FkY5p6rjI9oNj3LWS5lo6VWOuamvDPNskDo3vjf47HuY74TXFp9YVJZHllo+p4N6tqjJeUKuROMHBbRZHujtE/5EMS1ZqimOx7RK34TSGO7yHN+arTEl4PDcfo042foXGph5sr/AJaa3UoGxj3WZje5oLz62tUfIeoFrwavnyU/YpqIKokz6NRHobloSjTUOsCt4LqR8ifLFs9FaGYb4NRU8VrERtLvhu6TvWSrytaikfKsu123Sm/LHtbkcEAIBLIBk0uwGKsp3skGbQXMePGY4DJw+0bwtJ1qa0yTiZU8axWQPPskL49USDVLmNeODmnY4HeMiO4qmuqcH1PpPD8+GTWpRYi4ln3MHtWyejlZDZ06rahnNyWDx4jj9U9SkwnsosrG5G+nR9zn0M0Lp6iqkiq3yMDW3YyOwc9188yDkBnlx6lItzPTr5tbZ5LL4c4T5ofL/gd8V0BomtnEbKlr445nhzntdbUY97XPZzY6LtUC9/KU3b5FZ4f7la1DfKn1+37jdoBoZSVlPrzuk1y52THBoa0Gwy1SSSmRZCin1Z9t6OdSdlvpxNXKHofS0cIfA6TX12gh7g4OaQcx0QQQR9KzTON1Pqw7djFm67fSl37k05MvzbB/j1d/LVC2Ml2LABACAEAlkBRHKph/M4i9w2TMZJ8q2o71tv3qszI6ls9z+HL+ankfhkXCgHq0I5ZRrNbQ8aAVfM4nTOvYOeWHrD2lo9Zae5TcaWpnmOO1c2O37dT0QrM8IVLy6zHWo2Xy9ncR1+xhp+t6VEy30SPRfh6G7JS/IriMKrke+qRmtTqLSQc7NFGdkksbO5zw0/Su9K3JFTxOzkolJeEz06FdnzAVACAEAIDnr/a5PgP+qUB5x5Tqowuw4j9BjuOI52Vc7alNaZNwc6zEs5o9vKOCCS4FwQbbDkVTWVuD0fScLNhkVqcWblyJ/cwcN62T0cbK9o7GnngLO1ZmZseMibbBdSoS5ihysZR3tbTH6v5RG+BTRVIeJzFLFYNyc5zC0OvsbtzHUbKdVLm6Hj87EdEtrs+xGeT3F4oYgSZQ9jjcxxOkBDsx4oI45HgrCSx7sf0bltbPO3VZSyPVpa1o1couLxTM6JlMjng3kjdH0QOsDiMgn8iqhU1R1oUVZP8AEO2572ibcmR/J8GH+Nr/AOXnUcsS7UAIAQAgBAVRy402dLL1ysPXfVcPoPpULMj02ek/DlmrZQ9+pWrVVs99B7QpWDdmNLNzc0T/ADJY3eh4P2KTS/iRScTjumS+jPUKuGfNSneXD85pv1T/AK4UPM8HqPw2us/0ICxVbPdQ7ClYN2d2irb4hSD/ABMJ9DwVLxvnR5/jb/8ATT/I9JK3PnQIAQAgBAc+Ie1SfAf9UoDzZyxixw/4jF/ElQDbh+j87AHBlS64GXMSFuzcVEu5ZrRbcNzZYlm0+nlHZZwOq9rmuG1rgWuG/MHMKrnHlZ9ExcmN0FKLMloSzAgjMLdPRHtqUkb6ymbVsOQ50D544dqlV2e3c8/l4qScZLcX9iCVtM6JxFyM+sdx61Y1zU0eOzMSWPP6Pszlc8naSe0roQy8eTP2nBvjlf8Ay86Au9ACAEAIAQFbcuDfyWnP+It6YpPuUXL+QvOAPWS/yKmjVTI+i19jNanQ5aj7Qu1XzIq85brZ6lgN2t7B9Cu12Pl8u7Kj5cWWnpDxjlHocw/5lDy/B6b8Nv4pfoV8xVbPdwFKwbs6NH5dStpXcKmD0c426lY7+NFDxiPNjz/JnpdXB84FQAgBACA5sT9pk/Vv+qUB5t5Z/GoPiMX8SVZBbWGafYdzTCayJvQbk5xBHRFwQRkVTOizmfQ68y0VXyo6UQzYix9PI2SIQRsc5uzXD5Dkd9g5v9BSY4zlX17lnwzibxbNP5X3+hwQTBwuFXzg4vTPouPfG2KlE2rQkPqYAlpuMiFvGWiNdUprqbMSoW1TC4D2QDpDz7bx75S67PKPO5eImnXJdH9iB1dKY3WPcVYwmprZ47KxZUS5X28Muzkz9owb45X/AMvULcjF3IAQAgBACArHlyl9gpm8ZnO9DCP8yi5fyl7+H47yG/oVXGqmR9DrM1qdTRI25A4uaPSV3q+ZFXxF6qkz1IxtgBwCukfL29vZWXLjSXhppfMlezuewH/8wouWtx2X34es5b3H3RVjFUs+hVvoZlYOjOaZ5bZzci0gg8CDcfQu9b0yrzoc1bR6goKkSxskbsexrh2OAI+lXSe0fMJR5ZNHQsmoIAQAgOXFfaZf1b/qlAeb+WkdOh+IxfxJUBAYMTlYNVkjmjPIHLPagOYuuSTtKAdcMxdzXWeSW5C53WFh3KNkUKa2u5ecI4rLFnyTfwv7EqjkBFwqiUXHoz6FTbGyKaZktTu1sRjy06zdoXSMtES+hTXUMYw1tSwyMHSA6bR9dv3KXXZrqjzmZhxmnXP9GTPk3cBHhDLguZW1ocAcxemncLjdcEFWMJqS2jx1+POibjJF3LY4ggBACAEBS/LbWa1XBEPc4nOPa91voYPSoOXLsj1P4dqfxTIMxVjPcV9jJYOh1aO03O1tMzjPH6A4OPqBUrHW5ooeM2cmNJ/Q9KK4PnBFOVCg57DZ+MYEo6tQ3d+7rLlfHcGTuG2+nkxf11+5RERyVJJH1CmW4mxanc0ysuCukGQ8hdC7+SLFefoGsJ6UDjEfgjNndqkD5JVxRLmgfN+KUelkP2fUmy7FcCAEAIDkxf2iX9VJ9QoDzly2j2Sh+IxfxJUQK0QAgFCAeMFxTUIY7xdx4f8ACiZGPzLmXc9FwbizokqrPl/wSlj7hVTWn1Pf1WKcdoUham7WwhlLHBzV0jPRDyMdTWhyw6p8HqIq6BocYn6z4t2bXMcR8l7uwlTa7GntHms3CVq9Offwy+8BxqKrhbNC67Helrt7HDcQrCMlJbR5C6qVUnGa6jksnMVACAxJQwebtKMS8KrqicG7S8tZw1G9BhHaG371VZE9y2fQOD4/pUxX6nE1Qmekj2AoZZK+Sah53EQ+2UMb333axHNgdvTce4qfiQ+LZ5H8SX6p5V5ZeiszxJrqIg9pY4Xa4EEcQRYhGtoynyva8HmivoHU00sD9sb3NvxAOTu8WPeqS6HLLR9P4ZkK6mMl7GC4FqjE5LaLONsdolHJljXgddqONoqkNYTwfc82T3lzflKwxp6evc8fxvGdlfOu8S+ArA8gKgBACA48Y/N5v1Un1CgPP/K1Q89NRC9rYfCf/skRdgxnh5LKlzQ7nIRcA2L8xcXsbDb3rR2RRy9aJzTcnczJWwl7dZ1rEEFtjvv3H0LpD4+xsrE1s7xyTz/20Pz/APxXX0ZGvqxOSk5OJZHuY2RoLb31jYDO23etY1SbaRmVsYrY7HQ2ppYi5z45GtzIa67w3ebWzAULKwpa5kj1PA+OKDVNj6eH/wDBwsddU7Wj3sJcy2hSFhM2a2haecxuuO8cQusJ6IOTjqcR/wBHsdfh8vhEF3U7yOeh4e+bwI3HuPVNqt5fyPMZ2CrlyvpJdi9MJxKOpiZNC8PjeLgj1gjcQciNxU+MtrZ5OyuVcnGS6o7Fk0BARDlO0g8Eon6ptLNeKPiLjpP7m37yFyunyxJ3Dsb170vC6sopkWqA3vKqJs+i4sNG0LiWSWjF5WUaWPSLd5GMJ1KaSocM5n5fq2XaPS7X9SuMWHLDZ8447kepkcq7RLEUkpAQFP8ALLgupNHVtHRkHNydTxmwntbcfICgZlf9SPV/hzL03S/zRX4KrGe5i+gEIhJbAx67dUeMM2/cFIrkVGXX79mXjyb6U+HUwDz7PFZko3nzZLcHW9IKtap86PAZ+I8e1rw+xLrrqQRUAIDixx4FNOSQAIZSScgAGG5KApHT1hdUUdv+mw/xXojEhzw6u1ohFK9zAH64ka3XNi0NLHDI7gQR3qtcl1jI88pSe4T6de43tp5JZgGO6V9VrnWbvOrfhe/rVhgOMWm+xLxlN0SX1J1W4gBE6N0D2OMbmh2rHYP1LX1m3O3NWUKm5cykLMuMY6cXvXsQuFkjXAjec73N8xnla/q2rpQk7JLZrlWctNba7nViOs5jnDWDiQLOOxmqMsjbcd209QXT01GMm31aOEctynCEYtJP/wDMi9bgrmR88zNoJ12jazg63D+ti8flNK9w1rps+q8D4l/LULJDeDdRmtHroy2gIWA1szpagxniDkRuIXaE9FflYymvqSTRPSN2Gy67bvo5XeyM2mJ3nt6x6xltsptVvL+R5fPwfWX/AJL7l5UVWyWNskbg5jwHNcMwQVOTPKyi4txfdGyWUNaXOIAAJJOQAAuSTwWTC6vSPP2l+PGvqnT+4RXZCDvG99uLjn2WG5Vt9nMz2fCsP0YJPu+4xDPMqDJnq6YaWjJanczpKJ88scMfjyODR1X2k9QFz3LtTDmloreI5Koqc2ekcKomwQxws8WNjWDsaLXPWruK0tHy+yxzm5PuzrWTQEA2aRYQyrp5IH7HtsD5rtrXjrBsVrOKktM7UXypsVkfB51qaV8Mj4pRqvY4tcOscOo7QeBVJbBxemfUMHKjfWpryYrkTzG9jcLaL0cLq1JDphWJyU0raum8ZuUse57PKB7fUQCptVjXVHmc7EVkfTl+jL50exyKsgbNCbtdtB8Zjt7HDcR/yrGMlJbR4y+mVU+SQ6LY5AgGjS/8wq/itR/CegKQ5SMT5iaidn0sOhGQB90ed6yuxgjcelzBtjcTxAj+0FNI1cF7G6PTgDLVdbhqxrPTWjPY3t08YB7U6/HVht9Czsxyr2M3coQORY8jgWxFNmWkzXJp2zyY3D5MPqsE5jVQS7I0P01a49Jjj8mP7lo4xfdHRSa7HFTYqx7yGhzQdgdbvAsq3Jx9fFHse24HxhzXpWvr4+o5AqvaPWxltAQiEls2UlTqEgi7Dk5p2ELvCeitysVTW13JhoHj0tBJqAPlopDfogvdA4+UGgE24jv27Z1Nmung8pxLDjNc3aS+478p2kMk/wCSQBzYcjNNYta4beaYT4w2Xtt2bLre+zwiNwvDXN6k+/hFbTvBs1gsxuQ+9Vtkj2mJRpcz7mIXEs0DispGJS0iyuR3R43dWyDbdkN+F7PkH1R8rirTEq0uZngfxDn+pP0Yvou5aymnmgQAgEQFb8rOipkb4ZC28kbbStHlxjY8Di3PtHYFEyqeZcyPQcD4l/D2elP5X9mVOx11UtaPoMJpoyIWDdrYQTGN2sPRxXWE2iFk46miQYBi0tHJ4RR9Jhtz1PucOLeBG4jZ1jJTarNPaPMZ2ErFyz7+GXPo1pFBXRc7A6+5zDk+N3mvG49ew7lOjNSXQ8rfROmXLJDvdbHEadL4y6gq2ja6lqAO0xPAQHnjlVnEn4Oe3MeAMb8psr2uHcQgIKgBAYyXtl39SAdcVwlsTHlrZWlkjGtc8gtlDg65YAweaDtdkUA2W4oAQADbYj6rRmMnFpruiZUkT208EzyLTc7q8QY5Cw3HXa6qsnH5eqPd8F4x6y9Oz5l9zcFCPUJg4LJiUdnVheLy0zrxusu9drj2KvKwYXdzbi2kE9T7Y5ZndKRyxeG10v4UN7WqO2XEY6RksG+x00VwB9fUthbcMHSlePIZ/qOwencVKx6eeRRcY4isap67vsehKOlbExscbQ1jGhrWjYGgWAVulrofOZScpOT7s3rJqCAEAIDFwQFJ8ouhpo3meBv5O89Jo9xcTs+Ad3DZwVbk4+viR7TgXF+b+TY+vghwKr2j18ZbQhCGWti087o3BzDYrrCbRBycaNi6j7hdVeQTUsng9SNv9nL717dmf9cVLrs8ruecy8PS5ZrcfuiyNH+UNjnCGub4NPkAXe0ydbH7uw8dpUyFqfRnnMjh8ofFDqvuTZ4DmkGxBFuoghdivPPOmuikjPySTomKSR9JM/KKaGSznU737I3tcLgusLkgkXCAhsuh9c0/mkx62ASA9jmEgoDV+K1b+iVH7J/3IDpw3C6+nkD2Us/AtdE/Vc3eCLIB7qa6r1bRYdJG8g9PmnO1etoDNvagIx+L9Yc/BKok7+YlNzx8VAJ+LtZ+iVP7CX/SgOmi0Rq5CA6F0Td75wYwBxs7pO7Ggk7ggLj5PtFBM7WliPgcEDqeBsos6cuJdPUObtbrOc+18xcbwsNJrRtCcoSUovTIrpno0aCfUDtaJ93Rm41gN7XjaCL7dh9IFTkU8j6H0LgvE/4mvUu67jEoh6FAQmzDQAIYUUKhsbsPoZKiVsMLdaR5yG4De5x3NHFdaqnN6K7Pza8atyky/NENG46CARs6TznJJbN7956gNgHDvVzXWoLSPmublzyrXOX6fQfV0IoIAQAgBACA1VMDZGuY9oc1wIc1wBDgciCDtCxpPuZjJxe13RSenOg76ImWAF1MT1l0PU7eW8Henia3IxtdY9j2vB+NqzVdr1L39yIAqCz1sZJhZY2Za2YFtsxtW8ZaI9lKkuqHakx06vN1DBNHwdmR2HaCpMLvD6lLkcO681fQkeAYhJEB+D6uzf0Wp6cfYx21ncpMLP7WUWVhLf8ANj+qJFNpY1zdTEqWeIb3x2nh+EHNGs093eu6t90VU8Bv/ptP/J1YRhOF1AHg9U519wqHB3e13SHZZdFKLIk6bIfMmO34jU3nz/tnLJyD8RKbzpv2pWQH4h0vGb9ofuQCjQWm4zftD9ywDVU6KUcY1pJZGDi+YNHpKdEZUW+yI5UV+FxutC+pqnj3OnL5WntJtGe8rR2RXYlV4Nsu60vqYYhj9a5ttZtDFxe5s05HAADVZl3hc5WS/InUYNe+vxP6diDYpVwZiPXlkPjTSuLnuPG5UG2cWep4fjWRabWl7IamqGz0MOwqG4IYN+G4fLUythgYXvd6Gje5x3NHFda6nN6RXZ2fXjVuUn/9l56F6JR0EdhZ8zh7JLbM+9bwaOHpVvVUq1pHzrP4hZl2c0u3hEkC7EAVACAEAIAQAgBAYSsDgQQCCCCDmCOBCBNp7RVemfJqReagGWZdBf1xE/VPdwUG7F31ieo4Zx+Veq7309/9lbm4Ja4FrgbFrgQQeBBzCrZQcXpntasiFiTiwWpI7mJas7NHBM16lsxl2LdS0R7KFLuOuH6S1MGTZCRwdmPWu0bmiru4XVPwd7tJaeX86oonne5rQ13pGa7K9PuiBPhVkfkkzvpcXoR7XPX0/VHUSavoJXRWw92iFPh16fWMX+g6RY6zycXqh8NkTvpatlcv7iNLh9nmpfczOPDfjFR3RQj/ACrb1V/ca/8AHz/7X3ZxVOOUx9sxHEJepsnNA9Vo7LR3R92docOt8VpDTPjWHtN20jpnedUPdKf3yVzd0fzJlfDL/MkvyRoqdMpyNWIMhbwjaG/QubyH4J1XCILrPqMc8z5Dd7nOPWVwlNvuWlWJCHZGLWLk2TY16NiwdRCVnRiUku496L6KVFe72MakQPSmcOiOIaPLd1DLiQpNONKf5FBxPjVWMtLrL2/2XXo1o3BQx6kLczbXkOb5Dxcfs2BWtdcYLSPB5WXbkz5rGPS3IwIAQAgBACAEAIAQAgEQEd0o0Opq4XkbqyWsJWWDxwDvOHUVysphPuTsPiN+LL4H09ip9ItBquju7V56Ie6RAkge/Ztb3XHWq63ElHqux7PA/EFN3wz+F/UjLHg7FEaaPQQsjLszJYN0IQmw47MSxZ2aOtGJiWeY0dKMeaWeY09EOaTmHoiiJOY2VJ20OFvlBLAMttzZZScuxytsrp0pHUMAl4N+cFs65HNZtPjf7C/gKX3vzgselI3/AI+n6/sH4Dl9784J6Mh/yNK9zdS6MVMrtWJgeeoiw6yTkFvDHnLsRb+NY1S22TrRjkvY0iSteJHD3FhOoDuD3ZF/ZkO1TqsRR6yPK8Q/ENl2409F7+Sx4ImsaGsDWtaLBrQAGjgANgUzWjzrk29s23QwJrdaGA1hxQC3QyKgBACAEAIAQAgBACASyAjePaEUdVdz4gyQ+6RdB1+LrZO7wVynTCfdE/G4lk4/yS6ezIHivJTUMuaeVko82S8b7cLi7SfQoc8L+1nosb8ULtbH9upEcRwGqp/bqeVo87V1m/ObcetRZ484+C+x+M4t3yyWxsbKDvXJxaLGN0JdmZArXRvzIVNGdoE0NhdBzIkOizujJ2j6CpFKKfiUlzIy/BcjpHiGNzmnNobmA51mudYbLAu3KbHbRRWWxhttjjSaDVz43R80GN12ua57hs32Az2W2gb13VW3sgW8ThFaj1JLQ8nDYnMdITMed1y1vQY0ZZAXufTuXWMI+Sru4hdL5ehJqzDXmxijDAzV1WjVbntJsMuG/cusHGK0V9vPOW2zJtHJzvOFnR1muLbjbqeNt3FZ2taNeV72YR0UzXlxbfnGv1gCMib2222G3HenNHWjHLLbOqmie2n5vUdrWcNrbZkm97rVtc2zdJ8ujh/BsmoQI7O1AL6wzOuDawPDf1LfnRz5HoJMLkIdZtgXMIGW5jgTkeNvSnPEOEjfRUkvPtkkbuzzGXR1Rv8A6usSlHWkbRjLm2x+XI7AgBACAEAIAQAgBACAEAlkAWQHBXYHTTe2wRSdb42OPbci61cIvujtDItr+WTX6jNUcnmHv/8AbhvwHyM+q5c3RW/BLhxXLh2m/wDJxScltAdglb2SH7brX+Fr9juuO5q/q+xgOSuh4z/tB/pT+Fr9jP8Az2Z/cv2OiLkzw8bYnu+FLJ9AICysateDnLjebL+v7DtRaI0UXiU0QPEtDj6XXXRVwXZESzNyLPmm/wBx4ZGALAADgAAFtoivb7mVlkCoAQAgBACAEAIAQAgBACAEAIAQAgBACAEAIAQAgBACAEAIAQAgBACAEAIAQAgBACAEAIAQAg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130867" y="428178"/>
            <a:ext cx="679817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300"/>
              </a:spcBef>
              <a:spcAft>
                <a:spcPts val="3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При виникненні неполадок: </a:t>
            </a:r>
            <a:b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</a:b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зміни у функціонуванні апаратури, самовільному її відключенні або при невірній роботі програмного забезпечення негайно припиніть роботу і повідомте про це викладача.</a:t>
            </a:r>
          </a:p>
          <a:p>
            <a:pPr marL="457200" lvl="0" indent="-457200" algn="just" fontAlgn="base">
              <a:spcBef>
                <a:spcPts val="300"/>
              </a:spcBef>
              <a:spcAft>
                <a:spcPts val="3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Негайно повідомте викладача про будь-який випадок травматизму в кабінеті, особливо від електричного струму.</a:t>
            </a:r>
          </a:p>
          <a:p>
            <a:pPr marL="457200" lvl="0" indent="-457200" algn="just" fontAlgn="base">
              <a:spcBef>
                <a:spcPts val="300"/>
              </a:spcBef>
              <a:spcAft>
                <a:spcPts val="3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При погіршенні самопочуття негайно покиньте робоче місце, повідомте про це викладачу і зверніться до лікаря</a:t>
            </a:r>
            <a:r>
              <a:rPr lang="ru-RU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73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19672" y="0"/>
            <a:ext cx="7776864" cy="7029400"/>
          </a:xfrm>
          <a:prstGeom prst="rect">
            <a:avLst/>
          </a:prstGeom>
          <a:gradFill flip="none" rotWithShape="1">
            <a:gsLst>
              <a:gs pos="0">
                <a:srgbClr val="F0EBD5"/>
              </a:gs>
              <a:gs pos="100000">
                <a:srgbClr val="D1C39F">
                  <a:lumMod val="0"/>
                  <a:lumOff val="100000"/>
                  <a:alpha val="72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10800000">
            <a:off x="0" y="0"/>
            <a:ext cx="1907704" cy="6858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nextslide" highlightClick="1"/>
          </p:cNvPr>
          <p:cNvSpPr/>
          <p:nvPr/>
        </p:nvSpPr>
        <p:spPr>
          <a:xfrm>
            <a:off x="7464524" y="630932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Вперед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→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hlinkshowjump?jump=previousslide" highlightClick="1"/>
          </p:cNvPr>
          <p:cNvSpPr/>
          <p:nvPr/>
        </p:nvSpPr>
        <p:spPr>
          <a:xfrm>
            <a:off x="5592316" y="6306740"/>
            <a:ext cx="1656184" cy="432048"/>
          </a:xfrm>
          <a:prstGeom prst="actionButtonBlank">
            <a:avLst/>
          </a:prstGeom>
          <a:solidFill>
            <a:srgbClr val="21A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rgbClr val="002060"/>
                </a:solidFill>
                <a:latin typeface="Impact" pitchFamily="34" charset="0"/>
              </a:rPr>
              <a:t>← </a:t>
            </a:r>
            <a:r>
              <a:rPr lang="ru-RU" b="1" spc="100" dirty="0" smtClean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ru-RU" spc="100" dirty="0" smtClean="0">
                <a:solidFill>
                  <a:srgbClr val="002060"/>
                </a:solidFill>
                <a:latin typeface="Impact" pitchFamily="34" charset="0"/>
              </a:rPr>
              <a:t>Назад</a:t>
            </a:r>
            <a:endParaRPr lang="ru-RU" b="1" spc="100" dirty="0">
              <a:solidFill>
                <a:srgbClr val="00206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2114" y="260648"/>
            <a:ext cx="627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 pitchFamily="34" charset="0"/>
                <a:ea typeface="+mj-ea"/>
                <a:cs typeface="+mj-cs"/>
              </a:rPr>
              <a:t>ПО ЗАКІНЧЕННІ РОБОТИ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052534" y="860812"/>
            <a:ext cx="691113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Завершіть всі активні програми.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Коректно вимкніть комп'ютер (тільки за вказівкою викладача).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Залиште робоче місце чистим.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err="1" smtClean="0">
                <a:solidFill>
                  <a:srgbClr val="000066"/>
                </a:solidFill>
                <a:latin typeface="Times New Roman" pitchFamily="18" charset="0"/>
              </a:rPr>
              <a:t>Задвиньте</a:t>
            </a: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 крісло (стілець).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Здайте викладачу всі матеріали, які були видані під час заняття.</a:t>
            </a:r>
          </a:p>
          <a:p>
            <a:pPr marL="457200" lvl="0" indent="-457200" algn="just" fontAlgn="base">
              <a:spcBef>
                <a:spcPts val="600"/>
              </a:spcBef>
              <a:spcAft>
                <a:spcPts val="600"/>
              </a:spcAft>
              <a:buSzPct val="60000"/>
              <a:buFont typeface="Wingdings" pitchFamily="2" charset="2"/>
              <a:buChar char="Ø"/>
            </a:pPr>
            <a:r>
              <a:rPr lang="uk-UA" sz="2600" b="1" kern="0" dirty="0" smtClean="0">
                <a:solidFill>
                  <a:srgbClr val="000066"/>
                </a:solidFill>
                <a:latin typeface="Times New Roman" pitchFamily="18" charset="0"/>
              </a:rPr>
              <a:t>З дозволу викладача не поспішаючи встаньте, зберіть свої речі і тихо вийдіть з кабінету, щоб не заважати іншим студентам.</a:t>
            </a:r>
            <a:endParaRPr lang="uk-UA" sz="26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6518" y="655821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Основні положення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9669" y="1616256"/>
            <a:ext cx="1907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поведінки в комп'ютерному кабінеті</a:t>
            </a: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18259" y="313068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за комп’ютером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1408" y="4091124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Пожежна 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/>
        </p:nvSpPr>
        <p:spPr>
          <a:xfrm>
            <a:off x="19669" y="5051559"/>
            <a:ext cx="1907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Електро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безпека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6073" y="6011996"/>
            <a:ext cx="1907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Підсумки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37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1747</TotalTime>
  <Words>1740</Words>
  <Application>Microsoft Office PowerPoint</Application>
  <PresentationFormat>Экран (4:3)</PresentationFormat>
  <Paragraphs>362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Тема9</vt:lpstr>
      <vt:lpstr>Техніка безпеки та правила поведінки  у комп'ютерному кабінеті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Техника безопасности в компьютерном классе</dc:title>
  <dc:creator>Valued eMachines Customer</dc:creator>
  <cp:lastModifiedBy>Пользователь Windows</cp:lastModifiedBy>
  <cp:revision>96</cp:revision>
  <dcterms:created xsi:type="dcterms:W3CDTF">2011-02-04T17:33:45Z</dcterms:created>
  <dcterms:modified xsi:type="dcterms:W3CDTF">2019-06-26T13:58:39Z</dcterms:modified>
</cp:coreProperties>
</file>