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3" r:id="rId7"/>
    <p:sldId id="264" r:id="rId8"/>
    <p:sldId id="265" r:id="rId9"/>
    <p:sldId id="262" r:id="rId10"/>
    <p:sldId id="266" r:id="rId11"/>
    <p:sldId id="267" r:id="rId12"/>
    <p:sldId id="268" r:id="rId13"/>
    <p:sldId id="269" r:id="rId14"/>
    <p:sldId id="270" r:id="rId15"/>
    <p:sldId id="272" r:id="rId16"/>
    <p:sldId id="273" r:id="rId17"/>
    <p:sldId id="274" r:id="rId18"/>
    <p:sldId id="271" r:id="rId19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9" d="100"/>
          <a:sy n="99" d="100"/>
        </p:scale>
        <p:origin x="90" y="4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FE15B-3002-4AA3-A49A-5D61AC47F68C}" type="datetimeFigureOut">
              <a:rPr lang="uk-UA" smtClean="0"/>
              <a:t>13.02.2019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C6BB9-B681-45DC-A46E-00E90A4B0ECB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66841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Назва та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FE15B-3002-4AA3-A49A-5D61AC47F68C}" type="datetimeFigureOut">
              <a:rPr lang="uk-UA" smtClean="0"/>
              <a:t>13.02.2019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C6BB9-B681-45DC-A46E-00E90A4B0ECB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41562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FE15B-3002-4AA3-A49A-5D61AC47F68C}" type="datetimeFigureOut">
              <a:rPr lang="uk-UA" smtClean="0"/>
              <a:t>13.02.2019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C6BB9-B681-45DC-A46E-00E90A4B0ECB}" type="slidenum">
              <a:rPr lang="uk-UA" smtClean="0"/>
              <a:t>‹№›</a:t>
            </a:fld>
            <a:endParaRPr lang="uk-UA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86278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ка назв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FE15B-3002-4AA3-A49A-5D61AC47F68C}" type="datetimeFigureOut">
              <a:rPr lang="uk-UA" smtClean="0"/>
              <a:t>13.02.2019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C6BB9-B681-45DC-A46E-00E90A4B0ECB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15723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ка назви цита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FE15B-3002-4AA3-A49A-5D61AC47F68C}" type="datetimeFigureOut">
              <a:rPr lang="uk-UA" smtClean="0"/>
              <a:t>13.02.2019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C6BB9-B681-45DC-A46E-00E90A4B0ECB}" type="slidenum">
              <a:rPr lang="uk-UA" smtClean="0"/>
              <a:t>‹№›</a:t>
            </a:fld>
            <a:endParaRPr lang="uk-UA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7404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Істина/хибніст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FE15B-3002-4AA3-A49A-5D61AC47F68C}" type="datetimeFigureOut">
              <a:rPr lang="uk-UA" smtClean="0"/>
              <a:t>13.02.2019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C6BB9-B681-45DC-A46E-00E90A4B0ECB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63698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FE15B-3002-4AA3-A49A-5D61AC47F68C}" type="datetimeFigureOut">
              <a:rPr lang="uk-UA" smtClean="0"/>
              <a:t>13.02.2019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C6BB9-B681-45DC-A46E-00E90A4B0ECB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9061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FE15B-3002-4AA3-A49A-5D61AC47F68C}" type="datetimeFigureOut">
              <a:rPr lang="uk-UA" smtClean="0"/>
              <a:t>13.02.2019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C6BB9-B681-45DC-A46E-00E90A4B0ECB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97552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FE15B-3002-4AA3-A49A-5D61AC47F68C}" type="datetimeFigureOut">
              <a:rPr lang="uk-UA" smtClean="0"/>
              <a:t>13.02.2019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C6BB9-B681-45DC-A46E-00E90A4B0ECB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10569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FE15B-3002-4AA3-A49A-5D61AC47F68C}" type="datetimeFigureOut">
              <a:rPr lang="uk-UA" smtClean="0"/>
              <a:t>13.02.2019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C6BB9-B681-45DC-A46E-00E90A4B0ECB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68244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FE15B-3002-4AA3-A49A-5D61AC47F68C}" type="datetimeFigureOut">
              <a:rPr lang="uk-UA" smtClean="0"/>
              <a:t>13.02.2019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C6BB9-B681-45DC-A46E-00E90A4B0ECB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66691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FE15B-3002-4AA3-A49A-5D61AC47F68C}" type="datetimeFigureOut">
              <a:rPr lang="uk-UA" smtClean="0"/>
              <a:t>13.02.2019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C6BB9-B681-45DC-A46E-00E90A4B0ECB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16040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FE15B-3002-4AA3-A49A-5D61AC47F68C}" type="datetimeFigureOut">
              <a:rPr lang="uk-UA" smtClean="0"/>
              <a:t>13.02.2019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C6BB9-B681-45DC-A46E-00E90A4B0ECB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30575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FE15B-3002-4AA3-A49A-5D61AC47F68C}" type="datetimeFigureOut">
              <a:rPr lang="uk-UA" smtClean="0"/>
              <a:t>13.02.2019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C6BB9-B681-45DC-A46E-00E90A4B0ECB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66820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FE15B-3002-4AA3-A49A-5D61AC47F68C}" type="datetimeFigureOut">
              <a:rPr lang="uk-UA" smtClean="0"/>
              <a:t>13.02.2019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C6BB9-B681-45DC-A46E-00E90A4B0ECB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92409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FE15B-3002-4AA3-A49A-5D61AC47F68C}" type="datetimeFigureOut">
              <a:rPr lang="uk-UA" smtClean="0"/>
              <a:t>13.02.2019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C6BB9-B681-45DC-A46E-00E90A4B0ECB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74955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6FE15B-3002-4AA3-A49A-5D61AC47F68C}" type="datetimeFigureOut">
              <a:rPr lang="uk-UA" smtClean="0"/>
              <a:t>13.02.2019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6AC6BB9-B681-45DC-A46E-00E90A4B0ECB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75971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equation, formula, pensil, screen, tablet icon">
            <a:extLst>
              <a:ext uri="{FF2B5EF4-FFF2-40B4-BE49-F238E27FC236}">
                <a16:creationId xmlns:a16="http://schemas.microsoft.com/office/drawing/2014/main" id="{BC0B9227-DE57-451E-8112-40B3296F33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0261" y="-331819"/>
            <a:ext cx="3201253" cy="3201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B7E67C4-09FE-4753-9024-98E235569C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841833">
            <a:off x="7045654" y="3182373"/>
            <a:ext cx="3311848" cy="2099177"/>
          </a:xfrm>
          <a:prstGeom prst="rect">
            <a:avLst/>
          </a:prstGeom>
        </p:spPr>
      </p:pic>
      <p:pic>
        <p:nvPicPr>
          <p:cNvPr id="8" name="Picture 2" descr="Ð ÐµÐ·ÑÐ»ÑÑÐ°Ñ Ð¿Ð¾ÑÑÐºÑ Ð·Ð¾Ð±ÑÐ°Ð¶ÐµÐ½Ñ Ð·Ð° Ð·Ð°Ð¿Ð¸ÑÐ¾Ð¼ &quot;game icon&quot;">
            <a:extLst>
              <a:ext uri="{FF2B5EF4-FFF2-40B4-BE49-F238E27FC236}">
                <a16:creationId xmlns:a16="http://schemas.microsoft.com/office/drawing/2014/main" id="{021E8011-9269-4404-AB24-14EFF9AB65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00834">
            <a:off x="4770720" y="2341098"/>
            <a:ext cx="2199080" cy="2199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ube, modeling, object, prototype, shape, visualization icon">
            <a:extLst>
              <a:ext uri="{FF2B5EF4-FFF2-40B4-BE49-F238E27FC236}">
                <a16:creationId xmlns:a16="http://schemas.microsoft.com/office/drawing/2014/main" id="{E811DEA5-BFFC-48E5-9F28-5919BE7596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720" y="1767902"/>
            <a:ext cx="4677166" cy="4677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FBF6382-E844-4DC2-ACAB-D57A205B70C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2596" y="3274164"/>
            <a:ext cx="2821290" cy="304577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0263" y="4809729"/>
            <a:ext cx="5002530" cy="2051037"/>
          </a:xfrm>
          <a:prstGeom prst="rect">
            <a:avLst/>
          </a:prstGeom>
        </p:spPr>
      </p:pic>
      <p:pic>
        <p:nvPicPr>
          <p:cNvPr id="5" name="Picture 2" descr="3d cube, cubic, graphic, puzzle cube, rubik’s cube icon">
            <a:extLst>
              <a:ext uri="{FF2B5EF4-FFF2-40B4-BE49-F238E27FC236}">
                <a16:creationId xmlns:a16="http://schemas.microsoft.com/office/drawing/2014/main" id="{EDBF0C0C-4C34-4C3D-919E-1A4F297A0E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7233" y="1114372"/>
            <a:ext cx="2424596" cy="2424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3597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889538" y="89382"/>
            <a:ext cx="875611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u="sng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Завдання </a:t>
            </a:r>
            <a:r>
              <a:rPr lang="uk-UA" sz="4400" b="1" u="sng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2.</a:t>
            </a:r>
            <a:r>
              <a:rPr lang="uk-UA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Знайдіть пари (2 </a:t>
            </a:r>
            <a:r>
              <a:rPr lang="uk-UA" sz="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бали</a:t>
            </a:r>
            <a:r>
              <a:rPr lang="uk-UA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)</a:t>
            </a:r>
            <a:endParaRPr lang="uk-UA" sz="4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7514" y="1039528"/>
            <a:ext cx="107514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Зміст </a:t>
            </a:r>
            <a:r>
              <a:rPr lang="uk-UA" sz="24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вправи</a:t>
            </a:r>
            <a:r>
              <a:rPr lang="uk-UA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встановити відповідність між блоками. Потрібно карткою із зображенням накрити відповідну клітинку з командою</a:t>
            </a:r>
            <a:r>
              <a:rPr lang="uk-UA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3766" t="28412" r="13535" b="17853"/>
          <a:stretch/>
        </p:blipFill>
        <p:spPr>
          <a:xfrm>
            <a:off x="1215682" y="2213743"/>
            <a:ext cx="9954842" cy="4138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336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B7E67C4-09FE-4753-9024-98E235569C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841833">
            <a:off x="6744475" y="708409"/>
            <a:ext cx="5045573" cy="3198079"/>
          </a:xfrm>
          <a:prstGeom prst="rect">
            <a:avLst/>
          </a:prstGeom>
        </p:spPr>
      </p:pic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27259" y="3763478"/>
            <a:ext cx="11434812" cy="14550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2400" b="1" dirty="0"/>
              <a:t>Для того, щоб команда видавала нам випадкове число використовують  блок “випадкове від одного числа, до іншого” з групи Оператори.</a:t>
            </a:r>
            <a:endParaRPr lang="uk-UA" sz="2400" dirty="0"/>
          </a:p>
        </p:txBody>
      </p:sp>
      <p:sp>
        <p:nvSpPr>
          <p:cNvPr id="4" name="Прямокутник 3"/>
          <p:cNvSpPr/>
          <p:nvPr/>
        </p:nvSpPr>
        <p:spPr>
          <a:xfrm rot="20296535">
            <a:off x="296515" y="1143138"/>
            <a:ext cx="56775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Випадкові</a:t>
            </a:r>
            <a:r>
              <a:rPr lang="uk-UA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uk-UA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числа</a:t>
            </a:r>
            <a:endParaRPr lang="uk-UA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B05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12" name="Рисунок 11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70" t="31574" r="48238" b="65924"/>
          <a:stretch/>
        </p:blipFill>
        <p:spPr bwMode="auto">
          <a:xfrm>
            <a:off x="1857675" y="5218537"/>
            <a:ext cx="8499107" cy="9717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58447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0" t="37039" r="41582" b="6354"/>
          <a:stretch>
            <a:fillRect/>
          </a:stretch>
        </p:blipFill>
        <p:spPr bwMode="auto">
          <a:xfrm>
            <a:off x="529391" y="144379"/>
            <a:ext cx="8720488" cy="671362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16836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522537" y="772776"/>
            <a:ext cx="477374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Фізкультхвилинка</a:t>
            </a:r>
            <a:endParaRPr lang="uk-UA" sz="4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03" t="29254" r="62981" b="33627"/>
          <a:stretch>
            <a:fillRect/>
          </a:stretch>
        </p:blipFill>
        <p:spPr bwMode="auto">
          <a:xfrm>
            <a:off x="5581567" y="416641"/>
            <a:ext cx="5593364" cy="619591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кутник 5"/>
          <p:cNvSpPr/>
          <p:nvPr/>
        </p:nvSpPr>
        <p:spPr>
          <a:xfrm>
            <a:off x="8105853" y="532144"/>
            <a:ext cx="150393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Старт</a:t>
            </a:r>
            <a:endParaRPr lang="uk-UA" sz="4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25151" t="17994" r="25107" b="17571"/>
          <a:stretch/>
        </p:blipFill>
        <p:spPr>
          <a:xfrm>
            <a:off x="379553" y="2233061"/>
            <a:ext cx="5059371" cy="3686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6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1725502" y="89382"/>
            <a:ext cx="708418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u="sng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Завдання </a:t>
            </a:r>
            <a:r>
              <a:rPr lang="uk-UA" sz="4400" b="1" u="sng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3.</a:t>
            </a:r>
            <a:r>
              <a:rPr lang="uk-UA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Правила (1 бал)</a:t>
            </a:r>
            <a:endParaRPr lang="uk-UA" sz="4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7514" y="1039528"/>
            <a:ext cx="107514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Зміст </a:t>
            </a:r>
            <a:r>
              <a:rPr lang="uk-UA" sz="24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вправи</a:t>
            </a:r>
            <a:r>
              <a:rPr lang="uk-UA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Якщо твердження правильне, обводимо його у вигляді кола, в іншому випадку – малюємо хрестик (перекреслюємо</a:t>
            </a:r>
            <a:r>
              <a:rPr lang="uk-UA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uk-UA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20425" t="21917" r="17769" b="13360"/>
          <a:stretch/>
        </p:blipFill>
        <p:spPr>
          <a:xfrm>
            <a:off x="3878982" y="1870525"/>
            <a:ext cx="8133347" cy="4790917"/>
          </a:xfrm>
          <a:prstGeom prst="rect">
            <a:avLst/>
          </a:prstGeom>
        </p:spPr>
      </p:pic>
      <p:pic>
        <p:nvPicPr>
          <p:cNvPr id="8" name="Picture 4" descr="http://www.reaction.org.ua/wp-content/uploads/2013/04/stul-yak-sidity-za-komputerom2.jpg">
            <a:extLst>
              <a:ext uri="{FF2B5EF4-FFF2-40B4-BE49-F238E27FC236}">
                <a16:creationId xmlns:a16="http://schemas.microsoft.com/office/drawing/2014/main" id="{29DB0D07-6B82-451E-B5A7-23052151A9D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76"/>
          <a:stretch/>
        </p:blipFill>
        <p:spPr bwMode="auto">
          <a:xfrm>
            <a:off x="336882" y="3056980"/>
            <a:ext cx="3177032" cy="3604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9019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652462" y="140457"/>
            <a:ext cx="1026261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u="sng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Завдання </a:t>
            </a:r>
            <a:r>
              <a:rPr lang="uk-UA" sz="4400" b="1" u="sng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4.</a:t>
            </a:r>
            <a:r>
              <a:rPr lang="uk-UA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Створення алгоритму (2 бал)</a:t>
            </a:r>
            <a:endParaRPr lang="uk-UA" sz="4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7514" y="1039528"/>
            <a:ext cx="107514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Зміст </a:t>
            </a:r>
            <a:r>
              <a:rPr lang="uk-UA" sz="24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вправи</a:t>
            </a:r>
            <a:r>
              <a:rPr lang="uk-UA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прочитати умову задачі, яку ви повинні реалізувати у програмі </a:t>
            </a:r>
            <a:r>
              <a:rPr lang="uk-UA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Скретч</a:t>
            </a:r>
            <a:r>
              <a:rPr lang="uk-UA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Із запропонованих блоків команд вибрати необхідні і скласти алгоритм для виконання поставленої задачі. </a:t>
            </a:r>
            <a:endParaRPr lang="uk-UA" sz="24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 </a:t>
            </a:r>
            <a:r>
              <a:rPr lang="uk-UA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можете скористатись підказками, які закодовані у 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uk-UA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R-коді.</a:t>
            </a:r>
            <a:endParaRPr lang="uk-UA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Округлений прямокутник 1"/>
          <p:cNvSpPr/>
          <p:nvPr/>
        </p:nvSpPr>
        <p:spPr>
          <a:xfrm>
            <a:off x="760396" y="2829827"/>
            <a:ext cx="10674417" cy="36576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Завдання:  </a:t>
            </a:r>
            <a:r>
              <a:rPr lang="uk-UA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Створити проект, в якому було б реалізовано розв’язування такої задачі. Кіт вирішив з'ясувати, чи знаєте ви таблицю множення. Для цього він </a:t>
            </a:r>
            <a:r>
              <a:rPr lang="uk-UA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подасть</a:t>
            </a:r>
            <a:r>
              <a:rPr lang="uk-UA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приклад на множення чисел від 2 до 9 і перевірить вашу відповідь. Якщо ви відповіли вірно, то Котик  буде говорити «Правильно», інакше - «Неправильно».</a:t>
            </a:r>
          </a:p>
          <a:p>
            <a:pPr algn="ctr"/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716244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652462" y="185763"/>
            <a:ext cx="1067939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u="sng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Завдання </a:t>
            </a:r>
            <a:r>
              <a:rPr lang="uk-UA" sz="4400" b="1" u="sng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5.</a:t>
            </a:r>
            <a:r>
              <a:rPr lang="uk-UA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Виконання алгоритму (4 бали)</a:t>
            </a:r>
            <a:endParaRPr lang="uk-UA" sz="4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2" name="Округлений прямокутник 1"/>
          <p:cNvSpPr/>
          <p:nvPr/>
        </p:nvSpPr>
        <p:spPr>
          <a:xfrm>
            <a:off x="202129" y="1095748"/>
            <a:ext cx="11338561" cy="240837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Завдання:  </a:t>
            </a:r>
            <a:r>
              <a:rPr lang="uk-UA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Створити проект, в якому було б реалізовано розв’язування такої задачі. Кіт вирішив з'ясувати, чи знаєте ви таблицю множення. Для цього він </a:t>
            </a:r>
            <a:r>
              <a:rPr lang="uk-UA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подасть</a:t>
            </a:r>
            <a:r>
              <a:rPr lang="uk-UA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приклад на множення чисел від 2 до 9 і перевірить вашу відповідь. Якщо ви відповіли вірно, то Котик  буде говорити «Правильно», інакше - «Неправильно».</a:t>
            </a:r>
          </a:p>
          <a:p>
            <a:pPr algn="ctr"/>
            <a:endParaRPr lang="uk-UA" dirty="0"/>
          </a:p>
        </p:txBody>
      </p:sp>
      <p:sp>
        <p:nvSpPr>
          <p:cNvPr id="6" name="Округлений прямокутник 5"/>
          <p:cNvSpPr/>
          <p:nvPr/>
        </p:nvSpPr>
        <p:spPr>
          <a:xfrm>
            <a:off x="1901040" y="3609473"/>
            <a:ext cx="10169041" cy="304433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32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Додаткові завдання:</a:t>
            </a:r>
          </a:p>
          <a:p>
            <a:pPr marL="457200" lvl="0" indent="-457200">
              <a:buFont typeface="+mj-lt"/>
              <a:buAutoNum type="arabicPeriod"/>
            </a:pPr>
            <a:r>
              <a:rPr lang="uk-UA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Відредагувати проект «Табличка множення» так, щоб кіт задавав 12 запитань на множення від 2 до </a:t>
            </a:r>
            <a:r>
              <a:rPr lang="uk-UA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  <a:p>
            <a:pPr marL="457200" lvl="0" indent="-457200">
              <a:buFont typeface="+mj-lt"/>
              <a:buAutoNum type="arabicPeriod"/>
            </a:pPr>
            <a:r>
              <a:rPr lang="uk-UA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uk-UA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проекту додати команди, які будуть перевіряти кількість правильних відповідей. </a:t>
            </a:r>
            <a:endParaRPr lang="uk-UA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uk-UA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Відредагувати проект так, щоб вкінці кіт говорив «Твій бал - </a:t>
            </a:r>
            <a:r>
              <a:rPr lang="uk-UA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…».</a:t>
            </a:r>
            <a:endParaRPr lang="uk-UA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71251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1639102" y="573614"/>
            <a:ext cx="737843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u="sng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Завдання </a:t>
            </a:r>
            <a:r>
              <a:rPr lang="uk-UA" sz="4400" b="1" u="sng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6.</a:t>
            </a:r>
            <a:r>
              <a:rPr lang="uk-UA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Хмара тег (1 бал)</a:t>
            </a:r>
            <a:endParaRPr lang="uk-UA" sz="4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2462" y="1697594"/>
            <a:ext cx="1066479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uk-UA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дізнався…</a:t>
            </a:r>
            <a:endParaRPr lang="uk-UA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uk-UA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навчився …</a:t>
            </a:r>
            <a:endParaRPr lang="uk-UA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uk-UA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знав з </a:t>
            </a:r>
            <a:r>
              <a:rPr lang="uk-UA" sz="4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попереднього уроку…</a:t>
            </a:r>
            <a:endParaRPr lang="uk-UA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4181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u="sng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Домашнє завдання. 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299185" y="1816000"/>
            <a:ext cx="10047973" cy="1215958"/>
          </a:xfrm>
        </p:spPr>
        <p:txBody>
          <a:bodyPr>
            <a:normAutofit fontScale="92500"/>
          </a:bodyPr>
          <a:lstStyle/>
          <a:p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Повторити типи алгоритмів та команди для їх реалізації.</a:t>
            </a:r>
          </a:p>
          <a:p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Параграф 17.</a:t>
            </a:r>
            <a:endParaRPr lang="uk-UA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665505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420973" y="1810990"/>
            <a:ext cx="8911799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uk-UA" sz="4400" b="1" i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«Успіх не є ключем до щастя,</a:t>
            </a:r>
            <a:endParaRPr lang="uk-UA" sz="4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r>
              <a:rPr lang="uk-UA" sz="4400" b="1" i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Щастя – ось ключ до успіху!</a:t>
            </a:r>
            <a:endParaRPr lang="uk-UA" sz="4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r>
              <a:rPr lang="uk-UA" sz="4400" b="1" i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Якщо ви любите те, що робите – </a:t>
            </a:r>
            <a:endParaRPr lang="uk-UA" sz="4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r>
              <a:rPr lang="uk-UA" sz="4400" b="1" i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Ви будете успішними.»</a:t>
            </a:r>
            <a:endParaRPr lang="uk-UA" sz="4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r"/>
            <a:r>
              <a:rPr lang="uk-UA" sz="440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Альберт </a:t>
            </a:r>
            <a:r>
              <a:rPr lang="uk-UA" sz="440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Швейцер</a:t>
            </a:r>
            <a:r>
              <a:rPr lang="uk-UA" sz="440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28508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838200" y="1363287"/>
            <a:ext cx="8846127" cy="481367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uk-UA" sz="3600" b="1" dirty="0"/>
              <a:t>1.</a:t>
            </a:r>
            <a:r>
              <a:rPr lang="uk-UA" dirty="0"/>
              <a:t> </a:t>
            </a:r>
            <a:r>
              <a:rPr lang="uk-UA" sz="3600" b="1" dirty="0"/>
              <a:t>Задумати число від 1 до 9</a:t>
            </a:r>
          </a:p>
          <a:p>
            <a:pPr marL="0" indent="0">
              <a:buNone/>
            </a:pPr>
            <a:r>
              <a:rPr lang="uk-UA" sz="3600" b="1" dirty="0"/>
              <a:t>2.  Помножити це число на 2</a:t>
            </a:r>
          </a:p>
          <a:p>
            <a:pPr marL="0" indent="0">
              <a:buNone/>
            </a:pPr>
            <a:r>
              <a:rPr lang="uk-UA" sz="3600" b="1" dirty="0"/>
              <a:t>3. До результату додати 12</a:t>
            </a:r>
          </a:p>
          <a:p>
            <a:pPr marL="0" indent="0">
              <a:buNone/>
            </a:pPr>
            <a:r>
              <a:rPr lang="uk-UA" sz="3600" b="1" dirty="0"/>
              <a:t>4. Отримане число поділіть на 2</a:t>
            </a:r>
          </a:p>
          <a:p>
            <a:pPr marL="0" indent="0">
              <a:buNone/>
            </a:pPr>
            <a:r>
              <a:rPr lang="uk-UA" sz="3600" b="1" dirty="0"/>
              <a:t>5. Від результату відніміть задумане число.</a:t>
            </a:r>
          </a:p>
          <a:p>
            <a:pPr marL="0" indent="0">
              <a:buNone/>
            </a:pPr>
            <a:r>
              <a:rPr lang="uk-UA" sz="3600" b="1" dirty="0"/>
              <a:t>6. Отримане число помножити на 2</a:t>
            </a:r>
          </a:p>
          <a:p>
            <a:pPr marL="0" indent="0">
              <a:buNone/>
            </a:pPr>
            <a:r>
              <a:rPr lang="uk-UA" sz="3600" b="1" dirty="0" smtClean="0"/>
              <a:t>          Запишіть </a:t>
            </a:r>
            <a:r>
              <a:rPr lang="uk-UA" sz="3600" b="1" dirty="0"/>
              <a:t>свій результат на листок </a:t>
            </a:r>
          </a:p>
        </p:txBody>
      </p:sp>
      <p:sp>
        <p:nvSpPr>
          <p:cNvPr id="4" name="Прямокутник 3"/>
          <p:cNvSpPr/>
          <p:nvPr/>
        </p:nvSpPr>
        <p:spPr>
          <a:xfrm>
            <a:off x="1056311" y="141008"/>
            <a:ext cx="31465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Розминка</a:t>
            </a:r>
            <a:endParaRPr lang="uk-UA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20229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1504" y="5293039"/>
            <a:ext cx="3558740" cy="145908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396" y="4451183"/>
            <a:ext cx="5834516" cy="20458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322991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7997" y="257061"/>
            <a:ext cx="3060469" cy="806970"/>
          </a:xfrm>
        </p:spPr>
        <p:txBody>
          <a:bodyPr>
            <a:normAutofit/>
          </a:bodyPr>
          <a:lstStyle/>
          <a:p>
            <a:r>
              <a:rPr lang="uk-UA" sz="3600" b="1" i="1" dirty="0" smtClean="0"/>
              <a:t>Тема уроку:</a:t>
            </a:r>
            <a:endParaRPr lang="uk-UA" sz="3600" b="1" i="1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247997" y="3192735"/>
            <a:ext cx="10389524" cy="3267508"/>
          </a:xfrm>
        </p:spPr>
        <p:txBody>
          <a:bodyPr/>
          <a:lstStyle/>
          <a:p>
            <a:pPr lvl="0"/>
            <a:r>
              <a:rPr lang="uk-UA" sz="2800" dirty="0"/>
              <a:t>повторимо призначення основних команд в навчальному середовищі програмування;</a:t>
            </a:r>
          </a:p>
          <a:p>
            <a:pPr lvl="0"/>
            <a:r>
              <a:rPr lang="uk-UA" sz="2800" dirty="0"/>
              <a:t>визначимо, яку команду використовують для вибору випадкового числа;</a:t>
            </a:r>
          </a:p>
          <a:p>
            <a:pPr lvl="0"/>
            <a:r>
              <a:rPr lang="uk-UA" sz="2800" dirty="0"/>
              <a:t>навчимось створювати алгоритми, де будемо використовувати арифметичні операції та вирази.</a:t>
            </a:r>
          </a:p>
          <a:p>
            <a:pPr marL="0" indent="0">
              <a:buNone/>
            </a:pPr>
            <a:endParaRPr lang="uk-UA" dirty="0"/>
          </a:p>
        </p:txBody>
      </p:sp>
      <p:sp>
        <p:nvSpPr>
          <p:cNvPr id="4" name="Прямокутник 3"/>
          <p:cNvSpPr/>
          <p:nvPr/>
        </p:nvSpPr>
        <p:spPr>
          <a:xfrm>
            <a:off x="-326456" y="952621"/>
            <a:ext cx="1073173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Арифметичні операції та вирази у програмі </a:t>
            </a:r>
            <a:r>
              <a:rPr lang="uk-UA" sz="36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Скретч</a:t>
            </a:r>
            <a:r>
              <a:rPr lang="uk-UA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.  </a:t>
            </a:r>
            <a:endParaRPr lang="uk-UA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47997" y="2254329"/>
            <a:ext cx="5036272" cy="8069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5700" b="1" i="1" dirty="0"/>
              <a:t>Сьогодні</a:t>
            </a:r>
            <a:r>
              <a:rPr lang="uk-UA" dirty="0"/>
              <a:t> </a:t>
            </a:r>
            <a:r>
              <a:rPr lang="uk-UA" sz="5700" b="1" i="1" dirty="0"/>
              <a:t>на </a:t>
            </a:r>
            <a:r>
              <a:rPr lang="uk-UA" sz="5700" b="1" i="1" dirty="0" err="1"/>
              <a:t>уроці</a:t>
            </a:r>
            <a:r>
              <a:rPr lang="uk-UA" sz="5700" b="1" i="1" dirty="0"/>
              <a:t> ми:</a:t>
            </a:r>
          </a:p>
        </p:txBody>
      </p:sp>
    </p:spTree>
    <p:extLst>
      <p:ext uri="{BB962C8B-B14F-4D97-AF65-F5344CB8AC3E}">
        <p14:creationId xmlns:p14="http://schemas.microsoft.com/office/powerpoint/2010/main" val="3722687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10843829" y="-195476"/>
            <a:ext cx="54924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30">
                  <a:fgClr>
                    <a:srgbClr val="7030A0"/>
                  </a:fgClr>
                  <a:bgClr>
                    <a:schemeClr val="bg1"/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1</a:t>
            </a:r>
            <a:endParaRPr lang="uk-UA" sz="9600" b="1" cap="none" spc="0" dirty="0">
              <a:ln w="12700">
                <a:solidFill>
                  <a:schemeClr val="accent1"/>
                </a:solidFill>
                <a:prstDash val="solid"/>
              </a:ln>
              <a:pattFill prst="pct30">
                <a:fgClr>
                  <a:srgbClr val="7030A0"/>
                </a:fgClr>
                <a:bgClr>
                  <a:schemeClr val="bg1"/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9342362" y="83347"/>
            <a:ext cx="556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2</a:t>
            </a:r>
            <a:endParaRPr lang="uk-UA" sz="9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11268635" y="3036296"/>
            <a:ext cx="556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uk-UA" sz="9600" b="1" cap="none" spc="0" dirty="0" smtClean="0">
                <a:ln/>
                <a:solidFill>
                  <a:schemeClr val="accent4"/>
                </a:solidFill>
                <a:effectLst/>
              </a:rPr>
              <a:t>3</a:t>
            </a:r>
            <a:endParaRPr lang="uk-UA" sz="96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7" name="Прямокутник 6"/>
          <p:cNvSpPr/>
          <p:nvPr/>
        </p:nvSpPr>
        <p:spPr>
          <a:xfrm>
            <a:off x="4941975" y="4241288"/>
            <a:ext cx="556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rgbClr val="00B050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4</a:t>
            </a:r>
            <a:endParaRPr lang="uk-UA" sz="9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rgbClr val="00B050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8" name="Прямокутник 7"/>
          <p:cNvSpPr/>
          <p:nvPr/>
        </p:nvSpPr>
        <p:spPr>
          <a:xfrm>
            <a:off x="3957141" y="5114067"/>
            <a:ext cx="556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rgbClr val="FF0000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5</a:t>
            </a:r>
            <a:endParaRPr lang="uk-UA" sz="9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rgbClr val="FF0000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9" name="Прямокутник 8"/>
          <p:cNvSpPr/>
          <p:nvPr/>
        </p:nvSpPr>
        <p:spPr>
          <a:xfrm>
            <a:off x="10345271" y="2929784"/>
            <a:ext cx="556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2">
                      <a:lumMod val="75000"/>
                    </a:schemeClr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6</a:t>
            </a:r>
            <a:endParaRPr lang="uk-UA" sz="9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2">
                    <a:lumMod val="75000"/>
                  </a:schemeClr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0" name="Прямокутник 9"/>
          <p:cNvSpPr/>
          <p:nvPr/>
        </p:nvSpPr>
        <p:spPr>
          <a:xfrm>
            <a:off x="9276313" y="1742738"/>
            <a:ext cx="556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rgbClr val="00B0F0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7</a:t>
            </a:r>
            <a:endParaRPr lang="uk-UA" sz="9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rgbClr val="00B0F0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1" name="Прямокутник 10"/>
          <p:cNvSpPr/>
          <p:nvPr/>
        </p:nvSpPr>
        <p:spPr>
          <a:xfrm>
            <a:off x="6397784" y="-53620"/>
            <a:ext cx="556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rgbClr val="00B050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8</a:t>
            </a:r>
            <a:endParaRPr lang="uk-UA" sz="9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rgbClr val="00B050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1082286" y="1388793"/>
            <a:ext cx="556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rgbClr val="C00000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9</a:t>
            </a:r>
            <a:endParaRPr lang="uk-UA" sz="9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rgbClr val="C00000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3" name="Прямокутник 12"/>
          <p:cNvSpPr/>
          <p:nvPr/>
        </p:nvSpPr>
        <p:spPr>
          <a:xfrm>
            <a:off x="8075961" y="4720728"/>
            <a:ext cx="54924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0</a:t>
            </a:r>
            <a:endParaRPr lang="uk-UA" sz="9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4" name="Прямокутник 13"/>
          <p:cNvSpPr/>
          <p:nvPr/>
        </p:nvSpPr>
        <p:spPr>
          <a:xfrm>
            <a:off x="0" y="1781198"/>
            <a:ext cx="54924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30">
                  <a:fgClr>
                    <a:srgbClr val="7030A0"/>
                  </a:fgClr>
                  <a:bgClr>
                    <a:schemeClr val="bg1"/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1</a:t>
            </a:r>
            <a:endParaRPr lang="uk-UA" sz="9600" b="1" cap="none" spc="0" dirty="0">
              <a:ln w="12700">
                <a:solidFill>
                  <a:schemeClr val="accent1"/>
                </a:solidFill>
                <a:prstDash val="solid"/>
              </a:ln>
              <a:pattFill prst="pct30">
                <a:fgClr>
                  <a:srgbClr val="7030A0"/>
                </a:fgClr>
                <a:bgClr>
                  <a:schemeClr val="bg1"/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5" name="Прямокутник 14"/>
          <p:cNvSpPr/>
          <p:nvPr/>
        </p:nvSpPr>
        <p:spPr>
          <a:xfrm>
            <a:off x="2137830" y="4503510"/>
            <a:ext cx="556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2</a:t>
            </a:r>
            <a:endParaRPr lang="uk-UA" sz="9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6" name="Прямокутник 15"/>
          <p:cNvSpPr/>
          <p:nvPr/>
        </p:nvSpPr>
        <p:spPr>
          <a:xfrm>
            <a:off x="4046893" y="211538"/>
            <a:ext cx="556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uk-UA" sz="9600" b="1" cap="none" spc="0" dirty="0" smtClean="0">
                <a:ln/>
                <a:solidFill>
                  <a:schemeClr val="accent4"/>
                </a:solidFill>
                <a:effectLst/>
              </a:rPr>
              <a:t>3</a:t>
            </a:r>
            <a:endParaRPr lang="uk-UA" sz="96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17" name="Прямокутник 16"/>
          <p:cNvSpPr/>
          <p:nvPr/>
        </p:nvSpPr>
        <p:spPr>
          <a:xfrm>
            <a:off x="435282" y="3252823"/>
            <a:ext cx="556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rgbClr val="00B050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4</a:t>
            </a:r>
            <a:endParaRPr lang="uk-UA" sz="9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rgbClr val="00B050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8" name="Прямокутник 17"/>
          <p:cNvSpPr/>
          <p:nvPr/>
        </p:nvSpPr>
        <p:spPr>
          <a:xfrm>
            <a:off x="8175037" y="83347"/>
            <a:ext cx="556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rgbClr val="FF0000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5</a:t>
            </a:r>
            <a:endParaRPr lang="uk-UA" sz="9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rgbClr val="FF0000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9" name="Прямокутник 18"/>
          <p:cNvSpPr/>
          <p:nvPr/>
        </p:nvSpPr>
        <p:spPr>
          <a:xfrm>
            <a:off x="5234406" y="211538"/>
            <a:ext cx="556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2">
                      <a:lumMod val="75000"/>
                    </a:schemeClr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6</a:t>
            </a:r>
            <a:endParaRPr lang="uk-UA" sz="9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2">
                    <a:lumMod val="75000"/>
                  </a:schemeClr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20" name="Прямокутник 19"/>
          <p:cNvSpPr/>
          <p:nvPr/>
        </p:nvSpPr>
        <p:spPr>
          <a:xfrm>
            <a:off x="2782270" y="5313074"/>
            <a:ext cx="556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rgbClr val="00B0F0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7</a:t>
            </a:r>
            <a:endParaRPr lang="uk-UA" sz="9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rgbClr val="00B0F0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21" name="Прямокутник 20"/>
          <p:cNvSpPr/>
          <p:nvPr/>
        </p:nvSpPr>
        <p:spPr>
          <a:xfrm>
            <a:off x="9841434" y="5114067"/>
            <a:ext cx="556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rgbClr val="00B050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8</a:t>
            </a:r>
            <a:endParaRPr lang="uk-UA" sz="9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rgbClr val="00B050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22" name="Прямокутник 21"/>
          <p:cNvSpPr/>
          <p:nvPr/>
        </p:nvSpPr>
        <p:spPr>
          <a:xfrm>
            <a:off x="359634" y="-67537"/>
            <a:ext cx="556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rgbClr val="C00000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9</a:t>
            </a:r>
            <a:endParaRPr lang="uk-UA" sz="9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rgbClr val="C00000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23" name="Прямокутник 22"/>
          <p:cNvSpPr/>
          <p:nvPr/>
        </p:nvSpPr>
        <p:spPr>
          <a:xfrm>
            <a:off x="7230502" y="807682"/>
            <a:ext cx="54924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0</a:t>
            </a:r>
            <a:endParaRPr lang="uk-UA" sz="9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24" name="Прямокутник 23"/>
          <p:cNvSpPr/>
          <p:nvPr/>
        </p:nvSpPr>
        <p:spPr>
          <a:xfrm>
            <a:off x="3444094" y="969411"/>
            <a:ext cx="54924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30">
                  <a:fgClr>
                    <a:srgbClr val="7030A0"/>
                  </a:fgClr>
                  <a:bgClr>
                    <a:schemeClr val="bg1"/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1</a:t>
            </a:r>
            <a:endParaRPr lang="uk-UA" sz="9600" b="1" cap="none" spc="0" dirty="0">
              <a:ln w="12700">
                <a:solidFill>
                  <a:schemeClr val="accent1"/>
                </a:solidFill>
                <a:prstDash val="solid"/>
              </a:ln>
              <a:pattFill prst="pct30">
                <a:fgClr>
                  <a:srgbClr val="7030A0"/>
                </a:fgClr>
                <a:bgClr>
                  <a:schemeClr val="bg1"/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25" name="Прямокутник 24"/>
          <p:cNvSpPr/>
          <p:nvPr/>
        </p:nvSpPr>
        <p:spPr>
          <a:xfrm>
            <a:off x="5969271" y="957908"/>
            <a:ext cx="556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2</a:t>
            </a:r>
            <a:endParaRPr lang="uk-UA" sz="9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6" name="Прямокутник 25"/>
          <p:cNvSpPr/>
          <p:nvPr/>
        </p:nvSpPr>
        <p:spPr>
          <a:xfrm>
            <a:off x="1490114" y="3426351"/>
            <a:ext cx="556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uk-UA" sz="9600" b="1" cap="none" spc="0" dirty="0" smtClean="0">
                <a:ln/>
                <a:solidFill>
                  <a:schemeClr val="accent4"/>
                </a:solidFill>
                <a:effectLst/>
              </a:rPr>
              <a:t>3</a:t>
            </a:r>
            <a:endParaRPr lang="uk-UA" sz="96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27" name="Прямокутник 26"/>
          <p:cNvSpPr/>
          <p:nvPr/>
        </p:nvSpPr>
        <p:spPr>
          <a:xfrm>
            <a:off x="10974945" y="4329237"/>
            <a:ext cx="556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rgbClr val="00B050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4</a:t>
            </a:r>
            <a:endParaRPr lang="uk-UA" sz="9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rgbClr val="00B050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28" name="Прямокутник 27"/>
          <p:cNvSpPr/>
          <p:nvPr/>
        </p:nvSpPr>
        <p:spPr>
          <a:xfrm>
            <a:off x="9123102" y="3496436"/>
            <a:ext cx="556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rgbClr val="FF0000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5</a:t>
            </a:r>
            <a:endParaRPr lang="uk-UA" sz="9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rgbClr val="FF0000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29" name="Прямокутник 28"/>
          <p:cNvSpPr/>
          <p:nvPr/>
        </p:nvSpPr>
        <p:spPr>
          <a:xfrm>
            <a:off x="1541951" y="1926776"/>
            <a:ext cx="556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2">
                      <a:lumMod val="75000"/>
                    </a:schemeClr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6</a:t>
            </a:r>
            <a:endParaRPr lang="uk-UA" sz="9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2">
                    <a:lumMod val="75000"/>
                  </a:schemeClr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30" name="Прямокутник 29"/>
          <p:cNvSpPr/>
          <p:nvPr/>
        </p:nvSpPr>
        <p:spPr>
          <a:xfrm>
            <a:off x="1377444" y="446348"/>
            <a:ext cx="556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rgbClr val="00B0F0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7</a:t>
            </a:r>
            <a:endParaRPr lang="uk-UA" sz="9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rgbClr val="00B0F0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31" name="Прямокутник 30"/>
          <p:cNvSpPr/>
          <p:nvPr/>
        </p:nvSpPr>
        <p:spPr>
          <a:xfrm>
            <a:off x="2410769" y="-42299"/>
            <a:ext cx="556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rgbClr val="00B050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8</a:t>
            </a:r>
            <a:endParaRPr lang="uk-UA" sz="9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rgbClr val="00B050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32" name="Прямокутник 31"/>
          <p:cNvSpPr/>
          <p:nvPr/>
        </p:nvSpPr>
        <p:spPr>
          <a:xfrm>
            <a:off x="6311852" y="4693650"/>
            <a:ext cx="556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rgbClr val="C00000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9</a:t>
            </a:r>
            <a:endParaRPr lang="uk-UA" sz="9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rgbClr val="C00000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33" name="Прямокутник 32"/>
          <p:cNvSpPr/>
          <p:nvPr/>
        </p:nvSpPr>
        <p:spPr>
          <a:xfrm>
            <a:off x="567490" y="5288340"/>
            <a:ext cx="54924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0</a:t>
            </a:r>
            <a:endParaRPr lang="uk-UA" sz="9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35" name="Прямокутник 34"/>
          <p:cNvSpPr/>
          <p:nvPr/>
        </p:nvSpPr>
        <p:spPr>
          <a:xfrm>
            <a:off x="2659758" y="2374960"/>
            <a:ext cx="661655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9600" b="1" cap="none" spc="0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Скретч</a:t>
            </a:r>
            <a:r>
              <a:rPr lang="uk-UA" sz="96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-лото</a:t>
            </a:r>
            <a:endParaRPr lang="uk-UA" sz="96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92325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Місце для вмісту 2"/>
          <p:cNvSpPr>
            <a:spLocks noGrp="1"/>
          </p:cNvSpPr>
          <p:nvPr>
            <p:ph idx="1"/>
          </p:nvPr>
        </p:nvSpPr>
        <p:spPr>
          <a:xfrm>
            <a:off x="2310360" y="1454590"/>
            <a:ext cx="6992389" cy="37324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b="1" dirty="0"/>
              <a:t>1.</a:t>
            </a:r>
            <a:r>
              <a:rPr lang="uk-UA" dirty="0"/>
              <a:t> </a:t>
            </a:r>
            <a:r>
              <a:rPr lang="uk-UA" b="1" dirty="0"/>
              <a:t>Задумати число від 1 до 9</a:t>
            </a:r>
          </a:p>
          <a:p>
            <a:pPr marL="0" indent="0">
              <a:buNone/>
            </a:pPr>
            <a:r>
              <a:rPr lang="uk-UA" b="1" dirty="0"/>
              <a:t>2.  Помножити це число на 2</a:t>
            </a:r>
          </a:p>
          <a:p>
            <a:pPr marL="0" indent="0">
              <a:buNone/>
            </a:pPr>
            <a:r>
              <a:rPr lang="uk-UA" b="1" dirty="0"/>
              <a:t>3. До результату додати 12</a:t>
            </a:r>
          </a:p>
          <a:p>
            <a:pPr marL="0" indent="0">
              <a:buNone/>
            </a:pPr>
            <a:r>
              <a:rPr lang="uk-UA" b="1" dirty="0"/>
              <a:t>4. Отримане число поділіть на 2</a:t>
            </a:r>
          </a:p>
          <a:p>
            <a:pPr marL="0" indent="0">
              <a:buNone/>
            </a:pPr>
            <a:r>
              <a:rPr lang="uk-UA" b="1" dirty="0"/>
              <a:t>5. Від результату відніміть задумане число.</a:t>
            </a:r>
          </a:p>
          <a:p>
            <a:pPr marL="0" indent="0">
              <a:buNone/>
            </a:pPr>
            <a:r>
              <a:rPr lang="uk-UA" b="1" dirty="0"/>
              <a:t>6. Отримане число помножити на 2</a:t>
            </a:r>
          </a:p>
          <a:p>
            <a:pPr marL="0" indent="0">
              <a:buNone/>
            </a:pPr>
            <a:r>
              <a:rPr lang="uk-UA" b="1" dirty="0" smtClean="0"/>
              <a:t>          Запишіть </a:t>
            </a:r>
            <a:r>
              <a:rPr lang="uk-UA" b="1" dirty="0"/>
              <a:t>свій результат на листок </a:t>
            </a:r>
          </a:p>
        </p:txBody>
      </p:sp>
    </p:spTree>
    <p:extLst>
      <p:ext uri="{BB962C8B-B14F-4D97-AF65-F5344CB8AC3E}">
        <p14:creationId xmlns:p14="http://schemas.microsoft.com/office/powerpoint/2010/main" val="2348120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10843829" y="-195476"/>
            <a:ext cx="54924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30">
                  <a:fgClr>
                    <a:srgbClr val="7030A0"/>
                  </a:fgClr>
                  <a:bgClr>
                    <a:schemeClr val="bg1"/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1</a:t>
            </a:r>
            <a:endParaRPr lang="uk-UA" sz="9600" b="1" cap="none" spc="0" dirty="0">
              <a:ln w="12700">
                <a:solidFill>
                  <a:schemeClr val="accent1"/>
                </a:solidFill>
                <a:prstDash val="solid"/>
              </a:ln>
              <a:pattFill prst="pct30">
                <a:fgClr>
                  <a:srgbClr val="7030A0"/>
                </a:fgClr>
                <a:bgClr>
                  <a:schemeClr val="bg1"/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9342362" y="83347"/>
            <a:ext cx="556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2</a:t>
            </a:r>
            <a:endParaRPr lang="uk-UA" sz="9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11268635" y="3036296"/>
            <a:ext cx="556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uk-UA" sz="9600" b="1" cap="none" spc="0" dirty="0" smtClean="0">
                <a:ln/>
                <a:solidFill>
                  <a:schemeClr val="accent4"/>
                </a:solidFill>
                <a:effectLst/>
              </a:rPr>
              <a:t>3</a:t>
            </a:r>
            <a:endParaRPr lang="uk-UA" sz="96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7" name="Прямокутник 6"/>
          <p:cNvSpPr/>
          <p:nvPr/>
        </p:nvSpPr>
        <p:spPr>
          <a:xfrm>
            <a:off x="4941975" y="4241288"/>
            <a:ext cx="556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rgbClr val="00B050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4</a:t>
            </a:r>
            <a:endParaRPr lang="uk-UA" sz="9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rgbClr val="00B050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8" name="Прямокутник 7"/>
          <p:cNvSpPr/>
          <p:nvPr/>
        </p:nvSpPr>
        <p:spPr>
          <a:xfrm>
            <a:off x="3957141" y="5114067"/>
            <a:ext cx="556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rgbClr val="FF0000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5</a:t>
            </a:r>
            <a:endParaRPr lang="uk-UA" sz="9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rgbClr val="FF0000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9" name="Прямокутник 8"/>
          <p:cNvSpPr/>
          <p:nvPr/>
        </p:nvSpPr>
        <p:spPr>
          <a:xfrm>
            <a:off x="10345271" y="2929784"/>
            <a:ext cx="556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2">
                      <a:lumMod val="75000"/>
                    </a:schemeClr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6</a:t>
            </a:r>
            <a:endParaRPr lang="uk-UA" sz="9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2">
                    <a:lumMod val="75000"/>
                  </a:schemeClr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0" name="Прямокутник 9"/>
          <p:cNvSpPr/>
          <p:nvPr/>
        </p:nvSpPr>
        <p:spPr>
          <a:xfrm>
            <a:off x="9276313" y="1742738"/>
            <a:ext cx="556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rgbClr val="00B0F0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7</a:t>
            </a:r>
            <a:endParaRPr lang="uk-UA" sz="9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rgbClr val="00B0F0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1" name="Прямокутник 10"/>
          <p:cNvSpPr/>
          <p:nvPr/>
        </p:nvSpPr>
        <p:spPr>
          <a:xfrm>
            <a:off x="6397784" y="-53620"/>
            <a:ext cx="556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rgbClr val="00B050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8</a:t>
            </a:r>
            <a:endParaRPr lang="uk-UA" sz="9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rgbClr val="00B050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1082286" y="1388793"/>
            <a:ext cx="556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rgbClr val="C00000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9</a:t>
            </a:r>
            <a:endParaRPr lang="uk-UA" sz="9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rgbClr val="C00000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3" name="Прямокутник 12"/>
          <p:cNvSpPr/>
          <p:nvPr/>
        </p:nvSpPr>
        <p:spPr>
          <a:xfrm>
            <a:off x="8075961" y="4720728"/>
            <a:ext cx="54924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0</a:t>
            </a:r>
            <a:endParaRPr lang="uk-UA" sz="9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4" name="Прямокутник 13"/>
          <p:cNvSpPr/>
          <p:nvPr/>
        </p:nvSpPr>
        <p:spPr>
          <a:xfrm>
            <a:off x="0" y="1781198"/>
            <a:ext cx="54924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30">
                  <a:fgClr>
                    <a:srgbClr val="7030A0"/>
                  </a:fgClr>
                  <a:bgClr>
                    <a:schemeClr val="bg1"/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1</a:t>
            </a:r>
            <a:endParaRPr lang="uk-UA" sz="9600" b="1" cap="none" spc="0" dirty="0">
              <a:ln w="12700">
                <a:solidFill>
                  <a:schemeClr val="accent1"/>
                </a:solidFill>
                <a:prstDash val="solid"/>
              </a:ln>
              <a:pattFill prst="pct30">
                <a:fgClr>
                  <a:srgbClr val="7030A0"/>
                </a:fgClr>
                <a:bgClr>
                  <a:schemeClr val="bg1"/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5" name="Прямокутник 14"/>
          <p:cNvSpPr/>
          <p:nvPr/>
        </p:nvSpPr>
        <p:spPr>
          <a:xfrm>
            <a:off x="2137830" y="4503510"/>
            <a:ext cx="556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2</a:t>
            </a:r>
            <a:endParaRPr lang="uk-UA" sz="9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6" name="Прямокутник 15"/>
          <p:cNvSpPr/>
          <p:nvPr/>
        </p:nvSpPr>
        <p:spPr>
          <a:xfrm>
            <a:off x="4046893" y="211538"/>
            <a:ext cx="556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uk-UA" sz="9600" b="1" cap="none" spc="0" dirty="0" smtClean="0">
                <a:ln/>
                <a:solidFill>
                  <a:schemeClr val="accent4"/>
                </a:solidFill>
                <a:effectLst/>
              </a:rPr>
              <a:t>3</a:t>
            </a:r>
            <a:endParaRPr lang="uk-UA" sz="96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17" name="Прямокутник 16"/>
          <p:cNvSpPr/>
          <p:nvPr/>
        </p:nvSpPr>
        <p:spPr>
          <a:xfrm>
            <a:off x="435282" y="3252823"/>
            <a:ext cx="556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rgbClr val="00B050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4</a:t>
            </a:r>
            <a:endParaRPr lang="uk-UA" sz="9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rgbClr val="00B050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8" name="Прямокутник 17"/>
          <p:cNvSpPr/>
          <p:nvPr/>
        </p:nvSpPr>
        <p:spPr>
          <a:xfrm>
            <a:off x="8175037" y="83347"/>
            <a:ext cx="556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rgbClr val="FF0000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5</a:t>
            </a:r>
            <a:endParaRPr lang="uk-UA" sz="9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rgbClr val="FF0000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9" name="Прямокутник 18"/>
          <p:cNvSpPr/>
          <p:nvPr/>
        </p:nvSpPr>
        <p:spPr>
          <a:xfrm>
            <a:off x="5234406" y="211538"/>
            <a:ext cx="556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2">
                      <a:lumMod val="75000"/>
                    </a:schemeClr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6</a:t>
            </a:r>
            <a:endParaRPr lang="uk-UA" sz="9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2">
                    <a:lumMod val="75000"/>
                  </a:schemeClr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20" name="Прямокутник 19"/>
          <p:cNvSpPr/>
          <p:nvPr/>
        </p:nvSpPr>
        <p:spPr>
          <a:xfrm>
            <a:off x="2782270" y="5313074"/>
            <a:ext cx="556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rgbClr val="00B0F0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7</a:t>
            </a:r>
            <a:endParaRPr lang="uk-UA" sz="9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rgbClr val="00B0F0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21" name="Прямокутник 20"/>
          <p:cNvSpPr/>
          <p:nvPr/>
        </p:nvSpPr>
        <p:spPr>
          <a:xfrm>
            <a:off x="9841434" y="5114067"/>
            <a:ext cx="556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rgbClr val="00B050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8</a:t>
            </a:r>
            <a:endParaRPr lang="uk-UA" sz="9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rgbClr val="00B050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22" name="Прямокутник 21"/>
          <p:cNvSpPr/>
          <p:nvPr/>
        </p:nvSpPr>
        <p:spPr>
          <a:xfrm>
            <a:off x="359634" y="-67537"/>
            <a:ext cx="556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rgbClr val="C00000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9</a:t>
            </a:r>
            <a:endParaRPr lang="uk-UA" sz="9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rgbClr val="C00000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23" name="Прямокутник 22"/>
          <p:cNvSpPr/>
          <p:nvPr/>
        </p:nvSpPr>
        <p:spPr>
          <a:xfrm>
            <a:off x="7230502" y="807682"/>
            <a:ext cx="54924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0</a:t>
            </a:r>
            <a:endParaRPr lang="uk-UA" sz="9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24" name="Прямокутник 23"/>
          <p:cNvSpPr/>
          <p:nvPr/>
        </p:nvSpPr>
        <p:spPr>
          <a:xfrm>
            <a:off x="3444094" y="969411"/>
            <a:ext cx="54924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30">
                  <a:fgClr>
                    <a:srgbClr val="7030A0"/>
                  </a:fgClr>
                  <a:bgClr>
                    <a:schemeClr val="bg1"/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1</a:t>
            </a:r>
            <a:endParaRPr lang="uk-UA" sz="9600" b="1" cap="none" spc="0" dirty="0">
              <a:ln w="12700">
                <a:solidFill>
                  <a:schemeClr val="accent1"/>
                </a:solidFill>
                <a:prstDash val="solid"/>
              </a:ln>
              <a:pattFill prst="pct30">
                <a:fgClr>
                  <a:srgbClr val="7030A0"/>
                </a:fgClr>
                <a:bgClr>
                  <a:schemeClr val="bg1"/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25" name="Прямокутник 24"/>
          <p:cNvSpPr/>
          <p:nvPr/>
        </p:nvSpPr>
        <p:spPr>
          <a:xfrm>
            <a:off x="5969271" y="957908"/>
            <a:ext cx="556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2</a:t>
            </a:r>
            <a:endParaRPr lang="uk-UA" sz="9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6" name="Прямокутник 25"/>
          <p:cNvSpPr/>
          <p:nvPr/>
        </p:nvSpPr>
        <p:spPr>
          <a:xfrm>
            <a:off x="1490114" y="3426351"/>
            <a:ext cx="556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uk-UA" sz="9600" b="1" cap="none" spc="0" dirty="0" smtClean="0">
                <a:ln/>
                <a:solidFill>
                  <a:schemeClr val="accent4"/>
                </a:solidFill>
                <a:effectLst/>
              </a:rPr>
              <a:t>3</a:t>
            </a:r>
            <a:endParaRPr lang="uk-UA" sz="96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27" name="Прямокутник 26"/>
          <p:cNvSpPr/>
          <p:nvPr/>
        </p:nvSpPr>
        <p:spPr>
          <a:xfrm>
            <a:off x="10974945" y="4329237"/>
            <a:ext cx="556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rgbClr val="00B050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4</a:t>
            </a:r>
            <a:endParaRPr lang="uk-UA" sz="9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rgbClr val="00B050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28" name="Прямокутник 27"/>
          <p:cNvSpPr/>
          <p:nvPr/>
        </p:nvSpPr>
        <p:spPr>
          <a:xfrm>
            <a:off x="9123102" y="3496436"/>
            <a:ext cx="556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rgbClr val="FF0000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5</a:t>
            </a:r>
            <a:endParaRPr lang="uk-UA" sz="9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rgbClr val="FF0000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29" name="Прямокутник 28"/>
          <p:cNvSpPr/>
          <p:nvPr/>
        </p:nvSpPr>
        <p:spPr>
          <a:xfrm>
            <a:off x="1541951" y="1926776"/>
            <a:ext cx="556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2">
                      <a:lumMod val="75000"/>
                    </a:schemeClr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6</a:t>
            </a:r>
            <a:endParaRPr lang="uk-UA" sz="9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2">
                    <a:lumMod val="75000"/>
                  </a:schemeClr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30" name="Прямокутник 29"/>
          <p:cNvSpPr/>
          <p:nvPr/>
        </p:nvSpPr>
        <p:spPr>
          <a:xfrm>
            <a:off x="1377444" y="446348"/>
            <a:ext cx="556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rgbClr val="00B0F0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7</a:t>
            </a:r>
            <a:endParaRPr lang="uk-UA" sz="9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rgbClr val="00B0F0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31" name="Прямокутник 30"/>
          <p:cNvSpPr/>
          <p:nvPr/>
        </p:nvSpPr>
        <p:spPr>
          <a:xfrm>
            <a:off x="2410769" y="-42299"/>
            <a:ext cx="556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rgbClr val="00B050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8</a:t>
            </a:r>
            <a:endParaRPr lang="uk-UA" sz="9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rgbClr val="00B050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32" name="Прямокутник 31"/>
          <p:cNvSpPr/>
          <p:nvPr/>
        </p:nvSpPr>
        <p:spPr>
          <a:xfrm>
            <a:off x="6311852" y="4693650"/>
            <a:ext cx="556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rgbClr val="C00000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9</a:t>
            </a:r>
            <a:endParaRPr lang="uk-UA" sz="9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rgbClr val="C00000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33" name="Прямокутник 32"/>
          <p:cNvSpPr/>
          <p:nvPr/>
        </p:nvSpPr>
        <p:spPr>
          <a:xfrm>
            <a:off x="567490" y="5288340"/>
            <a:ext cx="54924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0</a:t>
            </a:r>
            <a:endParaRPr lang="uk-UA" sz="9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35" name="Прямокутник 34"/>
          <p:cNvSpPr/>
          <p:nvPr/>
        </p:nvSpPr>
        <p:spPr>
          <a:xfrm>
            <a:off x="2660993" y="2469585"/>
            <a:ext cx="661655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9600" b="1" cap="none" spc="0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Скретч</a:t>
            </a:r>
            <a:r>
              <a:rPr lang="uk-UA" sz="96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-лото</a:t>
            </a:r>
            <a:endParaRPr lang="uk-UA" sz="96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86418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618916" y="154583"/>
            <a:ext cx="989411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u="sng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Завдання 1.</a:t>
            </a:r>
            <a:r>
              <a:rPr lang="uk-UA" sz="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Графічний диктант (2 бали</a:t>
            </a:r>
            <a:r>
              <a:rPr lang="uk-UA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)</a:t>
            </a:r>
            <a:endParaRPr lang="uk-UA" sz="4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9388" y="981776"/>
            <a:ext cx="10751419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Позначити </a:t>
            </a:r>
            <a:r>
              <a:rPr lang="uk-UA" sz="24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трикутником - правильне </a:t>
            </a:r>
            <a:r>
              <a:rPr lang="uk-UA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твердження, </a:t>
            </a:r>
            <a:r>
              <a:rPr lang="uk-UA" sz="24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колом –</a:t>
            </a:r>
            <a:r>
              <a:rPr lang="uk-UA" sz="2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хибне</a:t>
            </a:r>
            <a:r>
              <a:rPr lang="uk-UA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uk-U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Алгоритм –це нескінченна послідовність команд для розв’язування задачі.</a:t>
            </a:r>
          </a:p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Програма –це алгоритм, записаний спеціальною мовою, яку «розуміє» комп’ютер.</a:t>
            </a:r>
          </a:p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Для створення проекту в середовищі </a:t>
            </a:r>
            <a:r>
              <a:rPr lang="uk-U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Скретч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спочатку розробляють його план.</a:t>
            </a:r>
          </a:p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Цикл «ЗАВЖДИ» використовують, якщо кількість повторень відома.</a:t>
            </a:r>
          </a:p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У програмному середовищі </a:t>
            </a:r>
            <a:r>
              <a:rPr lang="uk-U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Скретч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є команди - датчики.</a:t>
            </a:r>
          </a:p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Команда «Повторити 10» використовується для реалізації алгоритму з розгалуженням.</a:t>
            </a:r>
          </a:p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7.У програмному середовищі </a:t>
            </a:r>
            <a:r>
              <a:rPr lang="uk-U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Скретч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існує лише одна команда, що реалізує алгоритмічну конструкцію розгалуження.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429715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243</TotalTime>
  <Words>696</Words>
  <Application>Microsoft Office PowerPoint</Application>
  <PresentationFormat>Широкий екран</PresentationFormat>
  <Paragraphs>123</Paragraphs>
  <Slides>18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18</vt:i4>
      </vt:variant>
    </vt:vector>
  </HeadingPairs>
  <TitlesOfParts>
    <vt:vector size="23" baseType="lpstr">
      <vt:lpstr>Arial</vt:lpstr>
      <vt:lpstr>Times New Roman</vt:lpstr>
      <vt:lpstr>Trebuchet MS</vt:lpstr>
      <vt:lpstr>Wingdings 3</vt:lpstr>
      <vt:lpstr>Грань</vt:lpstr>
      <vt:lpstr>Презентація PowerPoint</vt:lpstr>
      <vt:lpstr>Презентація PowerPoint</vt:lpstr>
      <vt:lpstr>Презентація PowerPoint</vt:lpstr>
      <vt:lpstr>Презентація PowerPoint</vt:lpstr>
      <vt:lpstr>Тема уроку: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Домашнє завдання. </vt:lpstr>
    </vt:vector>
  </TitlesOfParts>
  <Company>Інститут Модернізації та Змісту освіти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uchitel</dc:creator>
  <cp:lastModifiedBy>uchitel</cp:lastModifiedBy>
  <cp:revision>22</cp:revision>
  <dcterms:created xsi:type="dcterms:W3CDTF">2019-02-12T10:29:32Z</dcterms:created>
  <dcterms:modified xsi:type="dcterms:W3CDTF">2019-02-13T13:36:16Z</dcterms:modified>
</cp:coreProperties>
</file>