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handoutMasterIdLst>
    <p:handoutMasterId r:id="rId33"/>
  </p:handoutMasterIdLst>
  <p:sldIdLst>
    <p:sldId id="445" r:id="rId2"/>
    <p:sldId id="260" r:id="rId3"/>
    <p:sldId id="295" r:id="rId4"/>
    <p:sldId id="444" r:id="rId5"/>
    <p:sldId id="422" r:id="rId6"/>
    <p:sldId id="447" r:id="rId7"/>
    <p:sldId id="448" r:id="rId8"/>
    <p:sldId id="449" r:id="rId9"/>
    <p:sldId id="454" r:id="rId10"/>
    <p:sldId id="450" r:id="rId11"/>
    <p:sldId id="452" r:id="rId12"/>
    <p:sldId id="455" r:id="rId13"/>
    <p:sldId id="456" r:id="rId14"/>
    <p:sldId id="458" r:id="rId15"/>
    <p:sldId id="459" r:id="rId16"/>
    <p:sldId id="462" r:id="rId17"/>
    <p:sldId id="460" r:id="rId18"/>
    <p:sldId id="465" r:id="rId19"/>
    <p:sldId id="466" r:id="rId20"/>
    <p:sldId id="467" r:id="rId21"/>
    <p:sldId id="468" r:id="rId22"/>
    <p:sldId id="470" r:id="rId23"/>
    <p:sldId id="329" r:id="rId24"/>
    <p:sldId id="399" r:id="rId25"/>
    <p:sldId id="433" r:id="rId26"/>
    <p:sldId id="291" r:id="rId27"/>
    <p:sldId id="421" r:id="rId28"/>
    <p:sldId id="330" r:id="rId29"/>
    <p:sldId id="285" r:id="rId30"/>
    <p:sldId id="277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9B09"/>
    <a:srgbClr val="0000FF"/>
    <a:srgbClr val="F6BB00"/>
    <a:srgbClr val="CF7F1F"/>
    <a:srgbClr val="C1EFFF"/>
    <a:srgbClr val="00CC66"/>
    <a:srgbClr val="FF9900"/>
    <a:srgbClr val="B2DE82"/>
    <a:srgbClr val="E60ECC"/>
    <a:srgbClr val="EC08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ітли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912" autoAdjust="0"/>
  </p:normalViewPr>
  <p:slideViewPr>
    <p:cSldViewPr>
      <p:cViewPr varScale="1">
        <p:scale>
          <a:sx n="69" d="100"/>
          <a:sy n="69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05BFB-FD02-42A4-B024-30E728FE1180}" type="doc">
      <dgm:prSet loTypeId="urn:microsoft.com/office/officeart/2009/3/layout/StepUpProcess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315B3D86-926A-4CC7-8AA0-D4C96E20CBEA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1600" dirty="0" smtClean="0"/>
            <a:t>електронні таблиці; табличні процесори та їх призначення; табличний процесор </a:t>
          </a:r>
          <a:r>
            <a:rPr lang="en-US" sz="1600" dirty="0" smtClean="0"/>
            <a:t>Microsoft Office Excel 2007</a:t>
          </a:r>
          <a:endParaRPr lang="uk-UA" sz="1600" i="0" noProof="0" dirty="0" smtClean="0"/>
        </a:p>
      </dgm:t>
    </dgm:pt>
    <dgm:pt modelId="{DF55645F-A126-4D86-9561-716167B27046}" type="parTrans" cxnId="{68FB6ADD-641A-4696-9742-88298C57E541}">
      <dgm:prSet/>
      <dgm:spPr/>
      <dgm:t>
        <a:bodyPr/>
        <a:lstStyle/>
        <a:p>
          <a:endParaRPr lang="uk-UA"/>
        </a:p>
      </dgm:t>
    </dgm:pt>
    <dgm:pt modelId="{2D71F001-BD1C-49B7-AFB3-4937C19A9401}" type="sibTrans" cxnId="{68FB6ADD-641A-4696-9742-88298C57E541}">
      <dgm:prSet/>
      <dgm:spPr/>
      <dgm:t>
        <a:bodyPr/>
        <a:lstStyle/>
        <a:p>
          <a:endParaRPr lang="uk-UA"/>
        </a:p>
      </dgm:t>
    </dgm:pt>
    <dgm:pt modelId="{9955DCCA-1927-447A-B0E0-D61663048EE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1400" dirty="0" smtClean="0"/>
            <a:t>об'єкти табличного процесора та їх властивості; створення, редагування та форматування електронних табли</a:t>
          </a:r>
          <a:r>
            <a:rPr lang="uk-UA" sz="1600" dirty="0" smtClean="0"/>
            <a:t>ць</a:t>
          </a:r>
        </a:p>
      </dgm:t>
    </dgm:pt>
    <dgm:pt modelId="{E50F8F57-8A45-42CA-A274-24C4CA1CD071}" type="sibTrans" cxnId="{F726AB76-4D4D-43E1-B7BC-CD8D37266646}">
      <dgm:prSet/>
      <dgm:spPr/>
      <dgm:t>
        <a:bodyPr/>
        <a:lstStyle/>
        <a:p>
          <a:endParaRPr lang="uk-UA"/>
        </a:p>
      </dgm:t>
    </dgm:pt>
    <dgm:pt modelId="{BEB06C26-D1FE-49F6-AF77-63A677BA45F4}" type="parTrans" cxnId="{F726AB76-4D4D-43E1-B7BC-CD8D37266646}">
      <dgm:prSet/>
      <dgm:spPr/>
      <dgm:t>
        <a:bodyPr/>
        <a:lstStyle/>
        <a:p>
          <a:endParaRPr lang="uk-UA"/>
        </a:p>
      </dgm:t>
    </dgm:pt>
    <dgm:pt modelId="{D730C3CA-B9C7-4615-91B4-AFC6A07D29F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1400" dirty="0" smtClean="0"/>
            <a:t>застосування формул для виконання обчислень; використання функцій у формулах; побудову, редагування та форматування діаграм</a:t>
          </a:r>
          <a:endParaRPr lang="uk-UA" sz="1400" noProof="0" dirty="0" smtClean="0"/>
        </a:p>
      </dgm:t>
    </dgm:pt>
    <dgm:pt modelId="{9D728392-87A9-4A0A-886E-C5A324CD2392}" type="parTrans" cxnId="{E2E514F9-F3D1-4765-93D3-9D8A56F61576}">
      <dgm:prSet/>
      <dgm:spPr/>
      <dgm:t>
        <a:bodyPr/>
        <a:lstStyle/>
        <a:p>
          <a:endParaRPr lang="ru-RU"/>
        </a:p>
      </dgm:t>
    </dgm:pt>
    <dgm:pt modelId="{ACC53A0C-F247-42DE-BA98-070224023EB7}" type="sibTrans" cxnId="{E2E514F9-F3D1-4765-93D3-9D8A56F61576}">
      <dgm:prSet/>
      <dgm:spPr/>
      <dgm:t>
        <a:bodyPr/>
        <a:lstStyle/>
        <a:p>
          <a:endParaRPr lang="ru-RU"/>
        </a:p>
      </dgm:t>
    </dgm:pt>
    <dgm:pt modelId="{278BBEC3-25EB-4983-A2ED-39E7510A7FC9}" type="pres">
      <dgm:prSet presAssocID="{E5105BFB-FD02-42A4-B024-30E728FE118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5BF0CC98-8900-4BA1-A102-A374D41FF3BF}" type="pres">
      <dgm:prSet presAssocID="{315B3D86-926A-4CC7-8AA0-D4C96E20CBEA}" presName="composite" presStyleCnt="0"/>
      <dgm:spPr/>
      <dgm:t>
        <a:bodyPr/>
        <a:lstStyle/>
        <a:p>
          <a:endParaRPr lang="uk-UA"/>
        </a:p>
      </dgm:t>
    </dgm:pt>
    <dgm:pt modelId="{97F4F5B0-160D-40C2-BA04-7E2E012FE3F3}" type="pres">
      <dgm:prSet presAssocID="{315B3D86-926A-4CC7-8AA0-D4C96E20CBEA}" presName="LShape" presStyleLbl="alignNode1" presStyleIdx="0" presStyleCnt="5"/>
      <dgm:spPr/>
      <dgm:t>
        <a:bodyPr/>
        <a:lstStyle/>
        <a:p>
          <a:endParaRPr lang="uk-UA"/>
        </a:p>
      </dgm:t>
    </dgm:pt>
    <dgm:pt modelId="{6A1C8FA4-0F52-445B-8E3A-B1010353A56A}" type="pres">
      <dgm:prSet presAssocID="{315B3D86-926A-4CC7-8AA0-D4C96E20CBEA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CC8D66-CC3D-43B1-9028-C9C2A7507516}" type="pres">
      <dgm:prSet presAssocID="{315B3D86-926A-4CC7-8AA0-D4C96E20CBEA}" presName="Triangle" presStyleLbl="alignNode1" presStyleIdx="1" presStyleCnt="5"/>
      <dgm:spPr/>
      <dgm:t>
        <a:bodyPr/>
        <a:lstStyle/>
        <a:p>
          <a:endParaRPr lang="uk-UA"/>
        </a:p>
      </dgm:t>
    </dgm:pt>
    <dgm:pt modelId="{38C4B215-A2C7-43E1-B40E-95E31A1B4645}" type="pres">
      <dgm:prSet presAssocID="{2D71F001-BD1C-49B7-AFB3-4937C19A9401}" presName="sibTrans" presStyleCnt="0"/>
      <dgm:spPr/>
      <dgm:t>
        <a:bodyPr/>
        <a:lstStyle/>
        <a:p>
          <a:endParaRPr lang="uk-UA"/>
        </a:p>
      </dgm:t>
    </dgm:pt>
    <dgm:pt modelId="{0D8E35D1-8279-4738-84B1-109E39103AF9}" type="pres">
      <dgm:prSet presAssocID="{2D71F001-BD1C-49B7-AFB3-4937C19A9401}" presName="space" presStyleCnt="0"/>
      <dgm:spPr/>
      <dgm:t>
        <a:bodyPr/>
        <a:lstStyle/>
        <a:p>
          <a:endParaRPr lang="uk-UA"/>
        </a:p>
      </dgm:t>
    </dgm:pt>
    <dgm:pt modelId="{3C6A016D-BCF4-4525-85FC-23F81AB96AE7}" type="pres">
      <dgm:prSet presAssocID="{9955DCCA-1927-447A-B0E0-D61663048EE8}" presName="composite" presStyleCnt="0"/>
      <dgm:spPr/>
      <dgm:t>
        <a:bodyPr/>
        <a:lstStyle/>
        <a:p>
          <a:endParaRPr lang="uk-UA"/>
        </a:p>
      </dgm:t>
    </dgm:pt>
    <dgm:pt modelId="{AC0DE14E-82E2-45F6-BC06-171FB2815A16}" type="pres">
      <dgm:prSet presAssocID="{9955DCCA-1927-447A-B0E0-D61663048EE8}" presName="LShape" presStyleLbl="alignNode1" presStyleIdx="2" presStyleCnt="5"/>
      <dgm:spPr/>
      <dgm:t>
        <a:bodyPr/>
        <a:lstStyle/>
        <a:p>
          <a:endParaRPr lang="uk-UA"/>
        </a:p>
      </dgm:t>
    </dgm:pt>
    <dgm:pt modelId="{BBAF9E15-80C3-4253-BCA0-4AFD6FEA651C}" type="pres">
      <dgm:prSet presAssocID="{9955DCCA-1927-447A-B0E0-D61663048EE8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164056-8AA8-4CA8-AFE5-5EFFB9095995}" type="pres">
      <dgm:prSet presAssocID="{9955DCCA-1927-447A-B0E0-D61663048EE8}" presName="Triangle" presStyleLbl="alignNode1" presStyleIdx="3" presStyleCnt="5"/>
      <dgm:spPr/>
      <dgm:t>
        <a:bodyPr/>
        <a:lstStyle/>
        <a:p>
          <a:endParaRPr lang="uk-UA"/>
        </a:p>
      </dgm:t>
    </dgm:pt>
    <dgm:pt modelId="{3B1E5A8A-F516-4D35-ACEA-08FECD676D88}" type="pres">
      <dgm:prSet presAssocID="{E50F8F57-8A45-42CA-A274-24C4CA1CD071}" presName="sibTrans" presStyleCnt="0"/>
      <dgm:spPr/>
      <dgm:t>
        <a:bodyPr/>
        <a:lstStyle/>
        <a:p>
          <a:endParaRPr lang="uk-UA"/>
        </a:p>
      </dgm:t>
    </dgm:pt>
    <dgm:pt modelId="{B3046140-F40C-4711-B20A-B8E13C910150}" type="pres">
      <dgm:prSet presAssocID="{E50F8F57-8A45-42CA-A274-24C4CA1CD071}" presName="space" presStyleCnt="0"/>
      <dgm:spPr/>
      <dgm:t>
        <a:bodyPr/>
        <a:lstStyle/>
        <a:p>
          <a:endParaRPr lang="uk-UA"/>
        </a:p>
      </dgm:t>
    </dgm:pt>
    <dgm:pt modelId="{2D44B728-929B-48BD-BFC6-3AA2F9C15E34}" type="pres">
      <dgm:prSet presAssocID="{D730C3CA-B9C7-4615-91B4-AFC6A07D29F5}" presName="composite" presStyleCnt="0"/>
      <dgm:spPr/>
      <dgm:t>
        <a:bodyPr/>
        <a:lstStyle/>
        <a:p>
          <a:endParaRPr lang="ru-RU"/>
        </a:p>
      </dgm:t>
    </dgm:pt>
    <dgm:pt modelId="{1861D297-3505-4BF2-A3FA-1CF828A1FA23}" type="pres">
      <dgm:prSet presAssocID="{D730C3CA-B9C7-4615-91B4-AFC6A07D29F5}" presName="LShape" presStyleLbl="alignNode1" presStyleIdx="4" presStyleCnt="5"/>
      <dgm:spPr/>
      <dgm:t>
        <a:bodyPr/>
        <a:lstStyle/>
        <a:p>
          <a:endParaRPr lang="ru-RU"/>
        </a:p>
      </dgm:t>
    </dgm:pt>
    <dgm:pt modelId="{4F4F4E31-6159-4143-8932-0BCDA84FF298}" type="pres">
      <dgm:prSet presAssocID="{D730C3CA-B9C7-4615-91B4-AFC6A07D29F5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E514F9-F3D1-4765-93D3-9D8A56F61576}" srcId="{E5105BFB-FD02-42A4-B024-30E728FE1180}" destId="{D730C3CA-B9C7-4615-91B4-AFC6A07D29F5}" srcOrd="2" destOrd="0" parTransId="{9D728392-87A9-4A0A-886E-C5A324CD2392}" sibTransId="{ACC53A0C-F247-42DE-BA98-070224023EB7}"/>
    <dgm:cxn modelId="{68FB6ADD-641A-4696-9742-88298C57E541}" srcId="{E5105BFB-FD02-42A4-B024-30E728FE1180}" destId="{315B3D86-926A-4CC7-8AA0-D4C96E20CBEA}" srcOrd="0" destOrd="0" parTransId="{DF55645F-A126-4D86-9561-716167B27046}" sibTransId="{2D71F001-BD1C-49B7-AFB3-4937C19A9401}"/>
    <dgm:cxn modelId="{71FEC3CD-90CF-469E-8290-0DEBA5B9852C}" type="presOf" srcId="{9955DCCA-1927-447A-B0E0-D61663048EE8}" destId="{BBAF9E15-80C3-4253-BCA0-4AFD6FEA651C}" srcOrd="0" destOrd="0" presId="urn:microsoft.com/office/officeart/2009/3/layout/StepUpProcess"/>
    <dgm:cxn modelId="{416DFA7E-FE35-4540-8F03-92EE331710D9}" type="presOf" srcId="{315B3D86-926A-4CC7-8AA0-D4C96E20CBEA}" destId="{6A1C8FA4-0F52-445B-8E3A-B1010353A56A}" srcOrd="0" destOrd="0" presId="urn:microsoft.com/office/officeart/2009/3/layout/StepUpProcess"/>
    <dgm:cxn modelId="{F726AB76-4D4D-43E1-B7BC-CD8D37266646}" srcId="{E5105BFB-FD02-42A4-B024-30E728FE1180}" destId="{9955DCCA-1927-447A-B0E0-D61663048EE8}" srcOrd="1" destOrd="0" parTransId="{BEB06C26-D1FE-49F6-AF77-63A677BA45F4}" sibTransId="{E50F8F57-8A45-42CA-A274-24C4CA1CD071}"/>
    <dgm:cxn modelId="{0CDE64A4-E890-4E1F-8347-1A61C98656E0}" type="presOf" srcId="{D730C3CA-B9C7-4615-91B4-AFC6A07D29F5}" destId="{4F4F4E31-6159-4143-8932-0BCDA84FF298}" srcOrd="0" destOrd="0" presId="urn:microsoft.com/office/officeart/2009/3/layout/StepUpProcess"/>
    <dgm:cxn modelId="{5F7A2DB6-960D-44F3-9EB5-55701D481B4B}" type="presOf" srcId="{E5105BFB-FD02-42A4-B024-30E728FE1180}" destId="{278BBEC3-25EB-4983-A2ED-39E7510A7FC9}" srcOrd="0" destOrd="0" presId="urn:microsoft.com/office/officeart/2009/3/layout/StepUpProcess"/>
    <dgm:cxn modelId="{21D204C0-6724-421F-A9CA-FA7F3B8D285B}" type="presParOf" srcId="{278BBEC3-25EB-4983-A2ED-39E7510A7FC9}" destId="{5BF0CC98-8900-4BA1-A102-A374D41FF3BF}" srcOrd="0" destOrd="0" presId="urn:microsoft.com/office/officeart/2009/3/layout/StepUpProcess"/>
    <dgm:cxn modelId="{4049619B-68E3-478A-9B4B-060A1512A2EA}" type="presParOf" srcId="{5BF0CC98-8900-4BA1-A102-A374D41FF3BF}" destId="{97F4F5B0-160D-40C2-BA04-7E2E012FE3F3}" srcOrd="0" destOrd="0" presId="urn:microsoft.com/office/officeart/2009/3/layout/StepUpProcess"/>
    <dgm:cxn modelId="{AC378090-C472-42CD-85E9-1C934B31FC5D}" type="presParOf" srcId="{5BF0CC98-8900-4BA1-A102-A374D41FF3BF}" destId="{6A1C8FA4-0F52-445B-8E3A-B1010353A56A}" srcOrd="1" destOrd="0" presId="urn:microsoft.com/office/officeart/2009/3/layout/StepUpProcess"/>
    <dgm:cxn modelId="{4CBA8BED-FEF3-48AF-98E8-33FA3BB7F525}" type="presParOf" srcId="{5BF0CC98-8900-4BA1-A102-A374D41FF3BF}" destId="{E9CC8D66-CC3D-43B1-9028-C9C2A7507516}" srcOrd="2" destOrd="0" presId="urn:microsoft.com/office/officeart/2009/3/layout/StepUpProcess"/>
    <dgm:cxn modelId="{C9616056-53BC-4E0A-BFF4-CA12ED7A21C9}" type="presParOf" srcId="{278BBEC3-25EB-4983-A2ED-39E7510A7FC9}" destId="{38C4B215-A2C7-43E1-B40E-95E31A1B4645}" srcOrd="1" destOrd="0" presId="urn:microsoft.com/office/officeart/2009/3/layout/StepUpProcess"/>
    <dgm:cxn modelId="{17CFE144-BFAB-487E-B42F-33D6AEED5339}" type="presParOf" srcId="{38C4B215-A2C7-43E1-B40E-95E31A1B4645}" destId="{0D8E35D1-8279-4738-84B1-109E39103AF9}" srcOrd="0" destOrd="0" presId="urn:microsoft.com/office/officeart/2009/3/layout/StepUpProcess"/>
    <dgm:cxn modelId="{086446AF-F8FE-4DD3-AA63-6188709EB30D}" type="presParOf" srcId="{278BBEC3-25EB-4983-A2ED-39E7510A7FC9}" destId="{3C6A016D-BCF4-4525-85FC-23F81AB96AE7}" srcOrd="2" destOrd="0" presId="urn:microsoft.com/office/officeart/2009/3/layout/StepUpProcess"/>
    <dgm:cxn modelId="{FF5793EB-BE98-4B36-90C8-17B9F7776559}" type="presParOf" srcId="{3C6A016D-BCF4-4525-85FC-23F81AB96AE7}" destId="{AC0DE14E-82E2-45F6-BC06-171FB2815A16}" srcOrd="0" destOrd="0" presId="urn:microsoft.com/office/officeart/2009/3/layout/StepUpProcess"/>
    <dgm:cxn modelId="{34E52736-F0BA-4388-8D20-2F7884D52ADB}" type="presParOf" srcId="{3C6A016D-BCF4-4525-85FC-23F81AB96AE7}" destId="{BBAF9E15-80C3-4253-BCA0-4AFD6FEA651C}" srcOrd="1" destOrd="0" presId="urn:microsoft.com/office/officeart/2009/3/layout/StepUpProcess"/>
    <dgm:cxn modelId="{6BAFC555-54BC-4B73-8AFA-8CC69B57FBD8}" type="presParOf" srcId="{3C6A016D-BCF4-4525-85FC-23F81AB96AE7}" destId="{A9164056-8AA8-4CA8-AFE5-5EFFB9095995}" srcOrd="2" destOrd="0" presId="urn:microsoft.com/office/officeart/2009/3/layout/StepUpProcess"/>
    <dgm:cxn modelId="{AFD1273E-468A-409D-A28C-DE1A2250281B}" type="presParOf" srcId="{278BBEC3-25EB-4983-A2ED-39E7510A7FC9}" destId="{3B1E5A8A-F516-4D35-ACEA-08FECD676D88}" srcOrd="3" destOrd="0" presId="urn:microsoft.com/office/officeart/2009/3/layout/StepUpProcess"/>
    <dgm:cxn modelId="{E9B9905D-A784-4FAF-824F-67142736D2D7}" type="presParOf" srcId="{3B1E5A8A-F516-4D35-ACEA-08FECD676D88}" destId="{B3046140-F40C-4711-B20A-B8E13C910150}" srcOrd="0" destOrd="0" presId="urn:microsoft.com/office/officeart/2009/3/layout/StepUpProcess"/>
    <dgm:cxn modelId="{62580096-C06D-479B-B311-32B3AC2AD44B}" type="presParOf" srcId="{278BBEC3-25EB-4983-A2ED-39E7510A7FC9}" destId="{2D44B728-929B-48BD-BFC6-3AA2F9C15E34}" srcOrd="4" destOrd="0" presId="urn:microsoft.com/office/officeart/2009/3/layout/StepUpProcess"/>
    <dgm:cxn modelId="{9ECDD24B-126A-41A4-BBDF-DD453D68D607}" type="presParOf" srcId="{2D44B728-929B-48BD-BFC6-3AA2F9C15E34}" destId="{1861D297-3505-4BF2-A3FA-1CF828A1FA23}" srcOrd="0" destOrd="0" presId="urn:microsoft.com/office/officeart/2009/3/layout/StepUpProcess"/>
    <dgm:cxn modelId="{77CF7675-21B9-491E-8B13-7779C6154F4D}" type="presParOf" srcId="{2D44B728-929B-48BD-BFC6-3AA2F9C15E34}" destId="{4F4F4E31-6159-4143-8932-0BCDA84FF298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4F5B0-160D-40C2-BA04-7E2E012FE3F3}">
      <dsp:nvSpPr>
        <dsp:cNvPr id="0" name=""/>
        <dsp:cNvSpPr/>
      </dsp:nvSpPr>
      <dsp:spPr>
        <a:xfrm rot="5400000">
          <a:off x="555788" y="1002133"/>
          <a:ext cx="1669879" cy="277864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A1C8FA4-0F52-445B-8E3A-B1010353A56A}">
      <dsp:nvSpPr>
        <dsp:cNvPr id="0" name=""/>
        <dsp:cNvSpPr/>
      </dsp:nvSpPr>
      <dsp:spPr>
        <a:xfrm>
          <a:off x="277043" y="1832348"/>
          <a:ext cx="2508573" cy="2198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kern="1200" dirty="0" smtClean="0"/>
            <a:t>електронні таблиці; табличні процесори та їх призначення; табличний процесор </a:t>
          </a:r>
          <a:r>
            <a:rPr lang="en-US" sz="1600" kern="1200" dirty="0" smtClean="0"/>
            <a:t>Microsoft Office Excel 2007</a:t>
          </a:r>
          <a:endParaRPr lang="uk-UA" sz="1600" i="0" kern="1200" noProof="0" dirty="0" smtClean="0"/>
        </a:p>
      </dsp:txBody>
      <dsp:txXfrm>
        <a:off x="277043" y="1832348"/>
        <a:ext cx="2508573" cy="2198911"/>
      </dsp:txXfrm>
    </dsp:sp>
    <dsp:sp modelId="{E9CC8D66-CC3D-43B1-9028-C9C2A7507516}">
      <dsp:nvSpPr>
        <dsp:cNvPr id="0" name=""/>
        <dsp:cNvSpPr/>
      </dsp:nvSpPr>
      <dsp:spPr>
        <a:xfrm>
          <a:off x="2312301" y="797566"/>
          <a:ext cx="473315" cy="473315"/>
        </a:xfrm>
        <a:prstGeom prst="triangle">
          <a:avLst>
            <a:gd name="adj" fmla="val 100000"/>
          </a:avLst>
        </a:prstGeom>
        <a:solidFill>
          <a:schemeClr val="accent5">
            <a:hueOff val="2718752"/>
            <a:satOff val="-15871"/>
            <a:lumOff val="-1274"/>
            <a:alphaOff val="0"/>
          </a:schemeClr>
        </a:solidFill>
        <a:ln w="10000" cap="flat" cmpd="sng" algn="ctr">
          <a:solidFill>
            <a:schemeClr val="accent5">
              <a:hueOff val="2718752"/>
              <a:satOff val="-15871"/>
              <a:lumOff val="-127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C0DE14E-82E2-45F6-BC06-171FB2815A16}">
      <dsp:nvSpPr>
        <dsp:cNvPr id="0" name=""/>
        <dsp:cNvSpPr/>
      </dsp:nvSpPr>
      <dsp:spPr>
        <a:xfrm rot="5400000">
          <a:off x="3626772" y="242215"/>
          <a:ext cx="1669879" cy="277864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0000" cap="flat" cmpd="sng" algn="ctr">
          <a:solidFill>
            <a:schemeClr val="accent5">
              <a:hueOff val="5437504"/>
              <a:satOff val="-31742"/>
              <a:lumOff val="-254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BAF9E15-80C3-4253-BCA0-4AFD6FEA651C}">
      <dsp:nvSpPr>
        <dsp:cNvPr id="0" name=""/>
        <dsp:cNvSpPr/>
      </dsp:nvSpPr>
      <dsp:spPr>
        <a:xfrm>
          <a:off x="3348027" y="1072430"/>
          <a:ext cx="2508573" cy="2198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400" kern="1200" dirty="0" smtClean="0"/>
            <a:t>об'єкти табличного процесора та їх властивості; створення, редагування та форматування електронних табли</a:t>
          </a:r>
          <a:r>
            <a:rPr lang="uk-UA" sz="1600" kern="1200" dirty="0" smtClean="0"/>
            <a:t>ць</a:t>
          </a:r>
        </a:p>
      </dsp:txBody>
      <dsp:txXfrm>
        <a:off x="3348027" y="1072430"/>
        <a:ext cx="2508573" cy="2198911"/>
      </dsp:txXfrm>
    </dsp:sp>
    <dsp:sp modelId="{A9164056-8AA8-4CA8-AFE5-5EFFB9095995}">
      <dsp:nvSpPr>
        <dsp:cNvPr id="0" name=""/>
        <dsp:cNvSpPr/>
      </dsp:nvSpPr>
      <dsp:spPr>
        <a:xfrm>
          <a:off x="5383285" y="37648"/>
          <a:ext cx="473315" cy="473315"/>
        </a:xfrm>
        <a:prstGeom prst="triangle">
          <a:avLst>
            <a:gd name="adj" fmla="val 100000"/>
          </a:avLst>
        </a:prstGeom>
        <a:solidFill>
          <a:schemeClr val="accent5">
            <a:hueOff val="8156256"/>
            <a:satOff val="-47614"/>
            <a:lumOff val="-3823"/>
            <a:alphaOff val="0"/>
          </a:schemeClr>
        </a:solidFill>
        <a:ln w="10000" cap="flat" cmpd="sng" algn="ctr">
          <a:solidFill>
            <a:schemeClr val="accent5">
              <a:hueOff val="8156256"/>
              <a:satOff val="-47614"/>
              <a:lumOff val="-382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861D297-3505-4BF2-A3FA-1CF828A1FA23}">
      <dsp:nvSpPr>
        <dsp:cNvPr id="0" name=""/>
        <dsp:cNvSpPr/>
      </dsp:nvSpPr>
      <dsp:spPr>
        <a:xfrm rot="5400000">
          <a:off x="6697756" y="-517702"/>
          <a:ext cx="1669879" cy="277864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0000" cap="flat" cmpd="sng" algn="ctr">
          <a:solidFill>
            <a:schemeClr val="accent5">
              <a:hueOff val="10875008"/>
              <a:satOff val="-63485"/>
              <a:lumOff val="-509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F4F4E31-6159-4143-8932-0BCDA84FF298}">
      <dsp:nvSpPr>
        <dsp:cNvPr id="0" name=""/>
        <dsp:cNvSpPr/>
      </dsp:nvSpPr>
      <dsp:spPr>
        <a:xfrm>
          <a:off x="6419011" y="312512"/>
          <a:ext cx="2508573" cy="2198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400" kern="1200" dirty="0" smtClean="0"/>
            <a:t>застосування формул для виконання обчислень; використання функцій у формулах; побудову, редагування та форматування діаграм</a:t>
          </a:r>
          <a:endParaRPr lang="uk-UA" sz="1400" kern="1200" noProof="0" dirty="0" smtClean="0"/>
        </a:p>
      </dsp:txBody>
      <dsp:txXfrm>
        <a:off x="6419011" y="312512"/>
        <a:ext cx="2508573" cy="21989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B0C030-4220-4234-ABC6-A0901F43D2AC}" type="datetimeFigureOut">
              <a:rPr lang="ru-RU" smtClean="0"/>
              <a:pPr/>
              <a:t>12.01.2020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42364-24E7-430A-85B6-0C9877EFF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1DEAD-77B7-4FFE-8182-5C9A8DFF971A}" type="datetimeFigureOut">
              <a:rPr lang="ru-RU" smtClean="0"/>
              <a:pPr/>
              <a:t>12.01.2020</a:t>
            </a:fld>
            <a:endParaRPr lang="ru-RU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BB733-E05B-493D-8A24-6D6C1CBC28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BB733-E05B-493D-8A24-6D6C1CBC2800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9A650A-8BD1-4FDE-9899-1C20DF4B7708}" type="datetimeFigureOut">
              <a:rPr lang="en-US" dirty="0"/>
              <a:t>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897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95B-5C97-49BD-867C-7CAACF177585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B3D7F-8971-4ED6-9413-7FA6585790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139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EF217-211E-44B8-AA17-741991AB125A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04BD-DE19-445D-899A-9D5473DA47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44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6C9F-B3C6-4566-BC08-BB811F1B4EFD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533DF-72B8-4B4D-BC43-3A4D940296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0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B7227-EACF-41E5-BCBB-33726120626D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1D48B-3552-4F1B-A8C5-ADA47C1680F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504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D97E-5502-427D-AC41-B47B97AA753D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78F2-045F-4A75-BD45-7EFF8F2718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91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6F27-F07E-4D8F-A7F0-C9BAE6BADBBC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A385-1F6D-4845-95EF-2E49714E40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472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FE4DA-80C4-4E51-9CC7-F7A76D24E44E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DBDD1-D3EB-4855-91A6-871C4169C8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549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B1BB-1C21-4483-B90B-0D66217BDC66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F666-6DC6-4801-9E69-28EDB77152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004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6DF4F-F358-4EB6-B123-D1C715B92D1C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297C7-5268-4909-AC75-A05DAE1B67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940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FC89-1DC1-4973-8BF6-93D79CB76318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0868-A087-435A-A602-F6826DFB98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399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7297CB1-FEE4-4B9E-B2D5-407DCDE1B17A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5FBCDD64-E3A1-4841-BB31-9B34F444A1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29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informatic.sumy.ua/pidr_7_kl_ruvkind.php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nformatic.sumy.ua/uroku_inf_7_0.php" TargetMode="External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hyperlink" Target="http://informatic.sumy.ua/uroku_inf_7_0.ph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gif"/><Relationship Id="rId7" Type="http://schemas.openxmlformats.org/officeDocument/2006/relationships/image" Target="../media/image21.wm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55976" y="142853"/>
            <a:ext cx="4540184" cy="693860"/>
          </a:xfrm>
        </p:spPr>
        <p:txBody>
          <a:bodyPr/>
          <a:lstStyle/>
          <a:p>
            <a:pPr algn="ctr"/>
            <a:r>
              <a:rPr lang="uk-UA" sz="2800" dirty="0" smtClean="0"/>
              <a:t>Інформатика </a:t>
            </a:r>
            <a:r>
              <a:rPr lang="en-US" sz="2800" dirty="0" smtClean="0"/>
              <a:t>7</a:t>
            </a:r>
            <a:r>
              <a:rPr lang="uk-UA" sz="2800" dirty="0" smtClean="0"/>
              <a:t> клас</a:t>
            </a:r>
            <a:endParaRPr lang="ru-RU" sz="2800" dirty="0"/>
          </a:p>
        </p:txBody>
      </p:sp>
      <p:pic>
        <p:nvPicPr>
          <p:cNvPr id="17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844" r="1020" b="1119"/>
          <a:stretch>
            <a:fillRect/>
          </a:stretch>
        </p:blipFill>
        <p:spPr bwMode="auto">
          <a:xfrm>
            <a:off x="251520" y="1196752"/>
            <a:ext cx="2296234" cy="33676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7" name="Прямокутник 26"/>
          <p:cNvSpPr/>
          <p:nvPr/>
        </p:nvSpPr>
        <p:spPr>
          <a:xfrm>
            <a:off x="2607347" y="857524"/>
            <a:ext cx="62988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</a:pPr>
            <a:r>
              <a:rPr lang="uk-UA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Таблиці, електронні таблиці. Табличний процесор, його призначення. Об‘єкти електронної таблиці, їх властивості. Відкривання, перегляд і збереження електронної книги</a:t>
            </a:r>
            <a:endParaRPr lang="en-US" sz="28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2" name="Групувати 31"/>
          <p:cNvGrpSpPr/>
          <p:nvPr/>
        </p:nvGrpSpPr>
        <p:grpSpPr>
          <a:xfrm>
            <a:off x="2843807" y="3501009"/>
            <a:ext cx="5817625" cy="3032992"/>
            <a:chOff x="1642510" y="3183726"/>
            <a:chExt cx="5929354" cy="331842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42510" y="3183726"/>
              <a:ext cx="5929354" cy="93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645783" y="4113970"/>
              <a:ext cx="1714512" cy="1537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7"/>
            <a:srcRect t="28189" b="7510"/>
            <a:stretch>
              <a:fillRect/>
            </a:stretch>
          </p:blipFill>
          <p:spPr bwMode="auto">
            <a:xfrm>
              <a:off x="1642824" y="5511966"/>
              <a:ext cx="3662367" cy="977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8"/>
            <a:srcRect t="2047" r="9522" b="14558"/>
            <a:stretch>
              <a:fillRect/>
            </a:stretch>
          </p:blipFill>
          <p:spPr bwMode="auto">
            <a:xfrm>
              <a:off x="3357554" y="4106174"/>
              <a:ext cx="1939065" cy="1394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287992" y="4097546"/>
              <a:ext cx="2283753" cy="2404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8" name="Рисунок 17" descr="MS-Office-2007-Beta-2-Excel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839" y="4948842"/>
            <a:ext cx="1571604" cy="15716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/>
              <a:t>Таблиці. Електронні таблиці</a:t>
            </a:r>
            <a:endParaRPr lang="ru-RU" sz="2800" dirty="0"/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Місце для вмісту 12"/>
          <p:cNvSpPr txBox="1">
            <a:spLocks/>
          </p:cNvSpPr>
          <p:nvPr/>
        </p:nvSpPr>
        <p:spPr bwMode="auto">
          <a:xfrm>
            <a:off x="914360" y="1094839"/>
            <a:ext cx="7072362" cy="160043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sz="2200" kern="0" dirty="0" smtClean="0">
                <a:solidFill>
                  <a:schemeClr val="bg1"/>
                </a:solidFill>
              </a:rPr>
              <a:t>Для створення таких таблиць призначені спеціальні програми - </a:t>
            </a:r>
            <a:r>
              <a:rPr lang="uk-UA" sz="2200" b="1" kern="0" dirty="0" smtClean="0">
                <a:solidFill>
                  <a:srgbClr val="FFFF00"/>
                </a:solidFill>
              </a:rPr>
              <a:t>табличні процесори</a:t>
            </a:r>
            <a:r>
              <a:rPr lang="uk-UA" sz="2200" kern="0" dirty="0" smtClean="0">
                <a:solidFill>
                  <a:schemeClr val="bg1"/>
                </a:solidFill>
              </a:rPr>
              <a:t>, а документи, створені в цих програмах, називають </a:t>
            </a:r>
            <a:r>
              <a:rPr lang="uk-UA" sz="2200" b="1" kern="0" dirty="0" smtClean="0">
                <a:solidFill>
                  <a:srgbClr val="FFFF00"/>
                </a:solidFill>
              </a:rPr>
              <a:t>електронні таблиці</a:t>
            </a:r>
            <a:r>
              <a:rPr lang="uk-UA" sz="2200" kern="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" name="Місце для вмісту 12"/>
          <p:cNvSpPr txBox="1">
            <a:spLocks/>
          </p:cNvSpPr>
          <p:nvPr/>
        </p:nvSpPr>
        <p:spPr bwMode="auto">
          <a:xfrm>
            <a:off x="225631" y="2855344"/>
            <a:ext cx="8688212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dirty="0" smtClean="0">
                <a:solidFill>
                  <a:schemeClr val="tx2"/>
                </a:solidFill>
              </a:rPr>
              <a:t>Особливістю електронних таблиць та їх основною перевагою є те, що у формулах для виконання розрахунків можна використовувати дані з різних клітинок таблиці. </a:t>
            </a:r>
            <a:endParaRPr lang="uk-UA" dirty="0">
              <a:solidFill>
                <a:schemeClr val="tx2"/>
              </a:solidFill>
            </a:endParaRPr>
          </a:p>
        </p:txBody>
      </p:sp>
      <p:sp>
        <p:nvSpPr>
          <p:cNvPr id="23" name="Місце для вмісту 12"/>
          <p:cNvSpPr txBox="1">
            <a:spLocks/>
          </p:cNvSpPr>
          <p:nvPr/>
        </p:nvSpPr>
        <p:spPr bwMode="auto">
          <a:xfrm>
            <a:off x="218619" y="3873260"/>
            <a:ext cx="8687875" cy="102155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sz="2000" dirty="0" smtClean="0">
                <a:solidFill>
                  <a:schemeClr val="tx2"/>
                </a:solidFill>
              </a:rPr>
              <a:t>Якщо змінити дані в клітинках, то за формулами автоматично виконаються обчислення з новими даними і результат буде змінено.</a:t>
            </a:r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250664"/>
            <a:ext cx="87673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354" y="5187168"/>
            <a:ext cx="82501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4"/>
          <a:srcRect r="14540" b="29654"/>
          <a:stretch>
            <a:fillRect/>
          </a:stretch>
        </p:blipFill>
        <p:spPr bwMode="auto">
          <a:xfrm>
            <a:off x="2000231" y="5214950"/>
            <a:ext cx="133547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4" y="5162562"/>
            <a:ext cx="12001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5143512"/>
            <a:ext cx="914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0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5143512"/>
            <a:ext cx="12573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1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29450" y="5143512"/>
            <a:ext cx="1884393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>
                <a:solidFill>
                  <a:srgbClr val="289B09"/>
                </a:solidFill>
              </a:rPr>
              <a:t>Табличний процесор і його призначення</a:t>
            </a:r>
            <a:endParaRPr lang="ru-RU" dirty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Місце для вмісту 12"/>
          <p:cNvSpPr txBox="1">
            <a:spLocks/>
          </p:cNvSpPr>
          <p:nvPr/>
        </p:nvSpPr>
        <p:spPr bwMode="auto">
          <a:xfrm>
            <a:off x="1302541" y="1143076"/>
            <a:ext cx="6858048" cy="122586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sz="2200" b="1" kern="0" dirty="0" smtClean="0">
                <a:solidFill>
                  <a:srgbClr val="FFFF00"/>
                </a:solidFill>
              </a:rPr>
              <a:t>Табличний процесор </a:t>
            </a:r>
            <a:r>
              <a:rPr lang="uk-UA" sz="2200" kern="0" dirty="0" smtClean="0">
                <a:solidFill>
                  <a:schemeClr val="bg1"/>
                </a:solidFill>
              </a:rPr>
              <a:t>- це прикладна програма, яка призначена для опрацювання даних, поданих в електронних таблицях. </a:t>
            </a:r>
          </a:p>
        </p:txBody>
      </p:sp>
      <p:sp>
        <p:nvSpPr>
          <p:cNvPr id="22" name="Місце для вмісту 12"/>
          <p:cNvSpPr txBox="1">
            <a:spLocks/>
          </p:cNvSpPr>
          <p:nvPr/>
        </p:nvSpPr>
        <p:spPr bwMode="auto">
          <a:xfrm>
            <a:off x="1000664" y="2516761"/>
            <a:ext cx="7159925" cy="34051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Основні можливості табличного процесора:</a:t>
            </a:r>
          </a:p>
        </p:txBody>
      </p:sp>
      <p:sp>
        <p:nvSpPr>
          <p:cNvPr id="23" name="Місце для вмісту 12"/>
          <p:cNvSpPr txBox="1">
            <a:spLocks/>
          </p:cNvSpPr>
          <p:nvPr/>
        </p:nvSpPr>
        <p:spPr bwMode="auto">
          <a:xfrm>
            <a:off x="171182" y="2965866"/>
            <a:ext cx="8786874" cy="6810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уведення</a:t>
            </a:r>
            <a:r>
              <a:rPr lang="uk-UA" sz="2000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даних</a:t>
            </a:r>
            <a:r>
              <a:rPr lang="uk-UA" sz="2000" dirty="0" smtClean="0">
                <a:solidFill>
                  <a:schemeClr val="tx2"/>
                </a:solidFill>
              </a:rPr>
              <a:t> у клітинки електронних таблиць, їх </a:t>
            </a:r>
            <a:r>
              <a:rPr lang="uk-UA" sz="2000" b="1" i="1" dirty="0" smtClean="0">
                <a:solidFill>
                  <a:schemeClr val="tx2"/>
                </a:solidFill>
              </a:rPr>
              <a:t>редагування</a:t>
            </a:r>
            <a:r>
              <a:rPr lang="uk-UA" sz="2000" dirty="0" smtClean="0">
                <a:solidFill>
                  <a:schemeClr val="tx2"/>
                </a:solidFill>
              </a:rPr>
              <a:t> та </a:t>
            </a:r>
            <a:r>
              <a:rPr lang="uk-UA" sz="2000" b="1" i="1" dirty="0" smtClean="0">
                <a:solidFill>
                  <a:schemeClr val="tx2"/>
                </a:solidFill>
              </a:rPr>
              <a:t>форматування</a:t>
            </a:r>
            <a:r>
              <a:rPr lang="uk-UA" sz="2000" dirty="0" smtClean="0">
                <a:solidFill>
                  <a:schemeClr val="tx2"/>
                </a:solidFill>
              </a:rPr>
              <a:t>;</a:t>
            </a: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20" name="Місце для вмісту 12"/>
          <p:cNvSpPr txBox="1">
            <a:spLocks/>
          </p:cNvSpPr>
          <p:nvPr/>
        </p:nvSpPr>
        <p:spPr bwMode="auto">
          <a:xfrm>
            <a:off x="205786" y="3737200"/>
            <a:ext cx="8762461" cy="6810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>
              <a:buFont typeface="Wingdings" pitchFamily="2" charset="2"/>
              <a:buChar char="Ø"/>
            </a:pPr>
            <a:r>
              <a:rPr lang="uk-UA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обчислення</a:t>
            </a:r>
            <a:r>
              <a:rPr lang="uk-UA" sz="2000" dirty="0" smtClean="0">
                <a:solidFill>
                  <a:schemeClr val="tx2"/>
                </a:solidFill>
              </a:rPr>
              <a:t> за формулами та з використанням вбудованих функцій;</a:t>
            </a: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24" name="Місце для вмісту 12"/>
          <p:cNvSpPr txBox="1">
            <a:spLocks/>
          </p:cNvSpPr>
          <p:nvPr/>
        </p:nvSpPr>
        <p:spPr bwMode="auto">
          <a:xfrm>
            <a:off x="193969" y="4510046"/>
            <a:ext cx="8786874" cy="6810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побудова</a:t>
            </a:r>
            <a:r>
              <a:rPr lang="uk-UA" sz="2000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діаграм</a:t>
            </a:r>
            <a:r>
              <a:rPr lang="uk-UA" sz="2000" dirty="0" smtClean="0">
                <a:solidFill>
                  <a:schemeClr val="tx2"/>
                </a:solidFill>
              </a:rPr>
              <a:t> і </a:t>
            </a:r>
            <a:r>
              <a:rPr lang="uk-UA" sz="2000" b="1" i="1" dirty="0" smtClean="0">
                <a:solidFill>
                  <a:schemeClr val="tx2"/>
                </a:solidFill>
              </a:rPr>
              <a:t>графіків</a:t>
            </a:r>
            <a:r>
              <a:rPr lang="uk-UA" sz="2000" dirty="0" smtClean="0">
                <a:solidFill>
                  <a:schemeClr val="tx2"/>
                </a:solidFill>
              </a:rPr>
              <a:t> за даними, що містяться в клітинках електронних таблиць;</a:t>
            </a: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25" name="Місце для вмісту 12"/>
          <p:cNvSpPr txBox="1">
            <a:spLocks/>
          </p:cNvSpPr>
          <p:nvPr/>
        </p:nvSpPr>
        <p:spPr bwMode="auto">
          <a:xfrm>
            <a:off x="205103" y="5299447"/>
            <a:ext cx="8762461" cy="34051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>
              <a:buFont typeface="Wingdings" pitchFamily="2" charset="2"/>
              <a:buChar char="Ø"/>
            </a:pPr>
            <a:r>
              <a:rPr lang="uk-UA" i="1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друкування</a:t>
            </a:r>
            <a:r>
              <a:rPr lang="uk-UA" sz="2000" i="1" dirty="0" smtClean="0">
                <a:solidFill>
                  <a:schemeClr val="tx2"/>
                </a:solidFill>
              </a:rPr>
              <a:t> </a:t>
            </a:r>
            <a:r>
              <a:rPr lang="uk-UA" sz="2000" dirty="0" smtClean="0">
                <a:solidFill>
                  <a:schemeClr val="tx2"/>
                </a:solidFill>
              </a:rPr>
              <a:t>електронних таблиць, діаграм і графіків;</a:t>
            </a: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26" name="Місце для вмісту 12"/>
          <p:cNvSpPr txBox="1">
            <a:spLocks/>
          </p:cNvSpPr>
          <p:nvPr/>
        </p:nvSpPr>
        <p:spPr bwMode="auto">
          <a:xfrm>
            <a:off x="172128" y="5756744"/>
            <a:ext cx="8786874" cy="6810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>
              <a:buFont typeface="Wingdings" pitchFamily="2" charset="2"/>
              <a:buChar char="Ø"/>
            </a:pPr>
            <a:r>
              <a:rPr lang="uk-UA" sz="2000" i="1" dirty="0" smtClean="0">
                <a:solidFill>
                  <a:schemeClr val="tx2"/>
                </a:solidFill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</a:rPr>
              <a:t>робота з файлами </a:t>
            </a:r>
            <a:r>
              <a:rPr lang="uk-UA" sz="2000" dirty="0" smtClean="0">
                <a:solidFill>
                  <a:schemeClr val="tx2"/>
                </a:solidFill>
              </a:rPr>
              <a:t>(відкриття, збереження, перегляд тощо) та інше.</a:t>
            </a:r>
            <a:endParaRPr lang="ru-RU" sz="2000" dirty="0" smtClean="0">
              <a:solidFill>
                <a:schemeClr val="tx2"/>
              </a:solidFill>
            </a:endParaRPr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8815" y="297351"/>
            <a:ext cx="666738" cy="666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23" grpId="0" animBg="1"/>
      <p:bldP spid="20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>
                <a:solidFill>
                  <a:srgbClr val="000000"/>
                </a:solidFill>
              </a:rPr>
              <a:t>Табличний процесор і його призначення</a:t>
            </a:r>
            <a:endParaRPr lang="ru-RU" dirty="0"/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Місце для вмісту 12"/>
          <p:cNvSpPr txBox="1">
            <a:spLocks/>
          </p:cNvSpPr>
          <p:nvPr/>
        </p:nvSpPr>
        <p:spPr bwMode="auto">
          <a:xfrm>
            <a:off x="142844" y="1142984"/>
            <a:ext cx="8858312" cy="851297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sz="2200" kern="0" dirty="0" smtClean="0">
                <a:solidFill>
                  <a:schemeClr val="bg1"/>
                </a:solidFill>
              </a:rPr>
              <a:t>Ми вивчатимемо один з найпопулярніших табличних процесорів </a:t>
            </a:r>
            <a:r>
              <a:rPr lang="en-US" sz="2200" b="1" kern="0" dirty="0" smtClean="0">
                <a:solidFill>
                  <a:srgbClr val="FFFF00"/>
                </a:solidFill>
              </a:rPr>
              <a:t>Microsoft Office Excel </a:t>
            </a:r>
            <a:r>
              <a:rPr lang="en-US" sz="2200" kern="0" dirty="0" smtClean="0">
                <a:solidFill>
                  <a:schemeClr val="bg1"/>
                </a:solidFill>
              </a:rPr>
              <a:t>(</a:t>
            </a:r>
            <a:r>
              <a:rPr lang="uk-UA" sz="2200" kern="0" dirty="0" smtClean="0">
                <a:solidFill>
                  <a:schemeClr val="bg1"/>
                </a:solidFill>
              </a:rPr>
              <a:t>англ. </a:t>
            </a:r>
            <a:r>
              <a:rPr lang="en-US" sz="2200" b="1" i="1" kern="0" dirty="0" smtClean="0">
                <a:solidFill>
                  <a:schemeClr val="bg1"/>
                </a:solidFill>
              </a:rPr>
              <a:t>excel</a:t>
            </a:r>
            <a:r>
              <a:rPr lang="en-US" sz="2200" kern="0" dirty="0" smtClean="0">
                <a:solidFill>
                  <a:schemeClr val="bg1"/>
                </a:solidFill>
              </a:rPr>
              <a:t> - </a:t>
            </a:r>
            <a:r>
              <a:rPr lang="uk-UA" sz="2200" i="1" kern="0" dirty="0" smtClean="0">
                <a:solidFill>
                  <a:schemeClr val="bg1"/>
                </a:solidFill>
              </a:rPr>
              <a:t>переважати, перевершувати</a:t>
            </a:r>
            <a:r>
              <a:rPr lang="uk-UA" sz="2200" kern="0" dirty="0" smtClean="0">
                <a:solidFill>
                  <a:schemeClr val="bg1"/>
                </a:solidFill>
              </a:rPr>
              <a:t>). </a:t>
            </a:r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pic>
        <p:nvPicPr>
          <p:cNvPr id="28" name="Рисунок 27" descr="30473822.jpg"/>
          <p:cNvPicPr>
            <a:picLocks noChangeAspect="1"/>
          </p:cNvPicPr>
          <p:nvPr/>
        </p:nvPicPr>
        <p:blipFill>
          <a:blip r:embed="rId4"/>
          <a:srcRect l="25000" r="18333"/>
          <a:stretch>
            <a:fillRect/>
          </a:stretch>
        </p:blipFill>
        <p:spPr>
          <a:xfrm>
            <a:off x="4932040" y="2433433"/>
            <a:ext cx="3240360" cy="3711351"/>
          </a:xfrm>
          <a:prstGeom prst="rect">
            <a:avLst/>
          </a:prstGeom>
        </p:spPr>
      </p:pic>
      <p:pic>
        <p:nvPicPr>
          <p:cNvPr id="30" name="Рисунок 29" descr="MS-Office-2007-Beta-2-Exce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423" y="2564904"/>
            <a:ext cx="3899118" cy="3899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r="11599"/>
          <a:stretch>
            <a:fillRect/>
          </a:stretch>
        </p:blipFill>
        <p:spPr bwMode="auto">
          <a:xfrm>
            <a:off x="8078" y="231833"/>
            <a:ext cx="913592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2" name="Місце для вмісту 12"/>
          <p:cNvSpPr txBox="1">
            <a:spLocks/>
          </p:cNvSpPr>
          <p:nvPr/>
        </p:nvSpPr>
        <p:spPr bwMode="auto">
          <a:xfrm>
            <a:off x="205124" y="1151893"/>
            <a:ext cx="8715436" cy="136207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sz="2000" dirty="0" smtClean="0">
                <a:solidFill>
                  <a:srgbClr val="FFFF00"/>
                </a:solidFill>
              </a:rPr>
              <a:t>Перший табличний процесор, який одержав назву </a:t>
            </a:r>
            <a:r>
              <a:rPr lang="en-US" sz="2000" b="1" dirty="0" smtClean="0">
                <a:solidFill>
                  <a:srgbClr val="FFFF00"/>
                </a:solidFill>
              </a:rPr>
              <a:t>VisiCalc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i="1" dirty="0" smtClean="0">
                <a:solidFill>
                  <a:srgbClr val="FFFF00"/>
                </a:solidFill>
              </a:rPr>
              <a:t>(</a:t>
            </a:r>
            <a:r>
              <a:rPr lang="uk-UA" sz="2000" i="1" dirty="0" smtClean="0">
                <a:solidFill>
                  <a:srgbClr val="FFFF00"/>
                </a:solidFill>
              </a:rPr>
              <a:t>англ. </a:t>
            </a:r>
            <a:r>
              <a:rPr lang="en-US" sz="2000" b="1" i="1" dirty="0" smtClean="0">
                <a:solidFill>
                  <a:srgbClr val="FFFF00"/>
                </a:solidFill>
              </a:rPr>
              <a:t>Visi</a:t>
            </a:r>
            <a:r>
              <a:rPr lang="en-US" sz="2000" i="1" dirty="0" smtClean="0">
                <a:solidFill>
                  <a:srgbClr val="FFFF00"/>
                </a:solidFill>
              </a:rPr>
              <a:t>ble </a:t>
            </a:r>
            <a:r>
              <a:rPr lang="en-US" sz="2000" b="1" i="1" dirty="0" smtClean="0">
                <a:solidFill>
                  <a:srgbClr val="FFFF00"/>
                </a:solidFill>
              </a:rPr>
              <a:t>Calc</a:t>
            </a:r>
            <a:r>
              <a:rPr lang="en-US" sz="2000" i="1" dirty="0" smtClean="0">
                <a:solidFill>
                  <a:srgbClr val="FFFF00"/>
                </a:solidFill>
              </a:rPr>
              <a:t>ulator - </a:t>
            </a:r>
            <a:r>
              <a:rPr lang="uk-UA" sz="2000" i="1" dirty="0" smtClean="0">
                <a:solidFill>
                  <a:srgbClr val="FFFF00"/>
                </a:solidFill>
              </a:rPr>
              <a:t>наочний калькулятор)</a:t>
            </a:r>
            <a:r>
              <a:rPr lang="uk-UA" sz="2000" dirty="0" smtClean="0">
                <a:solidFill>
                  <a:srgbClr val="FFFF00"/>
                </a:solidFill>
              </a:rPr>
              <a:t>, створили </a:t>
            </a:r>
            <a:r>
              <a:rPr lang="uk-UA" sz="2000" b="1" dirty="0" smtClean="0">
                <a:solidFill>
                  <a:srgbClr val="FFFF00"/>
                </a:solidFill>
              </a:rPr>
              <a:t>1979</a:t>
            </a:r>
            <a:r>
              <a:rPr lang="uk-UA" sz="2000" dirty="0" smtClean="0">
                <a:solidFill>
                  <a:srgbClr val="FFFF00"/>
                </a:solidFill>
              </a:rPr>
              <a:t> року студент Гарвардського університету (США) </a:t>
            </a:r>
            <a:r>
              <a:rPr lang="uk-UA" sz="2000" b="1" dirty="0" smtClean="0">
                <a:solidFill>
                  <a:srgbClr val="FFFF00"/>
                </a:solidFill>
              </a:rPr>
              <a:t>Ден </a:t>
            </a:r>
            <a:r>
              <a:rPr lang="uk-UA" sz="2000" b="1" dirty="0" err="1" smtClean="0">
                <a:solidFill>
                  <a:srgbClr val="FFFF00"/>
                </a:solidFill>
              </a:rPr>
              <a:t>Бріклін</a:t>
            </a:r>
            <a:r>
              <a:rPr lang="uk-UA" sz="2000" b="1" dirty="0" smtClean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і його товариш - програміст </a:t>
            </a:r>
            <a:r>
              <a:rPr lang="uk-UA" sz="2000" b="1" dirty="0" smtClean="0">
                <a:solidFill>
                  <a:srgbClr val="FFFF00"/>
                </a:solidFill>
              </a:rPr>
              <a:t>Боб </a:t>
            </a:r>
            <a:r>
              <a:rPr lang="uk-UA" sz="2000" b="1" dirty="0" err="1" smtClean="0">
                <a:solidFill>
                  <a:srgbClr val="FFFF00"/>
                </a:solidFill>
              </a:rPr>
              <a:t>Френкстон</a:t>
            </a:r>
            <a:r>
              <a:rPr lang="uk-UA" sz="2000" dirty="0" smtClean="0">
                <a:solidFill>
                  <a:srgbClr val="FFFF00"/>
                </a:solidFill>
              </a:rPr>
              <a:t>. Його було розроблено </a:t>
            </a:r>
            <a:r>
              <a:rPr lang="uk-UA" sz="2000" b="1" dirty="0" smtClean="0">
                <a:solidFill>
                  <a:srgbClr val="FFFF00"/>
                </a:solidFill>
              </a:rPr>
              <a:t>для комп'ютера </a:t>
            </a:r>
            <a:r>
              <a:rPr lang="en-US" sz="2000" b="1" dirty="0" smtClean="0">
                <a:solidFill>
                  <a:srgbClr val="FFFF00"/>
                </a:solidFill>
              </a:rPr>
              <a:t>Apple II</a:t>
            </a:r>
            <a:r>
              <a:rPr lang="en-US" sz="2000" dirty="0" smtClean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23" name="Місце для вмісту 12"/>
          <p:cNvSpPr txBox="1">
            <a:spLocks/>
          </p:cNvSpPr>
          <p:nvPr/>
        </p:nvSpPr>
        <p:spPr bwMode="auto">
          <a:xfrm>
            <a:off x="4643438" y="2928934"/>
            <a:ext cx="4286280" cy="13620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0" rIns="72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sz="1600" dirty="0" smtClean="0">
                <a:solidFill>
                  <a:schemeClr val="tx2"/>
                </a:solidFill>
              </a:rPr>
              <a:t>Перша версія табличного процесора </a:t>
            </a:r>
            <a:r>
              <a:rPr lang="en-US" sz="1600" b="1" dirty="0" smtClean="0">
                <a:solidFill>
                  <a:schemeClr val="tx2"/>
                </a:solidFill>
              </a:rPr>
              <a:t>Excel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r>
              <a:rPr lang="uk-UA" sz="1600" dirty="0" smtClean="0">
                <a:solidFill>
                  <a:schemeClr val="tx2"/>
                </a:solidFill>
              </a:rPr>
              <a:t>з'явилася </a:t>
            </a:r>
            <a:r>
              <a:rPr lang="uk-UA" sz="1600" b="1" dirty="0" smtClean="0">
                <a:solidFill>
                  <a:schemeClr val="tx2"/>
                </a:solidFill>
              </a:rPr>
              <a:t>1985</a:t>
            </a:r>
            <a:r>
              <a:rPr lang="uk-UA" sz="1600" dirty="0" smtClean="0">
                <a:solidFill>
                  <a:schemeClr val="tx2"/>
                </a:solidFill>
              </a:rPr>
              <a:t> року для комп'ютера </a:t>
            </a:r>
            <a:r>
              <a:rPr lang="en-US" sz="1600" dirty="0" smtClean="0">
                <a:solidFill>
                  <a:schemeClr val="tx2"/>
                </a:solidFill>
              </a:rPr>
              <a:t>Apple. </a:t>
            </a:r>
            <a:r>
              <a:rPr lang="uk-UA" sz="1600" dirty="0" smtClean="0">
                <a:solidFill>
                  <a:schemeClr val="tx2"/>
                </a:solidFill>
              </a:rPr>
              <a:t>Його розробники - американські програмісти </a:t>
            </a:r>
            <a:r>
              <a:rPr lang="uk-UA" sz="1600" b="1" dirty="0" smtClean="0">
                <a:solidFill>
                  <a:schemeClr val="tx2"/>
                </a:solidFill>
              </a:rPr>
              <a:t>Дуг </a:t>
            </a:r>
            <a:r>
              <a:rPr lang="uk-UA" sz="1600" b="1" dirty="0" err="1" smtClean="0">
                <a:solidFill>
                  <a:schemeClr val="tx2"/>
                </a:solidFill>
              </a:rPr>
              <a:t>Кландер</a:t>
            </a:r>
            <a:r>
              <a:rPr lang="uk-UA" sz="1600" dirty="0" smtClean="0">
                <a:solidFill>
                  <a:schemeClr val="tx2"/>
                </a:solidFill>
              </a:rPr>
              <a:t> і </a:t>
            </a:r>
            <a:r>
              <a:rPr lang="uk-UA" sz="1600" b="1" dirty="0" smtClean="0">
                <a:solidFill>
                  <a:schemeClr val="tx2"/>
                </a:solidFill>
              </a:rPr>
              <a:t>Філіп </a:t>
            </a:r>
            <a:r>
              <a:rPr lang="uk-UA" sz="1600" b="1" dirty="0" err="1" smtClean="0">
                <a:solidFill>
                  <a:schemeClr val="tx2"/>
                </a:solidFill>
              </a:rPr>
              <a:t>Флоренце</a:t>
            </a:r>
            <a:r>
              <a:rPr lang="uk-UA" sz="1600" dirty="0" smtClean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17" name="Рисунок 16" descr="MS-Office-2007-Beta-2-Ex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509120"/>
            <a:ext cx="1571636" cy="20431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2052" name="Picture 4" descr="http://excellentias.com/wp-content/uploads/2010/06/bob_and_dan2900ICE5-3.jpg"/>
          <p:cNvPicPr>
            <a:picLocks noChangeAspect="1" noChangeArrowheads="1"/>
          </p:cNvPicPr>
          <p:nvPr/>
        </p:nvPicPr>
        <p:blipFill>
          <a:blip r:embed="rId5" cstate="print"/>
          <a:srcRect l="2776" r="3137"/>
          <a:stretch>
            <a:fillRect/>
          </a:stretch>
        </p:blipFill>
        <p:spPr bwMode="auto">
          <a:xfrm>
            <a:off x="184677" y="2980418"/>
            <a:ext cx="4372929" cy="32478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rgbClr val="289B09"/>
                </a:solidFill>
              </a:rPr>
              <a:t>Вікно табличного процесора </a:t>
            </a:r>
            <a:r>
              <a:rPr lang="en-US" sz="2800" b="1" dirty="0" smtClean="0">
                <a:solidFill>
                  <a:srgbClr val="289B09"/>
                </a:solidFill>
              </a:rPr>
              <a:t>Excel</a:t>
            </a:r>
            <a:endParaRPr lang="en-US" sz="28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Прямокутник 14"/>
          <p:cNvSpPr/>
          <p:nvPr/>
        </p:nvSpPr>
        <p:spPr>
          <a:xfrm>
            <a:off x="0" y="1"/>
            <a:ext cx="1643042" cy="28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75000"/>
                  </a:schemeClr>
                </a:solidFill>
                <a:hlinkClick r:id="rId3"/>
              </a:rPr>
              <a:t>informatic.sumy.ua</a:t>
            </a:r>
            <a:endParaRPr lang="ru-RU" sz="12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6" name="Місце для вмісту 12"/>
          <p:cNvSpPr txBox="1">
            <a:spLocks/>
          </p:cNvSpPr>
          <p:nvPr/>
        </p:nvSpPr>
        <p:spPr bwMode="auto">
          <a:xfrm>
            <a:off x="137474" y="1067249"/>
            <a:ext cx="8858312" cy="1123712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sz="2000" kern="0" dirty="0" smtClean="0">
                <a:solidFill>
                  <a:schemeClr val="bg1"/>
                </a:solidFill>
              </a:rPr>
              <a:t>Табличний процесор </a:t>
            </a:r>
            <a:r>
              <a:rPr lang="uk-UA" sz="2000" b="1" kern="0" dirty="0" smtClean="0">
                <a:solidFill>
                  <a:srgbClr val="FFFF00"/>
                </a:solidFill>
              </a:rPr>
              <a:t>Excel </a:t>
            </a:r>
            <a:r>
              <a:rPr lang="uk-UA" sz="2000" kern="0" dirty="0" smtClean="0">
                <a:solidFill>
                  <a:schemeClr val="bg1"/>
                </a:solidFill>
              </a:rPr>
              <a:t>можна </a:t>
            </a:r>
            <a:r>
              <a:rPr lang="uk-UA" sz="2000" kern="0" dirty="0" smtClean="0">
                <a:solidFill>
                  <a:schemeClr val="bg1"/>
                </a:solidFill>
              </a:rPr>
              <a:t>запустити, використавши ярлик програми </a:t>
            </a:r>
            <a:r>
              <a:rPr lang="uk-UA" sz="2000" b="1" kern="0" dirty="0" smtClean="0">
                <a:solidFill>
                  <a:srgbClr val="FFFF00"/>
                </a:solidFill>
              </a:rPr>
              <a:t>Excel 2007</a:t>
            </a:r>
            <a:r>
              <a:rPr lang="en-US" sz="2000" b="1" kern="0" dirty="0" smtClean="0">
                <a:solidFill>
                  <a:srgbClr val="FFFF00"/>
                </a:solidFill>
              </a:rPr>
              <a:t>     </a:t>
            </a:r>
            <a:r>
              <a:rPr lang="uk-UA" sz="2000" kern="0" dirty="0" smtClean="0">
                <a:solidFill>
                  <a:schemeClr val="bg1"/>
                </a:solidFill>
              </a:rPr>
              <a:t>, який може бути розміщений у меню </a:t>
            </a:r>
            <a:r>
              <a:rPr lang="uk-UA" sz="2000" b="1" kern="0" dirty="0" smtClean="0">
                <a:solidFill>
                  <a:srgbClr val="FFFF00"/>
                </a:solidFill>
              </a:rPr>
              <a:t>Пуск</a:t>
            </a:r>
            <a:r>
              <a:rPr lang="uk-UA" sz="2000" kern="0" dirty="0" smtClean="0">
                <a:solidFill>
                  <a:schemeClr val="bg1"/>
                </a:solidFill>
              </a:rPr>
              <a:t>,</a:t>
            </a:r>
            <a:r>
              <a:rPr lang="en-US" sz="2000" kern="0" dirty="0" smtClean="0">
                <a:solidFill>
                  <a:schemeClr val="bg1"/>
                </a:solidFill>
              </a:rPr>
              <a:t> </a:t>
            </a:r>
            <a:r>
              <a:rPr lang="uk-UA" sz="2000" kern="0" dirty="0" smtClean="0">
                <a:solidFill>
                  <a:schemeClr val="bg1"/>
                </a:solidFill>
              </a:rPr>
              <a:t>на </a:t>
            </a:r>
            <a:r>
              <a:rPr lang="uk-UA" sz="2000" b="1" kern="0" dirty="0" smtClean="0">
                <a:solidFill>
                  <a:srgbClr val="FFFF00"/>
                </a:solidFill>
              </a:rPr>
              <a:t>Робочому столі</a:t>
            </a:r>
            <a:r>
              <a:rPr lang="uk-UA" sz="2000" kern="0" dirty="0" smtClean="0">
                <a:solidFill>
                  <a:schemeClr val="bg1"/>
                </a:solidFill>
              </a:rPr>
              <a:t>, на панелі </a:t>
            </a:r>
            <a:r>
              <a:rPr lang="uk-UA" sz="2000" b="1" kern="0" dirty="0" smtClean="0">
                <a:solidFill>
                  <a:srgbClr val="FFFF00"/>
                </a:solidFill>
              </a:rPr>
              <a:t>Швидкий запуск </a:t>
            </a:r>
            <a:r>
              <a:rPr lang="uk-UA" sz="2000" kern="0" dirty="0" smtClean="0">
                <a:solidFill>
                  <a:schemeClr val="bg1"/>
                </a:solidFill>
              </a:rPr>
              <a:t>або в іншому місці.</a:t>
            </a:r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9939" y="1470006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3600" y="3434963"/>
            <a:ext cx="4008685" cy="272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634" y="3428980"/>
            <a:ext cx="4714876" cy="272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Місце для вмісту 12"/>
          <p:cNvSpPr txBox="1">
            <a:spLocks/>
          </p:cNvSpPr>
          <p:nvPr/>
        </p:nvSpPr>
        <p:spPr bwMode="auto">
          <a:xfrm>
            <a:off x="176833" y="2659054"/>
            <a:ext cx="8762461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dirty="0" smtClean="0">
                <a:solidFill>
                  <a:schemeClr val="tx2"/>
                </a:solidFill>
              </a:rPr>
              <a:t>Після запуску табличного процесора відкриваються два вікна: </a:t>
            </a:r>
            <a:r>
              <a:rPr lang="uk-UA" b="1" dirty="0" smtClean="0">
                <a:solidFill>
                  <a:schemeClr val="tx2"/>
                </a:solidFill>
              </a:rPr>
              <a:t>вікно табличного процесора </a:t>
            </a:r>
            <a:r>
              <a:rPr lang="en-US" b="1" dirty="0" smtClean="0">
                <a:solidFill>
                  <a:schemeClr val="tx2"/>
                </a:solidFill>
              </a:rPr>
              <a:t>Excel 2007 </a:t>
            </a:r>
            <a:r>
              <a:rPr lang="uk-UA" dirty="0" smtClean="0">
                <a:solidFill>
                  <a:schemeClr val="tx2"/>
                </a:solidFill>
              </a:rPr>
              <a:t>і </a:t>
            </a:r>
            <a:r>
              <a:rPr lang="uk-UA" b="1" dirty="0" smtClean="0">
                <a:solidFill>
                  <a:schemeClr val="tx2"/>
                </a:solidFill>
              </a:rPr>
              <a:t>вікно </a:t>
            </a:r>
            <a:r>
              <a:rPr lang="uk-UA" b="1" i="1" dirty="0" smtClean="0">
                <a:solidFill>
                  <a:schemeClr val="tx2"/>
                </a:solidFill>
              </a:rPr>
              <a:t>електронної книги</a:t>
            </a:r>
            <a:r>
              <a:rPr lang="en-US" i="1" dirty="0" smtClean="0">
                <a:solidFill>
                  <a:schemeClr val="tx2"/>
                </a:solidFill>
              </a:rPr>
              <a:t>.</a:t>
            </a:r>
            <a:endParaRPr lang="uk-UA" sz="2000" i="1" dirty="0" smtClean="0">
              <a:solidFill>
                <a:schemeClr val="tx2"/>
              </a:solidFill>
            </a:endParaRPr>
          </a:p>
        </p:txBody>
      </p:sp>
      <p:sp>
        <p:nvSpPr>
          <p:cNvPr id="17" name="Місце для вмісту 12"/>
          <p:cNvSpPr txBox="1">
            <a:spLocks/>
          </p:cNvSpPr>
          <p:nvPr/>
        </p:nvSpPr>
        <p:spPr bwMode="auto">
          <a:xfrm>
            <a:off x="190002" y="6248357"/>
            <a:ext cx="3981467" cy="238363"/>
          </a:xfrm>
          <a:prstGeom prst="roundRect">
            <a:avLst/>
          </a:prstGeom>
          <a:noFill/>
          <a:ln w="19050">
            <a:noFill/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239713"/>
            <a:r>
              <a:rPr lang="uk-UA" sz="1400" b="1" dirty="0" smtClean="0">
                <a:solidFill>
                  <a:schemeClr val="tx2"/>
                </a:solidFill>
              </a:rPr>
              <a:t>Вікно табличного процесора </a:t>
            </a:r>
            <a:endParaRPr lang="uk-UA" sz="1400" i="1" dirty="0" smtClean="0">
              <a:solidFill>
                <a:schemeClr val="tx2"/>
              </a:solidFill>
            </a:endParaRPr>
          </a:p>
        </p:txBody>
      </p:sp>
      <p:sp>
        <p:nvSpPr>
          <p:cNvPr id="20" name="Місце для вмісту 12"/>
          <p:cNvSpPr txBox="1">
            <a:spLocks/>
          </p:cNvSpPr>
          <p:nvPr/>
        </p:nvSpPr>
        <p:spPr bwMode="auto">
          <a:xfrm>
            <a:off x="4252899" y="6248357"/>
            <a:ext cx="4672026" cy="238363"/>
          </a:xfrm>
          <a:prstGeom prst="roundRect">
            <a:avLst/>
          </a:prstGeom>
          <a:noFill/>
          <a:ln w="19050">
            <a:noFill/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239713"/>
            <a:r>
              <a:rPr lang="uk-UA" sz="1400" b="1" dirty="0" smtClean="0">
                <a:solidFill>
                  <a:schemeClr val="tx2"/>
                </a:solidFill>
              </a:rPr>
              <a:t>Вікно електронної книги</a:t>
            </a:r>
            <a:endParaRPr lang="uk-UA" sz="1400" i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1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412" y="5329985"/>
            <a:ext cx="7617349" cy="12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rgbClr val="289B09"/>
                </a:solidFill>
              </a:rPr>
              <a:t>Вікно табличного процесора </a:t>
            </a:r>
            <a:r>
              <a:rPr lang="en-US" sz="2800" b="1" dirty="0" smtClean="0">
                <a:solidFill>
                  <a:srgbClr val="289B09"/>
                </a:solidFill>
              </a:rPr>
              <a:t>Excel</a:t>
            </a:r>
            <a:endParaRPr lang="en-US" sz="28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83241" y="1440005"/>
            <a:ext cx="4888099" cy="340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Овал 29"/>
          <p:cNvSpPr/>
          <p:nvPr/>
        </p:nvSpPr>
        <p:spPr>
          <a:xfrm>
            <a:off x="2037725" y="98765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1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31" name="Пряма сполучна лінія 30"/>
          <p:cNvCxnSpPr>
            <a:stCxn id="30" idx="4"/>
          </p:cNvCxnSpPr>
          <p:nvPr/>
        </p:nvCxnSpPr>
        <p:spPr>
          <a:xfrm rot="16200000" flipH="1">
            <a:off x="2178045" y="1454475"/>
            <a:ext cx="126283" cy="216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2578538" y="987782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2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37" name="Пряма сполучна лінія 36"/>
          <p:cNvCxnSpPr>
            <a:stCxn id="36" idx="4"/>
          </p:cNvCxnSpPr>
          <p:nvPr/>
        </p:nvCxnSpPr>
        <p:spPr>
          <a:xfrm rot="5400000">
            <a:off x="2698979" y="1468566"/>
            <a:ext cx="157964" cy="59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4294447" y="970307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3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44" name="Пряма сполучна лінія 43"/>
          <p:cNvCxnSpPr>
            <a:stCxn id="43" idx="4"/>
          </p:cNvCxnSpPr>
          <p:nvPr/>
        </p:nvCxnSpPr>
        <p:spPr>
          <a:xfrm rot="5400000">
            <a:off x="4414888" y="1451091"/>
            <a:ext cx="157964" cy="59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5214942" y="100010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4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48" name="Пряма сполучна лінія 47"/>
          <p:cNvCxnSpPr>
            <a:stCxn id="47" idx="4"/>
          </p:cNvCxnSpPr>
          <p:nvPr/>
        </p:nvCxnSpPr>
        <p:spPr>
          <a:xfrm rot="16200000" flipH="1">
            <a:off x="5220089" y="1602098"/>
            <a:ext cx="398076" cy="36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6447079" y="975640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5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51" name="Пряма сполучна лінія 50"/>
          <p:cNvCxnSpPr>
            <a:stCxn id="50" idx="4"/>
          </p:cNvCxnSpPr>
          <p:nvPr/>
        </p:nvCxnSpPr>
        <p:spPr>
          <a:xfrm rot="16200000" flipH="1">
            <a:off x="6592129" y="1437727"/>
            <a:ext cx="116451" cy="179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6242269" y="4890671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6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55" name="Пряма сполучна лінія 54"/>
          <p:cNvCxnSpPr>
            <a:stCxn id="54" idx="0"/>
          </p:cNvCxnSpPr>
          <p:nvPr/>
        </p:nvCxnSpPr>
        <p:spPr>
          <a:xfrm rot="5400000" flipH="1" flipV="1">
            <a:off x="6381711" y="4826134"/>
            <a:ext cx="127475" cy="16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Овал 57"/>
          <p:cNvSpPr/>
          <p:nvPr/>
        </p:nvSpPr>
        <p:spPr>
          <a:xfrm>
            <a:off x="5487142" y="489849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7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59" name="Пряма сполучна лінія 58"/>
          <p:cNvCxnSpPr>
            <a:stCxn id="58" idx="0"/>
          </p:cNvCxnSpPr>
          <p:nvPr/>
        </p:nvCxnSpPr>
        <p:spPr>
          <a:xfrm rot="5400000" flipH="1" flipV="1">
            <a:off x="5626584" y="4833961"/>
            <a:ext cx="127475" cy="16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вал 59"/>
          <p:cNvSpPr/>
          <p:nvPr/>
        </p:nvSpPr>
        <p:spPr>
          <a:xfrm>
            <a:off x="3435583" y="4914154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8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61" name="Пряма сполучна лінія 60"/>
          <p:cNvCxnSpPr>
            <a:stCxn id="60" idx="0"/>
          </p:cNvCxnSpPr>
          <p:nvPr/>
        </p:nvCxnSpPr>
        <p:spPr>
          <a:xfrm rot="16200000" flipV="1">
            <a:off x="2331716" y="3607908"/>
            <a:ext cx="2608276" cy="421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2523621" y="4901664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9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66" name="Пряма сполучна лінія 65"/>
          <p:cNvCxnSpPr>
            <a:stCxn id="65" idx="0"/>
          </p:cNvCxnSpPr>
          <p:nvPr/>
        </p:nvCxnSpPr>
        <p:spPr>
          <a:xfrm rot="5400000" flipH="1" flipV="1">
            <a:off x="1427826" y="3596838"/>
            <a:ext cx="2603001" cy="6653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2057093" y="4900929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tx2"/>
                </a:solidFill>
              </a:rPr>
              <a:t>10</a:t>
            </a:r>
            <a:endParaRPr lang="ru-RU" sz="1400" b="1" dirty="0">
              <a:solidFill>
                <a:schemeClr val="tx2"/>
              </a:solidFill>
            </a:endParaRPr>
          </a:p>
        </p:txBody>
      </p:sp>
      <p:cxnSp>
        <p:nvCxnSpPr>
          <p:cNvPr id="69" name="Пряма сполучна лінія 68"/>
          <p:cNvCxnSpPr>
            <a:stCxn id="68" idx="0"/>
          </p:cNvCxnSpPr>
          <p:nvPr/>
        </p:nvCxnSpPr>
        <p:spPr>
          <a:xfrm rot="5400000" flipH="1" flipV="1">
            <a:off x="2196535" y="4836392"/>
            <a:ext cx="127475" cy="16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Округлена прямокутна виноска 69"/>
          <p:cNvSpPr/>
          <p:nvPr/>
        </p:nvSpPr>
        <p:spPr>
          <a:xfrm>
            <a:off x="7000843" y="1724036"/>
            <a:ext cx="2081219" cy="1214446"/>
          </a:xfrm>
          <a:prstGeom prst="wedgeRoundRectCallout">
            <a:avLst>
              <a:gd name="adj1" fmla="val -70272"/>
              <a:gd name="adj2" fmla="val -23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Рядок формул (8)</a:t>
            </a:r>
            <a:r>
              <a:rPr lang="uk-UA" dirty="0" smtClean="0"/>
              <a:t>, </a:t>
            </a:r>
            <a:r>
              <a:rPr lang="uk-UA" sz="1400" dirty="0" smtClean="0"/>
              <a:t>у якому відображаються дані поточної клітинки</a:t>
            </a:r>
            <a:endParaRPr lang="uk-UA" sz="1400" b="1" dirty="0">
              <a:solidFill>
                <a:srgbClr val="FFFF00"/>
              </a:solidFill>
            </a:endParaRPr>
          </a:p>
        </p:txBody>
      </p:sp>
      <p:sp>
        <p:nvSpPr>
          <p:cNvPr id="71" name="Округлена прямокутна виноска 70"/>
          <p:cNvSpPr/>
          <p:nvPr/>
        </p:nvSpPr>
        <p:spPr>
          <a:xfrm>
            <a:off x="57172" y="1800240"/>
            <a:ext cx="1990703" cy="1419210"/>
          </a:xfrm>
          <a:prstGeom prst="wedgeRoundRectCallout">
            <a:avLst>
              <a:gd name="adj1" fmla="val 57959"/>
              <a:gd name="adj2" fmla="val -144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Поле Ім'я (9)</a:t>
            </a:r>
            <a:r>
              <a:rPr lang="uk-UA" b="1" dirty="0" smtClean="0"/>
              <a:t>, </a:t>
            </a:r>
            <a:r>
              <a:rPr lang="uk-UA" sz="1400" dirty="0" smtClean="0"/>
              <a:t>що відображає ім'я поточної клітинки електронної таблиці</a:t>
            </a:r>
            <a:endParaRPr lang="uk-UA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6" grpId="0" animBg="1"/>
      <p:bldP spid="43" grpId="0" animBg="1"/>
      <p:bldP spid="47" grpId="0" animBg="1"/>
      <p:bldP spid="50" grpId="0" animBg="1"/>
      <p:bldP spid="54" grpId="0" animBg="1"/>
      <p:bldP spid="58" grpId="0" animBg="1"/>
      <p:bldP spid="60" grpId="0" animBg="1"/>
      <p:bldP spid="65" grpId="0" animBg="1"/>
      <p:bldP spid="68" grpId="0" animBg="1"/>
      <p:bldP spid="70" grpId="0" animBg="1"/>
      <p:bldP spid="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1087" t="13983" r="54174" b="44418"/>
          <a:stretch>
            <a:fillRect/>
          </a:stretch>
        </p:blipFill>
        <p:spPr bwMode="auto">
          <a:xfrm>
            <a:off x="1500166" y="1447137"/>
            <a:ext cx="6000792" cy="319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>
                <a:solidFill>
                  <a:srgbClr val="000000"/>
                </a:solidFill>
              </a:rPr>
              <a:t>Елементи вікна електронної книги </a:t>
            </a:r>
            <a:endParaRPr lang="en-US" sz="2800" b="1" dirty="0" smtClean="0">
              <a:solidFill>
                <a:srgbClr val="000000"/>
              </a:solidFill>
            </a:endParaRPr>
          </a:p>
        </p:txBody>
      </p:sp>
      <p:sp>
        <p:nvSpPr>
          <p:cNvPr id="27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D86B4-D7BD-4EFE-BCDF-957E604A9BC9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10" name="Прямокутник 9"/>
          <p:cNvSpPr/>
          <p:nvPr/>
        </p:nvSpPr>
        <p:spPr>
          <a:xfrm>
            <a:off x="214282" y="6529136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Розділ 4. Табличний процесор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Прямокутник 14"/>
          <p:cNvSpPr/>
          <p:nvPr/>
        </p:nvSpPr>
        <p:spPr>
          <a:xfrm>
            <a:off x="0" y="1"/>
            <a:ext cx="1643042" cy="28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75000"/>
                  </a:schemeClr>
                </a:solidFill>
                <a:hlinkClick r:id="rId4"/>
              </a:rPr>
              <a:t>informatic.sumy.ua</a:t>
            </a:r>
            <a:endParaRPr lang="ru-RU" sz="12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8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22184" y="6534000"/>
            <a:ext cx="913190" cy="301925"/>
          </a:xfrm>
          <a:prstGeom prst="actionButtonForwardNext">
            <a:avLst/>
          </a:prstGeom>
          <a:solidFill>
            <a:srgbClr val="0410F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322592" y="6534000"/>
            <a:ext cx="899592" cy="302384"/>
          </a:xfrm>
          <a:prstGeom prst="actionButtonBackPrevious">
            <a:avLst/>
          </a:prstGeom>
          <a:solidFill>
            <a:srgbClr val="0410F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sp>
        <p:nvSpPr>
          <p:cNvPr id="30" name="Овал 29"/>
          <p:cNvSpPr/>
          <p:nvPr/>
        </p:nvSpPr>
        <p:spPr>
          <a:xfrm>
            <a:off x="1442430" y="987674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1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31" name="Пряма сполучна лінія 30"/>
          <p:cNvCxnSpPr>
            <a:stCxn id="30" idx="4"/>
          </p:cNvCxnSpPr>
          <p:nvPr/>
        </p:nvCxnSpPr>
        <p:spPr>
          <a:xfrm rot="16200000" flipH="1">
            <a:off x="1480520" y="1556720"/>
            <a:ext cx="331596" cy="301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1987999" y="98779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2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37" name="Пряма сполучна лінія 36"/>
          <p:cNvCxnSpPr>
            <a:stCxn id="36" idx="4"/>
          </p:cNvCxnSpPr>
          <p:nvPr/>
        </p:nvCxnSpPr>
        <p:spPr>
          <a:xfrm rot="5400000">
            <a:off x="1720025" y="1387011"/>
            <a:ext cx="464808" cy="4758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2460442" y="98528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3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44" name="Пряма сполучна лінія 43"/>
          <p:cNvCxnSpPr>
            <a:stCxn id="43" idx="4"/>
          </p:cNvCxnSpPr>
          <p:nvPr/>
        </p:nvCxnSpPr>
        <p:spPr>
          <a:xfrm rot="5400000">
            <a:off x="2494980" y="1556865"/>
            <a:ext cx="334660" cy="102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2924719" y="972434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4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48" name="Пряма сполучна лінія 47"/>
          <p:cNvCxnSpPr>
            <a:stCxn id="47" idx="4"/>
          </p:cNvCxnSpPr>
          <p:nvPr/>
        </p:nvCxnSpPr>
        <p:spPr>
          <a:xfrm rot="5400000">
            <a:off x="2661638" y="1840418"/>
            <a:ext cx="928686" cy="223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3421592" y="985595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5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51" name="Пряма сполучна лінія 50"/>
          <p:cNvCxnSpPr>
            <a:stCxn id="50" idx="4"/>
          </p:cNvCxnSpPr>
          <p:nvPr/>
        </p:nvCxnSpPr>
        <p:spPr>
          <a:xfrm rot="16200000" flipH="1">
            <a:off x="2935786" y="2078537"/>
            <a:ext cx="1395707" cy="1933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4090807" y="98173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6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55" name="Пряма сполучна лінія 54"/>
          <p:cNvCxnSpPr>
            <a:stCxn id="54" idx="4"/>
          </p:cNvCxnSpPr>
          <p:nvPr/>
        </p:nvCxnSpPr>
        <p:spPr>
          <a:xfrm rot="16200000" flipH="1">
            <a:off x="3951962" y="1727720"/>
            <a:ext cx="682847" cy="3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Овал 57"/>
          <p:cNvSpPr/>
          <p:nvPr/>
        </p:nvSpPr>
        <p:spPr>
          <a:xfrm>
            <a:off x="7626043" y="2783451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7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59" name="Пряма сполучна лінія 58"/>
          <p:cNvCxnSpPr>
            <a:stCxn id="58" idx="2"/>
          </p:cNvCxnSpPr>
          <p:nvPr/>
        </p:nvCxnSpPr>
        <p:spPr>
          <a:xfrm rot="10800000">
            <a:off x="7401519" y="2979132"/>
            <a:ext cx="224525" cy="66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вал 59"/>
          <p:cNvSpPr/>
          <p:nvPr/>
        </p:nvSpPr>
        <p:spPr>
          <a:xfrm>
            <a:off x="5838362" y="4709499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8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61" name="Пряма сполучна лінія 60"/>
          <p:cNvCxnSpPr>
            <a:stCxn id="60" idx="0"/>
          </p:cNvCxnSpPr>
          <p:nvPr/>
        </p:nvCxnSpPr>
        <p:spPr>
          <a:xfrm rot="5400000" flipH="1" flipV="1">
            <a:off x="5969142" y="4635648"/>
            <a:ext cx="145450" cy="2253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3894990" y="4704350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9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66" name="Пряма сполучна лінія 65"/>
          <p:cNvCxnSpPr>
            <a:stCxn id="65" idx="0"/>
          </p:cNvCxnSpPr>
          <p:nvPr/>
        </p:nvCxnSpPr>
        <p:spPr>
          <a:xfrm rot="16200000" flipV="1">
            <a:off x="4017730" y="4624711"/>
            <a:ext cx="155594" cy="368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2505280" y="4707667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tx2"/>
                </a:solidFill>
              </a:rPr>
              <a:t>10</a:t>
            </a:r>
            <a:endParaRPr lang="ru-RU" sz="1400" b="1" dirty="0">
              <a:solidFill>
                <a:schemeClr val="tx2"/>
              </a:solidFill>
            </a:endParaRPr>
          </a:p>
        </p:txBody>
      </p:sp>
      <p:cxnSp>
        <p:nvCxnSpPr>
          <p:cNvPr id="69" name="Пряма сполучна лінія 68"/>
          <p:cNvCxnSpPr>
            <a:stCxn id="68" idx="0"/>
          </p:cNvCxnSpPr>
          <p:nvPr/>
        </p:nvCxnSpPr>
        <p:spPr>
          <a:xfrm rot="5400000" flipH="1" flipV="1">
            <a:off x="2629768" y="4626038"/>
            <a:ext cx="159521" cy="373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кутник 37"/>
          <p:cNvSpPr/>
          <p:nvPr/>
        </p:nvSpPr>
        <p:spPr>
          <a:xfrm>
            <a:off x="252000" y="5076000"/>
            <a:ext cx="16148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1. Виділити все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9" name="Прямокутник 38"/>
          <p:cNvSpPr/>
          <p:nvPr/>
        </p:nvSpPr>
        <p:spPr>
          <a:xfrm>
            <a:off x="252000" y="5359179"/>
            <a:ext cx="2622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2. </a:t>
            </a:r>
            <a:r>
              <a:rPr lang="uk-UA" sz="1400" dirty="0" smtClean="0">
                <a:solidFill>
                  <a:schemeClr val="tx2"/>
                </a:solidFill>
              </a:rPr>
              <a:t>Стовпець </a:t>
            </a:r>
            <a:r>
              <a:rPr lang="uk-UA" sz="1400" b="1" dirty="0" smtClean="0">
                <a:solidFill>
                  <a:schemeClr val="tx2"/>
                </a:solidFill>
              </a:rPr>
              <a:t>номерів рядків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1" name="Прямокутник 40"/>
          <p:cNvSpPr/>
          <p:nvPr/>
        </p:nvSpPr>
        <p:spPr>
          <a:xfrm>
            <a:off x="252000" y="5647274"/>
            <a:ext cx="25287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3. </a:t>
            </a:r>
            <a:r>
              <a:rPr lang="uk-UA" sz="1400" dirty="0" smtClean="0">
                <a:solidFill>
                  <a:schemeClr val="tx2"/>
                </a:solidFill>
              </a:rPr>
              <a:t>Рядок</a:t>
            </a:r>
            <a:r>
              <a:rPr lang="uk-UA" sz="1400" b="1" dirty="0" smtClean="0">
                <a:solidFill>
                  <a:schemeClr val="tx2"/>
                </a:solidFill>
              </a:rPr>
              <a:t> номерів стовпців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5" name="Прямокутник 34"/>
          <p:cNvSpPr/>
          <p:nvPr/>
        </p:nvSpPr>
        <p:spPr>
          <a:xfrm>
            <a:off x="252000" y="5937158"/>
            <a:ext cx="21450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</a:rPr>
              <a:t>4</a:t>
            </a:r>
            <a:r>
              <a:rPr lang="uk-UA" sz="1400" b="1" dirty="0" smtClean="0">
                <a:solidFill>
                  <a:schemeClr val="tx2"/>
                </a:solidFill>
              </a:rPr>
              <a:t>. </a:t>
            </a:r>
            <a:r>
              <a:rPr lang="uk-UA" sz="1400" dirty="0" smtClean="0">
                <a:solidFill>
                  <a:schemeClr val="tx2"/>
                </a:solidFill>
              </a:rPr>
              <a:t>Електронна таблиця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9" name="Прямокутник 48"/>
          <p:cNvSpPr/>
          <p:nvPr/>
        </p:nvSpPr>
        <p:spPr>
          <a:xfrm>
            <a:off x="252000" y="6212682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5. Поточна клітинка з табличним курсором </a:t>
            </a:r>
            <a:endParaRPr lang="uk-UA" sz="1400" b="1" dirty="0">
              <a:solidFill>
                <a:schemeClr val="tx2"/>
              </a:solidFill>
            </a:endParaRPr>
          </a:p>
        </p:txBody>
      </p:sp>
      <p:sp>
        <p:nvSpPr>
          <p:cNvPr id="52" name="Прямокутник 51"/>
          <p:cNvSpPr/>
          <p:nvPr/>
        </p:nvSpPr>
        <p:spPr>
          <a:xfrm>
            <a:off x="4429124" y="5076000"/>
            <a:ext cx="3760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6. </a:t>
            </a:r>
            <a:r>
              <a:rPr lang="uk-UA" sz="1400" dirty="0" smtClean="0">
                <a:solidFill>
                  <a:schemeClr val="tx2"/>
                </a:solidFill>
              </a:rPr>
              <a:t>Діаграма на аркуші електронної таблиці </a:t>
            </a:r>
            <a:endParaRPr lang="uk-UA" sz="1400" dirty="0">
              <a:solidFill>
                <a:schemeClr val="tx2"/>
              </a:solidFill>
            </a:endParaRPr>
          </a:p>
        </p:txBody>
      </p:sp>
      <p:sp>
        <p:nvSpPr>
          <p:cNvPr id="57" name="Прямокутник 56"/>
          <p:cNvSpPr/>
          <p:nvPr/>
        </p:nvSpPr>
        <p:spPr>
          <a:xfrm>
            <a:off x="4428000" y="5292000"/>
            <a:ext cx="3303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7. </a:t>
            </a:r>
            <a:r>
              <a:rPr lang="uk-UA" sz="1400" dirty="0" smtClean="0">
                <a:solidFill>
                  <a:schemeClr val="tx2"/>
                </a:solidFill>
              </a:rPr>
              <a:t>Вертикальна смуга прокручування </a:t>
            </a:r>
            <a:endParaRPr lang="uk-UA" sz="1400" dirty="0">
              <a:solidFill>
                <a:schemeClr val="tx2"/>
              </a:solidFill>
            </a:endParaRPr>
          </a:p>
        </p:txBody>
      </p:sp>
      <p:sp>
        <p:nvSpPr>
          <p:cNvPr id="63" name="Прямокутник 62"/>
          <p:cNvSpPr/>
          <p:nvPr/>
        </p:nvSpPr>
        <p:spPr>
          <a:xfrm>
            <a:off x="4428000" y="5508000"/>
            <a:ext cx="35959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8. </a:t>
            </a:r>
            <a:r>
              <a:rPr lang="uk-UA" sz="1400" dirty="0" smtClean="0">
                <a:solidFill>
                  <a:schemeClr val="tx2"/>
                </a:solidFill>
              </a:rPr>
              <a:t>Горизонтальна смуга прокручування </a:t>
            </a:r>
            <a:endParaRPr lang="uk-UA" sz="1400" dirty="0">
              <a:solidFill>
                <a:schemeClr val="tx2"/>
              </a:solidFill>
            </a:endParaRPr>
          </a:p>
        </p:txBody>
      </p:sp>
      <p:sp>
        <p:nvSpPr>
          <p:cNvPr id="71" name="Прямокутник 70"/>
          <p:cNvSpPr/>
          <p:nvPr/>
        </p:nvSpPr>
        <p:spPr>
          <a:xfrm>
            <a:off x="4428000" y="5760000"/>
            <a:ext cx="3141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9. </a:t>
            </a:r>
            <a:r>
              <a:rPr lang="uk-UA" sz="1400" dirty="0" smtClean="0">
                <a:solidFill>
                  <a:schemeClr val="tx2"/>
                </a:solidFill>
              </a:rPr>
              <a:t>Кнопка створення нового аркуша</a:t>
            </a:r>
            <a:endParaRPr lang="uk-UA" sz="1400" dirty="0">
              <a:solidFill>
                <a:schemeClr val="tx2"/>
              </a:solidFill>
            </a:endParaRPr>
          </a:p>
        </p:txBody>
      </p:sp>
      <p:sp>
        <p:nvSpPr>
          <p:cNvPr id="72" name="Прямокутник 71"/>
          <p:cNvSpPr/>
          <p:nvPr/>
        </p:nvSpPr>
        <p:spPr>
          <a:xfrm>
            <a:off x="4356000" y="6012000"/>
            <a:ext cx="23369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10. </a:t>
            </a:r>
            <a:r>
              <a:rPr lang="uk-UA" sz="1400" dirty="0" smtClean="0">
                <a:solidFill>
                  <a:schemeClr val="tx2"/>
                </a:solidFill>
              </a:rPr>
              <a:t>Рядок ярликів аркушів</a:t>
            </a:r>
            <a:endParaRPr lang="uk-UA" sz="1400" dirty="0">
              <a:solidFill>
                <a:schemeClr val="tx2"/>
              </a:solidFill>
            </a:endParaRPr>
          </a:p>
        </p:txBody>
      </p:sp>
      <p:sp>
        <p:nvSpPr>
          <p:cNvPr id="74" name="Прямокутник 73"/>
          <p:cNvSpPr/>
          <p:nvPr/>
        </p:nvSpPr>
        <p:spPr>
          <a:xfrm>
            <a:off x="4356000" y="6235066"/>
            <a:ext cx="36980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tx2"/>
                </a:solidFill>
              </a:rPr>
              <a:t>11. </a:t>
            </a:r>
            <a:r>
              <a:rPr lang="uk-UA" sz="1400" dirty="0" smtClean="0">
                <a:solidFill>
                  <a:schemeClr val="tx2"/>
                </a:solidFill>
              </a:rPr>
              <a:t>Кнопки прокручування ярликів аркушів</a:t>
            </a:r>
            <a:endParaRPr lang="uk-UA" sz="1400" dirty="0">
              <a:solidFill>
                <a:schemeClr val="tx2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1740681" y="4710098"/>
            <a:ext cx="404758" cy="404758"/>
          </a:xfrm>
          <a:prstGeom prst="ellipse">
            <a:avLst/>
          </a:prstGeom>
          <a:solidFill>
            <a:srgbClr val="C1E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tx2"/>
                </a:solidFill>
              </a:rPr>
              <a:t>1</a:t>
            </a:r>
            <a:r>
              <a:rPr lang="uk-UA" sz="1400" b="1" dirty="0" smtClean="0">
                <a:solidFill>
                  <a:schemeClr val="tx2"/>
                </a:solidFill>
              </a:rPr>
              <a:t>1</a:t>
            </a:r>
            <a:endParaRPr lang="ru-RU" sz="1400" b="1" dirty="0">
              <a:solidFill>
                <a:schemeClr val="tx2"/>
              </a:solidFill>
            </a:endParaRPr>
          </a:p>
        </p:txBody>
      </p:sp>
      <p:cxnSp>
        <p:nvCxnSpPr>
          <p:cNvPr id="77" name="Пряма сполучна лінія 76"/>
          <p:cNvCxnSpPr>
            <a:stCxn id="76" idx="0"/>
          </p:cNvCxnSpPr>
          <p:nvPr/>
        </p:nvCxnSpPr>
        <p:spPr>
          <a:xfrm rot="16200000" flipV="1">
            <a:off x="1860615" y="4627652"/>
            <a:ext cx="161952" cy="293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6" grpId="0" animBg="1"/>
      <p:bldP spid="43" grpId="0" animBg="1"/>
      <p:bldP spid="47" grpId="0" animBg="1"/>
      <p:bldP spid="50" grpId="0" animBg="1"/>
      <p:bldP spid="54" grpId="0" animBg="1"/>
      <p:bldP spid="58" grpId="0" animBg="1"/>
      <p:bldP spid="60" grpId="0" animBg="1"/>
      <p:bldP spid="65" grpId="0" animBg="1"/>
      <p:bldP spid="68" grpId="0" animBg="1"/>
      <p:bldP spid="38" grpId="0"/>
      <p:bldP spid="39" grpId="0"/>
      <p:bldP spid="41" grpId="0"/>
      <p:bldP spid="35" grpId="0"/>
      <p:bldP spid="49" grpId="0"/>
      <p:bldP spid="52" grpId="0"/>
      <p:bldP spid="57" grpId="0"/>
      <p:bldP spid="63" grpId="0"/>
      <p:bldP spid="71" grpId="0"/>
      <p:bldP spid="72" grpId="0"/>
      <p:bldP spid="74" grpId="0"/>
      <p:bldP spid="7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rgbClr val="289B09"/>
                </a:solidFill>
              </a:rPr>
              <a:t>Об’єкти табличного процесора </a:t>
            </a:r>
            <a:r>
              <a:rPr lang="en-US" sz="2400" b="1" dirty="0" smtClean="0">
                <a:solidFill>
                  <a:srgbClr val="289B09"/>
                </a:solidFill>
              </a:rPr>
              <a:t>Excel</a:t>
            </a:r>
            <a:endParaRPr lang="en-US" sz="24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9048" y="215912"/>
            <a:ext cx="666738" cy="666738"/>
          </a:xfrm>
          <a:prstGeom prst="rect">
            <a:avLst/>
          </a:prstGeom>
        </p:spPr>
      </p:pic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137474" y="1067249"/>
            <a:ext cx="8858312" cy="783193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sz="2000" kern="0" dirty="0" smtClean="0">
                <a:solidFill>
                  <a:schemeClr val="bg1"/>
                </a:solidFill>
              </a:rPr>
              <a:t>Основним об'єктом опрацювання табличного процесора є </a:t>
            </a:r>
            <a:r>
              <a:rPr lang="uk-UA" sz="2000" b="1" kern="0" dirty="0" smtClean="0">
                <a:solidFill>
                  <a:srgbClr val="FFFF00"/>
                </a:solidFill>
              </a:rPr>
              <a:t>електронна книга</a:t>
            </a:r>
            <a:r>
              <a:rPr lang="uk-UA" sz="2000" kern="0" dirty="0" smtClean="0">
                <a:solidFill>
                  <a:schemeClr val="bg1"/>
                </a:solidFill>
              </a:rPr>
              <a:t>, яка за замовчуванням має ім'я </a:t>
            </a:r>
            <a:r>
              <a:rPr lang="uk-UA" sz="2000" b="1" i="1" kern="0" dirty="0" smtClean="0">
                <a:solidFill>
                  <a:srgbClr val="FFFF00"/>
                </a:solidFill>
              </a:rPr>
              <a:t>Книга1</a:t>
            </a:r>
            <a:r>
              <a:rPr lang="uk-UA" sz="2000" kern="0" dirty="0" smtClean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927" y="2071678"/>
            <a:ext cx="8692396" cy="2621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Місце для вмісту 12"/>
          <p:cNvSpPr txBox="1">
            <a:spLocks/>
          </p:cNvSpPr>
          <p:nvPr/>
        </p:nvSpPr>
        <p:spPr bwMode="auto">
          <a:xfrm>
            <a:off x="181281" y="4914006"/>
            <a:ext cx="8817711" cy="1362075"/>
          </a:xfrm>
          <a:prstGeom prst="roundRect">
            <a:avLst/>
          </a:prstGeom>
          <a:solidFill>
            <a:srgbClr val="FFFF00">
              <a:alpha val="33000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sz="2000" dirty="0" smtClean="0">
                <a:solidFill>
                  <a:schemeClr val="tx2"/>
                </a:solidFill>
              </a:rPr>
              <a:t>Користувач може змінити ім'я книги під час її збереження у файлі. За замовчуванням книга складається з трьох аркушів з іменами </a:t>
            </a:r>
            <a:r>
              <a:rPr lang="uk-UA" sz="2000" b="1" dirty="0" smtClean="0">
                <a:solidFill>
                  <a:schemeClr val="tx2"/>
                </a:solidFill>
              </a:rPr>
              <a:t>Аркуш1</a:t>
            </a:r>
            <a:r>
              <a:rPr lang="uk-UA" sz="2000" dirty="0" smtClean="0">
                <a:solidFill>
                  <a:schemeClr val="tx2"/>
                </a:solidFill>
              </a:rPr>
              <a:t>, </a:t>
            </a:r>
            <a:r>
              <a:rPr lang="uk-UA" sz="2000" b="1" dirty="0" smtClean="0">
                <a:solidFill>
                  <a:schemeClr val="tx2"/>
                </a:solidFill>
              </a:rPr>
              <a:t>Аркуш2</a:t>
            </a:r>
            <a:r>
              <a:rPr lang="uk-UA" sz="2000" dirty="0" smtClean="0">
                <a:solidFill>
                  <a:schemeClr val="tx2"/>
                </a:solidFill>
              </a:rPr>
              <a:t>, </a:t>
            </a:r>
            <a:r>
              <a:rPr lang="uk-UA" sz="2000" b="1" dirty="0" smtClean="0">
                <a:solidFill>
                  <a:schemeClr val="tx2"/>
                </a:solidFill>
              </a:rPr>
              <a:t>Аркуш3</a:t>
            </a:r>
            <a:r>
              <a:rPr lang="uk-UA" sz="2000" dirty="0" smtClean="0">
                <a:solidFill>
                  <a:schemeClr val="tx2"/>
                </a:solidFill>
              </a:rPr>
              <a:t>, які вказуються на ярликах аркушів.</a:t>
            </a:r>
            <a:endParaRPr lang="uk-UA" sz="2000" i="1" dirty="0" smtClean="0">
              <a:solidFill>
                <a:schemeClr val="tx2"/>
              </a:solidFill>
            </a:endParaRPr>
          </a:p>
        </p:txBody>
      </p:sp>
      <p:cxnSp>
        <p:nvCxnSpPr>
          <p:cNvPr id="20" name="Пряма сполучна лінія 19"/>
          <p:cNvCxnSpPr/>
          <p:nvPr/>
        </p:nvCxnSpPr>
        <p:spPr>
          <a:xfrm>
            <a:off x="604543" y="2408087"/>
            <a:ext cx="78581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 сполучна лінія 22"/>
          <p:cNvCxnSpPr/>
          <p:nvPr/>
        </p:nvCxnSpPr>
        <p:spPr>
          <a:xfrm>
            <a:off x="1196374" y="4586622"/>
            <a:ext cx="78581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сполучна лінія 23"/>
          <p:cNvCxnSpPr/>
          <p:nvPr/>
        </p:nvCxnSpPr>
        <p:spPr>
          <a:xfrm>
            <a:off x="2067642" y="4595249"/>
            <a:ext cx="78581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 сполучна лінія 24"/>
          <p:cNvCxnSpPr/>
          <p:nvPr/>
        </p:nvCxnSpPr>
        <p:spPr>
          <a:xfrm>
            <a:off x="2964789" y="4595249"/>
            <a:ext cx="78581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5" y="2174459"/>
            <a:ext cx="7391400" cy="3242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rgbClr val="289B09"/>
                </a:solidFill>
              </a:rPr>
              <a:t>Об’єкти табличного процесора </a:t>
            </a:r>
            <a:r>
              <a:rPr lang="en-US" sz="2400" b="1" dirty="0" smtClean="0">
                <a:solidFill>
                  <a:srgbClr val="289B09"/>
                </a:solidFill>
              </a:rPr>
              <a:t>Excel</a:t>
            </a:r>
            <a:endParaRPr lang="en-US" sz="24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137474" y="1067249"/>
            <a:ext cx="8858312" cy="1021556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kern="0" dirty="0" smtClean="0">
                <a:solidFill>
                  <a:schemeClr val="bg1"/>
                </a:solidFill>
              </a:rPr>
              <a:t>Кожна клітинка електронної таблиці має адресу. </a:t>
            </a:r>
            <a:r>
              <a:rPr lang="uk-UA" b="1" kern="0" dirty="0" smtClean="0">
                <a:solidFill>
                  <a:srgbClr val="FFFF00"/>
                </a:solidFill>
              </a:rPr>
              <a:t>Адреса клітинки</a:t>
            </a:r>
            <a:r>
              <a:rPr lang="uk-UA" kern="0" dirty="0" smtClean="0">
                <a:solidFill>
                  <a:schemeClr val="bg1"/>
                </a:solidFill>
              </a:rPr>
              <a:t> складається з номера стовпця та номера рядка, на перетині яких вона розташована, наприклад </a:t>
            </a:r>
            <a:r>
              <a:rPr lang="en-US" b="1" kern="0" dirty="0" smtClean="0">
                <a:solidFill>
                  <a:srgbClr val="FFFF00"/>
                </a:solidFill>
              </a:rPr>
              <a:t>A1</a:t>
            </a:r>
            <a:r>
              <a:rPr lang="en-US" kern="0" dirty="0" smtClean="0">
                <a:solidFill>
                  <a:schemeClr val="bg1"/>
                </a:solidFill>
              </a:rPr>
              <a:t>, </a:t>
            </a:r>
            <a:r>
              <a:rPr lang="en-US" b="1" kern="0" dirty="0" smtClean="0">
                <a:solidFill>
                  <a:srgbClr val="FFFF00"/>
                </a:solidFill>
              </a:rPr>
              <a:t>С</a:t>
            </a:r>
            <a:r>
              <a:rPr lang="uk-UA" b="1" kern="0" dirty="0" smtClean="0">
                <a:solidFill>
                  <a:srgbClr val="FFFF00"/>
                </a:solidFill>
              </a:rPr>
              <a:t>5</a:t>
            </a:r>
            <a:r>
              <a:rPr lang="en-US" kern="0" dirty="0" smtClean="0">
                <a:solidFill>
                  <a:schemeClr val="bg1"/>
                </a:solidFill>
              </a:rPr>
              <a:t>, </a:t>
            </a:r>
            <a:r>
              <a:rPr lang="en-US" b="1" kern="0" dirty="0" smtClean="0">
                <a:solidFill>
                  <a:srgbClr val="FFFF00"/>
                </a:solidFill>
              </a:rPr>
              <a:t>D17</a:t>
            </a:r>
            <a:r>
              <a:rPr lang="en-US" kern="0" dirty="0" smtClean="0">
                <a:solidFill>
                  <a:schemeClr val="bg1"/>
                </a:solidFill>
              </a:rPr>
              <a:t>, </a:t>
            </a:r>
            <a:r>
              <a:rPr lang="en-US" b="1" kern="0" dirty="0" smtClean="0">
                <a:solidFill>
                  <a:srgbClr val="FFFF00"/>
                </a:solidFill>
              </a:rPr>
              <a:t>AA26</a:t>
            </a:r>
            <a:r>
              <a:rPr lang="en-US" kern="0" dirty="0" smtClean="0">
                <a:solidFill>
                  <a:schemeClr val="bg1"/>
                </a:solidFill>
              </a:rPr>
              <a:t>. </a:t>
            </a:r>
          </a:p>
        </p:txBody>
      </p:sp>
      <p:cxnSp>
        <p:nvCxnSpPr>
          <p:cNvPr id="20" name="Пряма сполучна лінія 19"/>
          <p:cNvCxnSpPr/>
          <p:nvPr/>
        </p:nvCxnSpPr>
        <p:spPr>
          <a:xfrm rot="5400000">
            <a:off x="2279664" y="2968626"/>
            <a:ext cx="766765" cy="158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сполучна лінія 23"/>
          <p:cNvCxnSpPr/>
          <p:nvPr/>
        </p:nvCxnSpPr>
        <p:spPr>
          <a:xfrm flipV="1">
            <a:off x="1195405" y="3452812"/>
            <a:ext cx="1190629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Місце для вмісту 12"/>
          <p:cNvSpPr txBox="1">
            <a:spLocks/>
          </p:cNvSpPr>
          <p:nvPr/>
        </p:nvSpPr>
        <p:spPr bwMode="auto">
          <a:xfrm>
            <a:off x="204824" y="5552470"/>
            <a:ext cx="8729644" cy="817245"/>
          </a:xfrm>
          <a:prstGeom prst="roundRect">
            <a:avLst/>
          </a:prstGeom>
          <a:solidFill>
            <a:srgbClr val="FFFF00">
              <a:alpha val="33000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sz="1600" dirty="0" smtClean="0">
                <a:solidFill>
                  <a:schemeClr val="tx2"/>
                </a:solidFill>
              </a:rPr>
              <a:t>Завжди одна з клітинок електронної таблиці є </a:t>
            </a:r>
            <a:r>
              <a:rPr lang="uk-UA" sz="1600" b="1" i="1" dirty="0" smtClean="0">
                <a:solidFill>
                  <a:schemeClr val="tx2"/>
                </a:solidFill>
              </a:rPr>
              <a:t>поточною</a:t>
            </a:r>
            <a:r>
              <a:rPr lang="en-US" sz="1600" b="1" i="1" dirty="0" smtClean="0">
                <a:solidFill>
                  <a:schemeClr val="tx2"/>
                </a:solidFill>
              </a:rPr>
              <a:t> </a:t>
            </a:r>
            <a:r>
              <a:rPr lang="uk-UA" sz="1600" dirty="0" smtClean="0">
                <a:solidFill>
                  <a:schemeClr val="tx2"/>
                </a:solidFill>
              </a:rPr>
              <a:t>(</a:t>
            </a:r>
            <a:r>
              <a:rPr lang="en-US" sz="1600" b="1" dirty="0" smtClean="0">
                <a:solidFill>
                  <a:schemeClr val="tx2"/>
                </a:solidFill>
              </a:rPr>
              <a:t>c5</a:t>
            </a:r>
            <a:r>
              <a:rPr lang="en-US" sz="1600" dirty="0" smtClean="0">
                <a:solidFill>
                  <a:schemeClr val="tx2"/>
                </a:solidFill>
              </a:rPr>
              <a:t>).</a:t>
            </a:r>
            <a:r>
              <a:rPr lang="uk-UA" sz="1600" dirty="0" smtClean="0">
                <a:solidFill>
                  <a:schemeClr val="tx2"/>
                </a:solidFill>
              </a:rPr>
              <a:t> </a:t>
            </a:r>
            <a:r>
              <a:rPr lang="uk-UA" sz="1600" b="1" dirty="0" smtClean="0">
                <a:solidFill>
                  <a:schemeClr val="tx2"/>
                </a:solidFill>
              </a:rPr>
              <a:t>Її</a:t>
            </a:r>
            <a:r>
              <a:rPr lang="uk-UA" sz="1600" dirty="0" smtClean="0">
                <a:solidFill>
                  <a:schemeClr val="tx2"/>
                </a:solidFill>
              </a:rPr>
              <a:t> </a:t>
            </a:r>
            <a:r>
              <a:rPr lang="uk-UA" sz="1600" b="1" dirty="0" smtClean="0">
                <a:solidFill>
                  <a:schemeClr val="tx2"/>
                </a:solidFill>
              </a:rPr>
              <a:t>виділено табличним курсором </a:t>
            </a:r>
            <a:r>
              <a:rPr lang="uk-UA" sz="1600" dirty="0" smtClean="0">
                <a:solidFill>
                  <a:schemeClr val="tx2"/>
                </a:solidFill>
              </a:rPr>
              <a:t>у вигляді чорної рамки, а </a:t>
            </a:r>
            <a:r>
              <a:rPr lang="uk-UA" sz="1600" b="1" dirty="0" smtClean="0">
                <a:solidFill>
                  <a:schemeClr val="tx2"/>
                </a:solidFill>
              </a:rPr>
              <a:t>номер рядка </a:t>
            </a:r>
            <a:r>
              <a:rPr lang="uk-UA" sz="1600" dirty="0" smtClean="0">
                <a:solidFill>
                  <a:schemeClr val="tx2"/>
                </a:solidFill>
              </a:rPr>
              <a:t>і </a:t>
            </a:r>
            <a:r>
              <a:rPr lang="uk-UA" sz="1600" b="1" dirty="0" smtClean="0">
                <a:solidFill>
                  <a:schemeClr val="tx2"/>
                </a:solidFill>
              </a:rPr>
              <a:t>номер стовпця</a:t>
            </a:r>
            <a:r>
              <a:rPr lang="uk-UA" sz="1600" dirty="0" smtClean="0">
                <a:solidFill>
                  <a:schemeClr val="tx2"/>
                </a:solidFill>
              </a:rPr>
              <a:t> поточної клітинки </a:t>
            </a:r>
            <a:r>
              <a:rPr lang="uk-UA" sz="1600" b="1" dirty="0" smtClean="0">
                <a:solidFill>
                  <a:schemeClr val="tx2"/>
                </a:solidFill>
              </a:rPr>
              <a:t>виділяються іншим кольором</a:t>
            </a:r>
            <a:r>
              <a:rPr lang="uk-UA" sz="1600" dirty="0" smtClean="0">
                <a:solidFill>
                  <a:schemeClr val="tx2"/>
                </a:solidFill>
              </a:rPr>
              <a:t>.</a:t>
            </a:r>
            <a:endParaRPr lang="uk-UA" sz="1600" i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643182"/>
            <a:ext cx="66103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rgbClr val="289B09"/>
                </a:solidFill>
              </a:rPr>
              <a:t>Об’єкти табличного процесора </a:t>
            </a:r>
            <a:r>
              <a:rPr lang="en-US" sz="2400" b="1" dirty="0" smtClean="0">
                <a:solidFill>
                  <a:srgbClr val="289B09"/>
                </a:solidFill>
              </a:rPr>
              <a:t>Excel</a:t>
            </a:r>
            <a:endParaRPr lang="en-US" sz="24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137474" y="1067249"/>
            <a:ext cx="8858312" cy="1328023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dirty="0" smtClean="0"/>
              <a:t>Сукупність клітинок аркуша електронної таблиці утворює </a:t>
            </a:r>
            <a:r>
              <a:rPr lang="uk-UA" b="1" dirty="0" smtClean="0">
                <a:solidFill>
                  <a:srgbClr val="FFFF00"/>
                </a:solidFill>
              </a:rPr>
              <a:t>діапазон клітинок</a:t>
            </a:r>
            <a:r>
              <a:rPr lang="uk-UA" dirty="0" smtClean="0"/>
              <a:t>. </a:t>
            </a:r>
            <a:r>
              <a:rPr lang="uk-UA" dirty="0" smtClean="0">
                <a:solidFill>
                  <a:srgbClr val="FFFF00"/>
                </a:solidFill>
              </a:rPr>
              <a:t>Діапазон</a:t>
            </a:r>
            <a:r>
              <a:rPr lang="uk-UA" dirty="0" smtClean="0"/>
              <a:t> клітинок, як і окрема клітинка, </a:t>
            </a:r>
            <a:r>
              <a:rPr lang="uk-UA" dirty="0" smtClean="0">
                <a:solidFill>
                  <a:srgbClr val="FFFF00"/>
                </a:solidFill>
              </a:rPr>
              <a:t>має адресу</a:t>
            </a:r>
            <a:r>
              <a:rPr lang="uk-UA" dirty="0" smtClean="0"/>
              <a:t>. </a:t>
            </a:r>
            <a:r>
              <a:rPr lang="uk-UA" dirty="0" smtClean="0">
                <a:solidFill>
                  <a:srgbClr val="FFFF00"/>
                </a:solidFill>
              </a:rPr>
              <a:t>Адреса діапазону </a:t>
            </a:r>
            <a:r>
              <a:rPr lang="uk-UA" dirty="0" smtClean="0"/>
              <a:t>клітинок </a:t>
            </a:r>
            <a:r>
              <a:rPr lang="uk-UA" dirty="0" smtClean="0">
                <a:solidFill>
                  <a:srgbClr val="FFFF00"/>
                </a:solidFill>
              </a:rPr>
              <a:t>задається адресами двох клітинок</a:t>
            </a:r>
            <a:r>
              <a:rPr lang="uk-UA" dirty="0" smtClean="0"/>
              <a:t>, розміщених у його протилежних кутах, </a:t>
            </a:r>
            <a:r>
              <a:rPr lang="uk-UA" dirty="0" smtClean="0">
                <a:solidFill>
                  <a:srgbClr val="FFFF00"/>
                </a:solidFill>
              </a:rPr>
              <a:t>що розділені двокрапкою</a:t>
            </a:r>
            <a:r>
              <a:rPr lang="uk-UA" dirty="0" smtClean="0"/>
              <a:t>.</a:t>
            </a:r>
            <a:endParaRPr lang="en-US" kern="0" dirty="0" smtClean="0">
              <a:solidFill>
                <a:schemeClr val="bg1"/>
              </a:solidFill>
            </a:endParaRPr>
          </a:p>
        </p:txBody>
      </p:sp>
      <p:sp>
        <p:nvSpPr>
          <p:cNvPr id="31" name="Місце для вмісту 12"/>
          <p:cNvSpPr txBox="1">
            <a:spLocks/>
          </p:cNvSpPr>
          <p:nvPr/>
        </p:nvSpPr>
        <p:spPr bwMode="auto">
          <a:xfrm>
            <a:off x="133374" y="5819151"/>
            <a:ext cx="8729644" cy="544830"/>
          </a:xfrm>
          <a:prstGeom prst="roundRect">
            <a:avLst/>
          </a:prstGeom>
          <a:solidFill>
            <a:srgbClr val="FFFF00">
              <a:alpha val="33000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sz="1600" dirty="0" smtClean="0">
                <a:solidFill>
                  <a:schemeClr val="tx2"/>
                </a:solidFill>
              </a:rPr>
              <a:t>Н</a:t>
            </a:r>
            <a:r>
              <a:rPr lang="ru-RU" sz="1600" dirty="0" smtClean="0">
                <a:solidFill>
                  <a:schemeClr val="tx2"/>
                </a:solidFill>
              </a:rPr>
              <a:t>а рисунку </a:t>
            </a:r>
            <a:r>
              <a:rPr lang="uk-UA" sz="1600" dirty="0" smtClean="0">
                <a:solidFill>
                  <a:schemeClr val="tx2"/>
                </a:solidFill>
              </a:rPr>
              <a:t>зафарбовано такі діапазони клітинок </a:t>
            </a:r>
            <a:r>
              <a:rPr lang="uk-UA" sz="1600" b="1" dirty="0" smtClean="0">
                <a:solidFill>
                  <a:srgbClr val="0070C0"/>
                </a:solidFill>
              </a:rPr>
              <a:t>АЗ:А7 (синій колір)</a:t>
            </a:r>
            <a:r>
              <a:rPr lang="uk-UA" sz="1600" dirty="0" smtClean="0">
                <a:solidFill>
                  <a:schemeClr val="tx2"/>
                </a:solidFill>
              </a:rPr>
              <a:t>, </a:t>
            </a:r>
            <a:r>
              <a:rPr lang="uk-UA" sz="1600" b="1" dirty="0" smtClean="0">
                <a:solidFill>
                  <a:srgbClr val="FF0000"/>
                </a:solidFill>
              </a:rPr>
              <a:t>В11:Е11 (червоний колір)</a:t>
            </a:r>
            <a:r>
              <a:rPr lang="uk-UA" sz="1600" dirty="0" smtClean="0">
                <a:solidFill>
                  <a:schemeClr val="tx2"/>
                </a:solidFill>
              </a:rPr>
              <a:t>, </a:t>
            </a:r>
            <a:r>
              <a:rPr lang="uk-UA" sz="1600" b="1" dirty="0" smtClean="0">
                <a:solidFill>
                  <a:srgbClr val="289B09"/>
                </a:solidFill>
              </a:rPr>
              <a:t>C2:G9 (зелений колір)</a:t>
            </a:r>
            <a:r>
              <a:rPr lang="uk-UA" sz="1600" dirty="0" smtClean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Округлена прямокутна виноска 15"/>
          <p:cNvSpPr/>
          <p:nvPr/>
        </p:nvSpPr>
        <p:spPr>
          <a:xfrm>
            <a:off x="114298" y="3071809"/>
            <a:ext cx="1085836" cy="714381"/>
          </a:xfrm>
          <a:prstGeom prst="wedgeRoundRectCallout">
            <a:avLst>
              <a:gd name="adj1" fmla="val 92170"/>
              <a:gd name="adj2" fmla="val 38678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sz="1400" b="1" dirty="0" smtClean="0">
                <a:solidFill>
                  <a:schemeClr val="tx2"/>
                </a:solidFill>
              </a:rPr>
              <a:t>Діапазон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АЗ:А7</a:t>
            </a:r>
            <a:endParaRPr lang="uk-UA" sz="2000" dirty="0">
              <a:solidFill>
                <a:srgbClr val="FFFF00"/>
              </a:solidFill>
            </a:endParaRPr>
          </a:p>
        </p:txBody>
      </p:sp>
      <p:sp>
        <p:nvSpPr>
          <p:cNvPr id="17" name="Округлена прямокутна виноска 16"/>
          <p:cNvSpPr/>
          <p:nvPr/>
        </p:nvSpPr>
        <p:spPr>
          <a:xfrm>
            <a:off x="119112" y="4857759"/>
            <a:ext cx="1085836" cy="642943"/>
          </a:xfrm>
          <a:prstGeom prst="wedgeRoundRectCallout">
            <a:avLst>
              <a:gd name="adj1" fmla="val 147434"/>
              <a:gd name="adj2" fmla="val 996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sz="1400" b="1" dirty="0" smtClean="0">
                <a:solidFill>
                  <a:schemeClr val="tx2"/>
                </a:solidFill>
              </a:rPr>
              <a:t>Діапазон</a:t>
            </a:r>
          </a:p>
          <a:p>
            <a:pPr algn="ctr"/>
            <a:r>
              <a:rPr lang="uk-UA" sz="1600" b="1" dirty="0" smtClean="0">
                <a:solidFill>
                  <a:srgbClr val="FF0000"/>
                </a:solidFill>
              </a:rPr>
              <a:t>В11:Е11</a:t>
            </a:r>
            <a:endParaRPr lang="uk-UA" sz="1600" dirty="0">
              <a:solidFill>
                <a:srgbClr val="FFFF00"/>
              </a:solidFill>
            </a:endParaRPr>
          </a:p>
        </p:txBody>
      </p:sp>
      <p:sp>
        <p:nvSpPr>
          <p:cNvPr id="22" name="Округлена прямокутна виноска 21"/>
          <p:cNvSpPr/>
          <p:nvPr/>
        </p:nvSpPr>
        <p:spPr>
          <a:xfrm>
            <a:off x="7996263" y="3643313"/>
            <a:ext cx="1085836" cy="747687"/>
          </a:xfrm>
          <a:prstGeom prst="wedgeRoundRectCallout">
            <a:avLst>
              <a:gd name="adj1" fmla="val -237659"/>
              <a:gd name="adj2" fmla="val 24185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sz="1400" b="1" dirty="0" smtClean="0">
                <a:solidFill>
                  <a:schemeClr val="tx2"/>
                </a:solidFill>
              </a:rPr>
              <a:t>Діапазон</a:t>
            </a:r>
          </a:p>
          <a:p>
            <a:pPr algn="ctr"/>
            <a:r>
              <a:rPr lang="uk-UA" sz="2000" b="1" dirty="0" smtClean="0">
                <a:solidFill>
                  <a:srgbClr val="289B09"/>
                </a:solidFill>
              </a:rPr>
              <a:t>C2:G9</a:t>
            </a:r>
            <a:endParaRPr lang="uk-UA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1" grpId="0" animBg="1"/>
      <p:bldP spid="16" grpId="0" animBg="1"/>
      <p:bldP spid="17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 цьому розділі ви дізнаєтеся про:</a:t>
            </a:r>
            <a:endParaRPr lang="en-US" dirty="0"/>
          </a:p>
        </p:txBody>
      </p:sp>
      <p:graphicFrame>
        <p:nvGraphicFramePr>
          <p:cNvPr id="15" name="Місце для вмісту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61621"/>
              </p:ext>
            </p:extLst>
          </p:nvPr>
        </p:nvGraphicFramePr>
        <p:xfrm>
          <a:off x="99744" y="1147011"/>
          <a:ext cx="8928992" cy="4067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/>
          <a:srcRect r="875" b="2516"/>
          <a:stretch>
            <a:fillRect/>
          </a:stretch>
        </p:blipFill>
        <p:spPr bwMode="auto">
          <a:xfrm>
            <a:off x="6692618" y="3101160"/>
            <a:ext cx="2125972" cy="154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43305" y="3786190"/>
            <a:ext cx="2839167" cy="151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8136" y="4366074"/>
            <a:ext cx="2565027" cy="194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7904" y="5391485"/>
            <a:ext cx="277456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928934"/>
            <a:ext cx="6858048" cy="2589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rgbClr val="289B09"/>
                </a:solidFill>
              </a:rPr>
              <a:t>Об’єкти табличного процесора </a:t>
            </a:r>
            <a:r>
              <a:rPr lang="en-US" sz="2400" b="1" dirty="0" smtClean="0">
                <a:solidFill>
                  <a:srgbClr val="289B09"/>
                </a:solidFill>
              </a:rPr>
              <a:t>Excel</a:t>
            </a:r>
            <a:endParaRPr lang="en-US" sz="24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137474" y="1067249"/>
            <a:ext cx="8858312" cy="146423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spcBef>
                <a:spcPct val="20000"/>
              </a:spcBef>
              <a:buClr>
                <a:schemeClr val="hlink"/>
              </a:buClr>
            </a:pPr>
            <a:r>
              <a:rPr lang="uk-UA" sz="1600" dirty="0" smtClean="0">
                <a:solidFill>
                  <a:schemeClr val="tx2"/>
                </a:solidFill>
              </a:rPr>
              <a:t>Рядок і стовпець також є діапазонами. Наприклад, адресою діапазону клітинок, до якого входять </a:t>
            </a:r>
            <a:r>
              <a:rPr lang="uk-UA" sz="1600" b="1" dirty="0" smtClean="0">
                <a:solidFill>
                  <a:srgbClr val="FF0000"/>
                </a:solidFill>
              </a:rPr>
              <a:t>усі клітинки десятого рядка</a:t>
            </a:r>
            <a:r>
              <a:rPr lang="uk-UA" sz="1600" dirty="0" smtClean="0">
                <a:solidFill>
                  <a:schemeClr val="tx2"/>
                </a:solidFill>
              </a:rPr>
              <a:t>, є </a:t>
            </a:r>
            <a:r>
              <a:rPr lang="uk-UA" sz="1600" b="1" dirty="0" smtClean="0">
                <a:solidFill>
                  <a:srgbClr val="FF0000"/>
                </a:solidFill>
              </a:rPr>
              <a:t>10:10</a:t>
            </a:r>
            <a:r>
              <a:rPr lang="uk-UA" sz="1600" dirty="0" smtClean="0">
                <a:solidFill>
                  <a:schemeClr val="tx2"/>
                </a:solidFill>
              </a:rPr>
              <a:t>, а адресою діапазону клітинок, до якого входять </a:t>
            </a:r>
            <a:r>
              <a:rPr lang="uk-UA" sz="1600" b="1" dirty="0" smtClean="0">
                <a:solidFill>
                  <a:srgbClr val="0070C0"/>
                </a:solidFill>
              </a:rPr>
              <a:t>усі клітинки стовпця В</a:t>
            </a:r>
            <a:r>
              <a:rPr lang="uk-UA" sz="1600" dirty="0" smtClean="0">
                <a:solidFill>
                  <a:schemeClr val="tx2"/>
                </a:solidFill>
              </a:rPr>
              <a:t>, є </a:t>
            </a:r>
            <a:r>
              <a:rPr lang="uk-UA" sz="1600" b="1" dirty="0" smtClean="0">
                <a:solidFill>
                  <a:srgbClr val="0070C0"/>
                </a:solidFill>
              </a:rPr>
              <a:t>В:В</a:t>
            </a:r>
            <a:r>
              <a:rPr lang="uk-UA" sz="1600" dirty="0" smtClean="0">
                <a:solidFill>
                  <a:schemeClr val="tx2"/>
                </a:solidFill>
              </a:rPr>
              <a:t>. Відповідно </a:t>
            </a:r>
            <a:r>
              <a:rPr lang="uk-UA" sz="1600" b="1" dirty="0" smtClean="0">
                <a:solidFill>
                  <a:srgbClr val="FFFF00"/>
                </a:solidFill>
              </a:rPr>
              <a:t>6:8</a:t>
            </a:r>
            <a:r>
              <a:rPr lang="uk-UA" sz="1600" dirty="0" smtClean="0">
                <a:solidFill>
                  <a:schemeClr val="tx2"/>
                </a:solidFill>
              </a:rPr>
              <a:t> - адреса діапазону клітинок, що включає </a:t>
            </a:r>
            <a:r>
              <a:rPr lang="uk-UA" sz="1600" b="1" dirty="0" smtClean="0">
                <a:solidFill>
                  <a:srgbClr val="FFFF00"/>
                </a:solidFill>
              </a:rPr>
              <a:t>всі клітинки рядків з номерами 6, 7, 8</a:t>
            </a:r>
            <a:r>
              <a:rPr lang="uk-UA" sz="1600" dirty="0" smtClean="0">
                <a:solidFill>
                  <a:schemeClr val="tx2"/>
                </a:solidFill>
              </a:rPr>
              <a:t>, а </a:t>
            </a:r>
            <a:r>
              <a:rPr lang="uk-UA" sz="1600" b="1" dirty="0" smtClean="0">
                <a:solidFill>
                  <a:srgbClr val="FFFF00"/>
                </a:solidFill>
              </a:rPr>
              <a:t>Н:</a:t>
            </a:r>
            <a:r>
              <a:rPr lang="en-US" sz="1600" b="1" dirty="0" smtClean="0">
                <a:solidFill>
                  <a:srgbClr val="FFFF00"/>
                </a:solidFill>
              </a:rPr>
              <a:t>L</a:t>
            </a:r>
            <a:r>
              <a:rPr lang="uk-UA" sz="1600" dirty="0" smtClean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chemeClr val="tx2"/>
                </a:solidFill>
              </a:rPr>
              <a:t>- адреса діапазону клітинок, до якого входять </a:t>
            </a:r>
            <a:r>
              <a:rPr lang="uk-UA" sz="1600" b="1" dirty="0" smtClean="0">
                <a:solidFill>
                  <a:srgbClr val="FFFF00"/>
                </a:solidFill>
              </a:rPr>
              <a:t>усі</a:t>
            </a:r>
            <a:r>
              <a:rPr lang="uk-UA" sz="1600" b="1" dirty="0" smtClean="0">
                <a:solidFill>
                  <a:srgbClr val="F6BB00"/>
                </a:solidFill>
              </a:rPr>
              <a:t> </a:t>
            </a:r>
            <a:r>
              <a:rPr lang="uk-UA" sz="1600" b="1" dirty="0" smtClean="0">
                <a:solidFill>
                  <a:srgbClr val="FFFF00"/>
                </a:solidFill>
              </a:rPr>
              <a:t>клітинки стовпців </a:t>
            </a:r>
            <a:r>
              <a:rPr lang="en-US" sz="1600" b="1" dirty="0" smtClean="0">
                <a:solidFill>
                  <a:srgbClr val="FFFF00"/>
                </a:solidFill>
              </a:rPr>
              <a:t>H,</a:t>
            </a:r>
            <a:r>
              <a:rPr lang="uk-UA" sz="1600" b="1" dirty="0" smtClean="0">
                <a:solidFill>
                  <a:srgbClr val="FFFF00"/>
                </a:solidFill>
              </a:rPr>
              <a:t> І, </a:t>
            </a:r>
            <a:r>
              <a:rPr lang="en-US" sz="1600" b="1" dirty="0" smtClean="0">
                <a:solidFill>
                  <a:srgbClr val="FFFF00"/>
                </a:solidFill>
              </a:rPr>
              <a:t>J, </a:t>
            </a:r>
            <a:r>
              <a:rPr lang="uk-UA" sz="1600" b="1" dirty="0" smtClean="0">
                <a:solidFill>
                  <a:srgbClr val="FFFF00"/>
                </a:solidFill>
              </a:rPr>
              <a:t>К, </a:t>
            </a:r>
            <a:r>
              <a:rPr lang="en-US" sz="1600" b="1" dirty="0" smtClean="0">
                <a:solidFill>
                  <a:srgbClr val="FFFF00"/>
                </a:solidFill>
              </a:rPr>
              <a:t>L</a:t>
            </a:r>
            <a:r>
              <a:rPr lang="uk-UA" sz="1600" dirty="0" smtClean="0">
                <a:solidFill>
                  <a:srgbClr val="FFFF00"/>
                </a:solidFill>
              </a:rPr>
              <a:t>.</a:t>
            </a:r>
            <a:endParaRPr lang="en-US" sz="1600" kern="0" dirty="0" smtClean="0">
              <a:solidFill>
                <a:srgbClr val="FFFF00"/>
              </a:solidFill>
            </a:endParaRPr>
          </a:p>
        </p:txBody>
      </p:sp>
      <p:sp>
        <p:nvSpPr>
          <p:cNvPr id="16" name="Округлена прямокутна виноска 15"/>
          <p:cNvSpPr/>
          <p:nvPr/>
        </p:nvSpPr>
        <p:spPr>
          <a:xfrm>
            <a:off x="66670" y="5033959"/>
            <a:ext cx="942992" cy="500067"/>
          </a:xfrm>
          <a:prstGeom prst="wedgeRoundRectCallout">
            <a:avLst>
              <a:gd name="adj1" fmla="val 99187"/>
              <a:gd name="adj2" fmla="val -64178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10</a:t>
            </a:r>
            <a:r>
              <a:rPr lang="uk-UA" b="1" dirty="0" smtClean="0">
                <a:solidFill>
                  <a:srgbClr val="FF0000"/>
                </a:solidFill>
              </a:rPr>
              <a:t>:</a:t>
            </a:r>
            <a:r>
              <a:rPr lang="en-US" b="1" dirty="0" smtClean="0">
                <a:solidFill>
                  <a:srgbClr val="FF0000"/>
                </a:solidFill>
              </a:rPr>
              <a:t>10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17" name="Округлена прямокутна виноска 16"/>
          <p:cNvSpPr/>
          <p:nvPr/>
        </p:nvSpPr>
        <p:spPr>
          <a:xfrm>
            <a:off x="1857356" y="5786454"/>
            <a:ext cx="714380" cy="500066"/>
          </a:xfrm>
          <a:prstGeom prst="wedgeRoundRectCallout">
            <a:avLst>
              <a:gd name="adj1" fmla="val -8521"/>
              <a:gd name="adj2" fmla="val -147574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В:</a:t>
            </a:r>
            <a:r>
              <a:rPr lang="en-US" sz="2000" b="1" dirty="0" smtClean="0">
                <a:solidFill>
                  <a:srgbClr val="0070C0"/>
                </a:solidFill>
              </a:rPr>
              <a:t>B</a:t>
            </a:r>
            <a:endParaRPr lang="uk-UA" sz="2000" dirty="0">
              <a:solidFill>
                <a:srgbClr val="0070C0"/>
              </a:solidFill>
            </a:endParaRPr>
          </a:p>
        </p:txBody>
      </p:sp>
      <p:sp>
        <p:nvSpPr>
          <p:cNvPr id="22" name="Округлена прямокутна виноска 21"/>
          <p:cNvSpPr/>
          <p:nvPr/>
        </p:nvSpPr>
        <p:spPr>
          <a:xfrm>
            <a:off x="214282" y="3071810"/>
            <a:ext cx="714380" cy="571504"/>
          </a:xfrm>
          <a:prstGeom prst="wedgeRoundRectCallout">
            <a:avLst>
              <a:gd name="adj1" fmla="val 154339"/>
              <a:gd name="adj2" fmla="val 129184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b="1" dirty="0" smtClean="0">
                <a:solidFill>
                  <a:srgbClr val="289B09"/>
                </a:solidFill>
              </a:rPr>
              <a:t>6</a:t>
            </a:r>
            <a:r>
              <a:rPr lang="uk-UA" sz="2000" b="1" dirty="0" smtClean="0">
                <a:solidFill>
                  <a:srgbClr val="289B09"/>
                </a:solidFill>
              </a:rPr>
              <a:t>:</a:t>
            </a:r>
            <a:r>
              <a:rPr lang="en-US" sz="2000" b="1" dirty="0" smtClean="0">
                <a:solidFill>
                  <a:srgbClr val="289B09"/>
                </a:solidFill>
              </a:rPr>
              <a:t>8</a:t>
            </a:r>
            <a:endParaRPr lang="uk-UA" sz="2000" dirty="0">
              <a:solidFill>
                <a:srgbClr val="FFFF00"/>
              </a:solidFill>
            </a:endParaRPr>
          </a:p>
        </p:txBody>
      </p:sp>
      <p:sp>
        <p:nvSpPr>
          <p:cNvPr id="19" name="Округлена прямокутна виноска 18"/>
          <p:cNvSpPr/>
          <p:nvPr/>
        </p:nvSpPr>
        <p:spPr>
          <a:xfrm>
            <a:off x="7572396" y="5786454"/>
            <a:ext cx="942992" cy="500067"/>
          </a:xfrm>
          <a:prstGeom prst="wedgeRoundRectCallout">
            <a:avLst>
              <a:gd name="adj1" fmla="val -76567"/>
              <a:gd name="adj2" fmla="val -163225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b="1" dirty="0" smtClean="0">
                <a:solidFill>
                  <a:srgbClr val="F6BB00"/>
                </a:solidFill>
              </a:rPr>
              <a:t>H</a:t>
            </a:r>
            <a:r>
              <a:rPr lang="uk-UA" b="1" dirty="0" smtClean="0">
                <a:solidFill>
                  <a:srgbClr val="F6BB00"/>
                </a:solidFill>
              </a:rPr>
              <a:t>:</a:t>
            </a:r>
            <a:r>
              <a:rPr lang="en-US" b="1" dirty="0" smtClean="0">
                <a:solidFill>
                  <a:srgbClr val="F6BB00"/>
                </a:solidFill>
              </a:rPr>
              <a:t>L</a:t>
            </a:r>
            <a:endParaRPr lang="uk-UA" dirty="0">
              <a:solidFill>
                <a:srgbClr val="F6BB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22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35567" y="243280"/>
            <a:ext cx="8472518" cy="563562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rgbClr val="289B09"/>
                </a:solidFill>
              </a:rPr>
              <a:t>Об’єкти табличного процесора </a:t>
            </a:r>
            <a:r>
              <a:rPr lang="en-US" sz="2400" b="1" dirty="0" smtClean="0">
                <a:solidFill>
                  <a:srgbClr val="289B09"/>
                </a:solidFill>
              </a:rPr>
              <a:t>Excel</a:t>
            </a:r>
            <a:endParaRPr lang="en-US" sz="24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22184" y="6534000"/>
            <a:ext cx="913190" cy="301925"/>
          </a:xfrm>
          <a:prstGeom prst="actionButtonForwardNext">
            <a:avLst/>
          </a:prstGeom>
          <a:solidFill>
            <a:srgbClr val="0410F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1000100" y="1067249"/>
            <a:ext cx="7143800" cy="408623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</a:pPr>
            <a:r>
              <a:rPr lang="uk-UA" b="1" dirty="0" smtClean="0"/>
              <a:t>Об'єкти табличного процесора та їх властивості</a:t>
            </a:r>
            <a:endParaRPr lang="ru-RU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375" y="1652576"/>
            <a:ext cx="8247710" cy="47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 smtClean="0">
                <a:solidFill>
                  <a:srgbClr val="289B09"/>
                </a:solidFill>
              </a:rPr>
              <a:t>Відкривання, перегляд і збереження </a:t>
            </a:r>
            <a:br>
              <a:rPr lang="uk-UA" sz="2400" b="1" dirty="0" smtClean="0">
                <a:solidFill>
                  <a:srgbClr val="289B09"/>
                </a:solidFill>
              </a:rPr>
            </a:br>
            <a:r>
              <a:rPr lang="uk-UA" sz="2400" b="1" dirty="0" smtClean="0">
                <a:solidFill>
                  <a:srgbClr val="289B09"/>
                </a:solidFill>
              </a:rPr>
              <a:t>електронної книги</a:t>
            </a:r>
            <a:endParaRPr lang="en-US" sz="2400" b="1" dirty="0" smtClean="0">
              <a:solidFill>
                <a:srgbClr val="289B09"/>
              </a:solidFill>
            </a:endParaRP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 descr="MS-Office-2007-Beta-2-Ex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7262" y="285728"/>
            <a:ext cx="666738" cy="666738"/>
          </a:xfrm>
          <a:prstGeom prst="rect">
            <a:avLst/>
          </a:prstGeom>
        </p:spPr>
      </p:pic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137474" y="1067249"/>
            <a:ext cx="8858312" cy="1021556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dirty="0" smtClean="0"/>
              <a:t>Операції </a:t>
            </a:r>
            <a:r>
              <a:rPr lang="uk-UA" b="1" dirty="0" smtClean="0">
                <a:solidFill>
                  <a:srgbClr val="FFFF00"/>
                </a:solidFill>
              </a:rPr>
              <a:t>створення</a:t>
            </a:r>
            <a:r>
              <a:rPr lang="uk-UA" dirty="0" smtClean="0"/>
              <a:t> нової книги, </a:t>
            </a:r>
            <a:r>
              <a:rPr lang="uk-UA" b="1" dirty="0" smtClean="0">
                <a:solidFill>
                  <a:srgbClr val="FFFF00"/>
                </a:solidFill>
              </a:rPr>
              <a:t>відкриття</a:t>
            </a:r>
            <a:r>
              <a:rPr lang="uk-UA" dirty="0" smtClean="0"/>
              <a:t> раніше створеної книги, </a:t>
            </a:r>
            <a:r>
              <a:rPr lang="uk-UA" b="1" dirty="0" smtClean="0">
                <a:solidFill>
                  <a:srgbClr val="FFFF00"/>
                </a:solidFill>
              </a:rPr>
              <a:t>збереження</a:t>
            </a:r>
            <a:r>
              <a:rPr lang="uk-UA" dirty="0" smtClean="0"/>
              <a:t> книги здійснюються в </a:t>
            </a:r>
            <a:r>
              <a:rPr lang="en-US" b="1" dirty="0" smtClean="0">
                <a:solidFill>
                  <a:srgbClr val="FFFF00"/>
                </a:solidFill>
              </a:rPr>
              <a:t>Excel </a:t>
            </a:r>
            <a:r>
              <a:rPr lang="uk-UA" dirty="0" smtClean="0"/>
              <a:t>аналогічно </a:t>
            </a:r>
            <a:r>
              <a:rPr lang="uk-UA" dirty="0" smtClean="0"/>
              <a:t>до цих самих операцій у програмах </a:t>
            </a:r>
            <a:r>
              <a:rPr lang="en-US" b="1" dirty="0" smtClean="0">
                <a:solidFill>
                  <a:srgbClr val="FFFF00"/>
                </a:solidFill>
              </a:rPr>
              <a:t>Word </a:t>
            </a:r>
            <a:r>
              <a:rPr lang="uk-UA" dirty="0" smtClean="0"/>
              <a:t>і </a:t>
            </a:r>
            <a:r>
              <a:rPr lang="en-US" b="1" dirty="0" smtClean="0">
                <a:solidFill>
                  <a:srgbClr val="FFFF00"/>
                </a:solidFill>
              </a:rPr>
              <a:t>PowerPoint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t="3356"/>
          <a:stretch>
            <a:fillRect/>
          </a:stretch>
        </p:blipFill>
        <p:spPr bwMode="auto">
          <a:xfrm>
            <a:off x="5626322" y="4285434"/>
            <a:ext cx="345091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62238" y="2143116"/>
            <a:ext cx="36909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7942" y="4284825"/>
            <a:ext cx="3500462" cy="221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Округлена прямокутна виноска 18"/>
          <p:cNvSpPr/>
          <p:nvPr/>
        </p:nvSpPr>
        <p:spPr>
          <a:xfrm>
            <a:off x="6643702" y="2143116"/>
            <a:ext cx="2071702" cy="642942"/>
          </a:xfrm>
          <a:prstGeom prst="wedgeRoundRectCallout">
            <a:avLst>
              <a:gd name="adj1" fmla="val -98052"/>
              <a:gd name="adj2" fmla="val 240798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sz="2000" b="1" dirty="0" smtClean="0">
                <a:solidFill>
                  <a:srgbClr val="289B09"/>
                </a:solidFill>
              </a:rPr>
              <a:t>Створення нової книги</a:t>
            </a:r>
            <a:endParaRPr lang="uk-UA" sz="2000" dirty="0">
              <a:solidFill>
                <a:srgbClr val="FFFF00"/>
              </a:solidFill>
            </a:endParaRPr>
          </a:p>
        </p:txBody>
      </p:sp>
      <p:sp>
        <p:nvSpPr>
          <p:cNvPr id="20" name="Округлена прямокутна виноска 19"/>
          <p:cNvSpPr/>
          <p:nvPr/>
        </p:nvSpPr>
        <p:spPr>
          <a:xfrm>
            <a:off x="3813674" y="4369005"/>
            <a:ext cx="1643074" cy="642942"/>
          </a:xfrm>
          <a:prstGeom prst="wedgeRoundRectCallout">
            <a:avLst>
              <a:gd name="adj1" fmla="val 61383"/>
              <a:gd name="adj2" fmla="val 47872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sz="1600" b="1" dirty="0" smtClean="0">
                <a:solidFill>
                  <a:srgbClr val="FF0000"/>
                </a:solidFill>
              </a:rPr>
              <a:t>Збереження книги</a:t>
            </a:r>
            <a:endParaRPr lang="uk-UA" sz="1600" dirty="0">
              <a:solidFill>
                <a:srgbClr val="FF0000"/>
              </a:solidFill>
            </a:endParaRPr>
          </a:p>
        </p:txBody>
      </p:sp>
      <p:sp>
        <p:nvSpPr>
          <p:cNvPr id="23" name="Округлена прямокутна виноска 22"/>
          <p:cNvSpPr/>
          <p:nvPr/>
        </p:nvSpPr>
        <p:spPr>
          <a:xfrm>
            <a:off x="3643306" y="5643578"/>
            <a:ext cx="1571636" cy="785818"/>
          </a:xfrm>
          <a:prstGeom prst="wedgeRoundRectCallout">
            <a:avLst>
              <a:gd name="adj1" fmla="val -102015"/>
              <a:gd name="adj2" fmla="val 37191"/>
              <a:gd name="adj3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uk-UA" b="1" dirty="0" smtClean="0">
                <a:solidFill>
                  <a:srgbClr val="0000FF"/>
                </a:solidFill>
              </a:rPr>
              <a:t>Відкриття книги</a:t>
            </a:r>
            <a:endParaRPr lang="uk-UA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0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383058" y="332322"/>
            <a:ext cx="4011613" cy="1356360"/>
          </a:xfrm>
        </p:spPr>
        <p:txBody>
          <a:bodyPr/>
          <a:lstStyle/>
          <a:p>
            <a:r>
              <a:rPr lang="ru-RU" sz="3600" dirty="0" smtClean="0"/>
              <a:t>Фізкультхвилинка</a:t>
            </a:r>
          </a:p>
        </p:txBody>
      </p:sp>
      <p:sp>
        <p:nvSpPr>
          <p:cNvPr id="7271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6" name="Picture 4" descr="http://img-fotki.yandex.ru/get/4100/marya-foygl.0/0_1953f_bac27802_X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366" y="2143116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.ytimg.com/vi/t7FLa2FF2AI/maxresdefault.jpg"/>
          <p:cNvPicPr>
            <a:picLocks noChangeAspect="1" noChangeArrowheads="1"/>
          </p:cNvPicPr>
          <p:nvPr/>
        </p:nvPicPr>
        <p:blipFill>
          <a:blip r:embed="rId3"/>
          <a:srcRect l="14979" t="1661" r="14881" b="1229"/>
          <a:stretch>
            <a:fillRect/>
          </a:stretch>
        </p:blipFill>
        <p:spPr bwMode="auto">
          <a:xfrm>
            <a:off x="1455138" y="1650143"/>
            <a:ext cx="5867454" cy="4569479"/>
          </a:xfrm>
          <a:prstGeom prst="rect">
            <a:avLst/>
          </a:prstGeom>
          <a:noFill/>
        </p:spPr>
      </p:pic>
      <p:pic>
        <p:nvPicPr>
          <p:cNvPr id="30" name="Picture 4" descr="http://img-fotki.yandex.ru/get/4100/marya-foygl.0/0_1953f_bac27802_X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67" y="4807687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285728"/>
            <a:ext cx="6362700" cy="60007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21567" y="987591"/>
            <a:ext cx="8786670" cy="3405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latin typeface="Arial" pitchFamily="34" charset="0"/>
                <a:cs typeface="Arial" pitchFamily="34" charset="0"/>
              </a:rPr>
              <a:t>Увага! </a:t>
            </a:r>
            <a:r>
              <a:rPr lang="uk-UA" sz="1400" i="1" dirty="0">
                <a:latin typeface="Arial" pitchFamily="34" charset="0"/>
                <a:cs typeface="Arial" pitchFamily="34" charset="0"/>
              </a:rPr>
              <a:t>Під час роботи з комп'ютером дотримуйтеся правил </a:t>
            </a:r>
            <a:r>
              <a:rPr lang="uk-UA" sz="1400" i="1" dirty="0" smtClean="0">
                <a:latin typeface="Arial" pitchFamily="34" charset="0"/>
                <a:cs typeface="Arial" pitchFamily="34" charset="0"/>
              </a:rPr>
              <a:t>безпеки </a:t>
            </a:r>
            <a:r>
              <a:rPr lang="uk-UA" sz="1400" i="1" dirty="0">
                <a:latin typeface="Arial" pitchFamily="34" charset="0"/>
                <a:cs typeface="Arial" pitchFamily="34" charset="0"/>
              </a:rPr>
              <a:t>та санітарно-гігієнічних </a:t>
            </a:r>
            <a:r>
              <a:rPr lang="uk-UA" sz="1400" i="1" dirty="0" smtClean="0">
                <a:latin typeface="Arial" pitchFamily="34" charset="0"/>
                <a:cs typeface="Arial" pitchFamily="34" charset="0"/>
              </a:rPr>
              <a:t>норм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58551" y="1443187"/>
            <a:ext cx="851270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1. Запустіть табличний процесор </a:t>
            </a:r>
            <a:r>
              <a:rPr kumimoji="0" lang="en-US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Excel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, виконавши </a:t>
            </a:r>
            <a:r>
              <a:rPr kumimoji="0" lang="uk-UA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Пуск =&gt; Усі програми =&gt; </a:t>
            </a:r>
            <a:r>
              <a:rPr kumimoji="0" lang="en-US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Microsoft Office </a:t>
            </a:r>
            <a:r>
              <a:rPr kumimoji="0" lang="uk-UA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=&gt; </a:t>
            </a:r>
            <a:r>
              <a:rPr kumimoji="0" lang="en-US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Microsoft Office Excel</a:t>
            </a:r>
            <a:r>
              <a:rPr kumimoji="0" lang="uk-UA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2. Роздивіться вікно програми і знайдіть основні елементи вікна про­грами. Виберіть по черзі різні вкладки </a:t>
            </a: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Стрічки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 Ознайомтеся з переліком елементів керування на цих вклад­ках та їх призначенням, використовуючи підказки, які з'являються після наведення вказівника на елемент керування.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3. Відкрийте файл електронної книги </a:t>
            </a: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вправа №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1.</a:t>
            </a:r>
            <a:r>
              <a:rPr kumimoji="0" lang="en-US" alt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xlsx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4. Виберіть ярлик </a:t>
            </a: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Аркуш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 за допомогою миші. Роздивіться електронну таблицю. Знайдіть елементи вікна електронної книги.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5. Установіть поточною клітинку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В4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, вибравши її вказівником миші.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6. Опрацюйте переміщення курсора по таблиці, використовуючи клавіші </a:t>
            </a:r>
            <a:endParaRPr kumimoji="0" lang="uk-UA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055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86677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58551" y="3197513"/>
            <a:ext cx="8512701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 Зверніть увагу на зміну даних у полі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Ім'я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та в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Рядку формул.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У яких клітинках уведено текст? У яких клітинках уведено числа? У яких клітинках уведено формули? Запишіть у зошит приклади адрес відповідних клітинок.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7. Установіть поточною клітинку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С4.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Уведіть з клавіатури число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132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 Зверніть увагу на зміни у клітинці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С7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і на діаграмі. Поясніть, чому це сталося.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8. Уведіть у клітинки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С5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і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С6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відповідно числа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100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 і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2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 Прослідкуйте за змінами у клітинці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С7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9. Виберіть ярлик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Аркуш2.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Перегляньте електронну таблицю, використо­вуючи смуги прокручування. У яких клітинках уведено текст? У яких клітинках уведено числа? У яких клітинках уведено формули? За­пишіть у зошит приклади адрес відповідних клітинок.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10. Змініть дані в деяких клітинках стовпців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С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і </a:t>
            </a:r>
            <a:r>
              <a:rPr kumimoji="0" lang="en-US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D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.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Прослідкуйте за зміненням результатів обчислень у стовпці Е і на діаграмі.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11. Установіть різні масштаби перегляду аркуша, використовуючи кнопки та повзунок у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Рядку стану.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12. Збережіть електронну книгу у вашій папці у файлі з тим самим іменем.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13. Збережіть електронну книгу в папці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Мої документи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у файлі з іменем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таблиця 4.1.х</a:t>
            </a:r>
            <a:r>
              <a:rPr kumimoji="0" lang="en-US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ls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х.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entury Schoolbook" panose="02040604050505020304" pitchFamily="18" charset="0"/>
              </a:rPr>
              <a:t>14. Закрийте вікно програми.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42994" y="470991"/>
            <a:ext cx="6429394" cy="35549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 </a:t>
            </a:r>
            <a:r>
              <a:rPr lang="uk-UA" dirty="0" smtClean="0">
                <a:solidFill>
                  <a:srgbClr val="289B09"/>
                </a:solidFill>
              </a:rPr>
              <a:t>Робота із зошитом 	</a:t>
            </a:r>
            <a:endParaRPr lang="en-US" sz="2400" i="1" dirty="0">
              <a:solidFill>
                <a:srgbClr val="289B09"/>
              </a:solidFill>
            </a:endParaRPr>
          </a:p>
        </p:txBody>
      </p:sp>
      <p:sp>
        <p:nvSpPr>
          <p:cNvPr id="8" name="Місце для вмісту 12"/>
          <p:cNvSpPr txBox="1">
            <a:spLocks/>
          </p:cNvSpPr>
          <p:nvPr/>
        </p:nvSpPr>
        <p:spPr>
          <a:xfrm>
            <a:off x="101236" y="1008000"/>
            <a:ext cx="8929750" cy="715089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lang="uk-UA" kern="0" dirty="0" smtClean="0"/>
              <a:t>Позначте дії, для виконання яких, доцільно використати табличний процесор. </a:t>
            </a:r>
            <a:endParaRPr lang="uk-UA" b="1" kern="0" dirty="0" smtClean="0">
              <a:solidFill>
                <a:srgbClr val="FFFF00"/>
              </a:solidFill>
            </a:endParaRPr>
          </a:p>
        </p:txBody>
      </p:sp>
      <p:sp>
        <p:nvSpPr>
          <p:cNvPr id="11" name="Місце для вмісту 12"/>
          <p:cNvSpPr txBox="1">
            <a:spLocks/>
          </p:cNvSpPr>
          <p:nvPr/>
        </p:nvSpPr>
        <p:spPr>
          <a:xfrm>
            <a:off x="1728000" y="1836000"/>
            <a:ext cx="3201190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виконання обчислень</a:t>
            </a:r>
            <a:endParaRPr kumimoji="0" lang="uk-UA" sz="1600" i="0" u="none" strike="noStrike" kern="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Місце для вмісту 12"/>
          <p:cNvSpPr txBox="1">
            <a:spLocks/>
          </p:cNvSpPr>
          <p:nvPr/>
        </p:nvSpPr>
        <p:spPr>
          <a:xfrm>
            <a:off x="1728000" y="2448000"/>
            <a:ext cx="3486942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опрацювання малюнків</a:t>
            </a:r>
            <a:endParaRPr kumimoji="0" lang="uk-UA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Прямокутник 17"/>
          <p:cNvSpPr/>
          <p:nvPr/>
        </p:nvSpPr>
        <p:spPr>
          <a:xfrm>
            <a:off x="1008000" y="1800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кутник 19"/>
          <p:cNvSpPr/>
          <p:nvPr/>
        </p:nvSpPr>
        <p:spPr>
          <a:xfrm>
            <a:off x="1008000" y="2376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кутник 24"/>
          <p:cNvSpPr/>
          <p:nvPr/>
        </p:nvSpPr>
        <p:spPr>
          <a:xfrm>
            <a:off x="1008000" y="2988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кутник 29"/>
          <p:cNvSpPr/>
          <p:nvPr/>
        </p:nvSpPr>
        <p:spPr>
          <a:xfrm>
            <a:off x="1008000" y="3600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кутник 30"/>
          <p:cNvSpPr/>
          <p:nvPr/>
        </p:nvSpPr>
        <p:spPr>
          <a:xfrm>
            <a:off x="1008000" y="4212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кутник 31"/>
          <p:cNvSpPr/>
          <p:nvPr/>
        </p:nvSpPr>
        <p:spPr>
          <a:xfrm>
            <a:off x="1006854" y="4824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інус 33"/>
          <p:cNvSpPr/>
          <p:nvPr/>
        </p:nvSpPr>
        <p:spPr>
          <a:xfrm>
            <a:off x="1071538" y="2500306"/>
            <a:ext cx="357190" cy="285752"/>
          </a:xfrm>
          <a:prstGeom prst="mathMinus">
            <a:avLst/>
          </a:prstGeom>
          <a:solidFill>
            <a:srgbClr val="FF0000"/>
          </a:solidFill>
          <a:ln>
            <a:solidFill>
              <a:srgbClr val="00A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Місце для вмісту 12"/>
          <p:cNvSpPr txBox="1">
            <a:spLocks/>
          </p:cNvSpPr>
          <p:nvPr/>
        </p:nvSpPr>
        <p:spPr>
          <a:xfrm>
            <a:off x="1728000" y="3024000"/>
            <a:ext cx="3486942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створення презентацій</a:t>
            </a:r>
            <a:endParaRPr kumimoji="0" lang="uk-UA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Місце для вмісту 12"/>
          <p:cNvSpPr txBox="1">
            <a:spLocks/>
          </p:cNvSpPr>
          <p:nvPr/>
        </p:nvSpPr>
        <p:spPr>
          <a:xfrm>
            <a:off x="1728000" y="3636000"/>
            <a:ext cx="4915702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відправлення електронних листів</a:t>
            </a:r>
            <a:endParaRPr kumimoji="0" lang="uk-UA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Місце для вмісту 12"/>
          <p:cNvSpPr txBox="1">
            <a:spLocks/>
          </p:cNvSpPr>
          <p:nvPr/>
        </p:nvSpPr>
        <p:spPr>
          <a:xfrm>
            <a:off x="1728001" y="4248000"/>
            <a:ext cx="3772693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створення карт місцевості</a:t>
            </a:r>
            <a:endParaRPr kumimoji="0" lang="uk-UA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Місце для вмісту 12"/>
          <p:cNvSpPr txBox="1">
            <a:spLocks/>
          </p:cNvSpPr>
          <p:nvPr/>
        </p:nvSpPr>
        <p:spPr>
          <a:xfrm>
            <a:off x="1728000" y="4860000"/>
            <a:ext cx="4344198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lang="uk-UA" b="1" kern="0" dirty="0" smtClean="0">
                <a:solidFill>
                  <a:srgbClr val="FFFF00"/>
                </a:solidFill>
              </a:rPr>
              <a:t>6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пошук відомостей в Інтернеті</a:t>
            </a:r>
            <a:endParaRPr kumimoji="0" lang="uk-UA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Плюс 41"/>
          <p:cNvSpPr/>
          <p:nvPr/>
        </p:nvSpPr>
        <p:spPr>
          <a:xfrm>
            <a:off x="1071538" y="6072206"/>
            <a:ext cx="357190" cy="357190"/>
          </a:xfrm>
          <a:prstGeom prst="mathPlus">
            <a:avLst/>
          </a:prstGeom>
          <a:solidFill>
            <a:srgbClr val="00A8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Мінус 42"/>
          <p:cNvSpPr/>
          <p:nvPr/>
        </p:nvSpPr>
        <p:spPr>
          <a:xfrm>
            <a:off x="1072800" y="3096000"/>
            <a:ext cx="357190" cy="285752"/>
          </a:xfrm>
          <a:prstGeom prst="mathMinus">
            <a:avLst/>
          </a:prstGeom>
          <a:solidFill>
            <a:srgbClr val="FF0000"/>
          </a:solidFill>
          <a:ln>
            <a:solidFill>
              <a:srgbClr val="00A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Мінус 43"/>
          <p:cNvSpPr/>
          <p:nvPr/>
        </p:nvSpPr>
        <p:spPr>
          <a:xfrm>
            <a:off x="1072055" y="4366062"/>
            <a:ext cx="357190" cy="285752"/>
          </a:xfrm>
          <a:prstGeom prst="mathMinus">
            <a:avLst/>
          </a:prstGeom>
          <a:solidFill>
            <a:srgbClr val="FF0000"/>
          </a:solidFill>
          <a:ln>
            <a:solidFill>
              <a:srgbClr val="00A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364" y="315827"/>
            <a:ext cx="493794" cy="60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люс 32"/>
          <p:cNvSpPr/>
          <p:nvPr/>
        </p:nvSpPr>
        <p:spPr>
          <a:xfrm>
            <a:off x="1094256" y="1944000"/>
            <a:ext cx="357190" cy="357190"/>
          </a:xfrm>
          <a:prstGeom prst="mathPlus">
            <a:avLst/>
          </a:prstGeom>
          <a:solidFill>
            <a:srgbClr val="00A8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кутник 35"/>
          <p:cNvSpPr/>
          <p:nvPr/>
        </p:nvSpPr>
        <p:spPr>
          <a:xfrm>
            <a:off x="1014922" y="5400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ісце для вмісту 12"/>
          <p:cNvSpPr txBox="1">
            <a:spLocks/>
          </p:cNvSpPr>
          <p:nvPr/>
        </p:nvSpPr>
        <p:spPr>
          <a:xfrm>
            <a:off x="1728000" y="5472000"/>
            <a:ext cx="3987008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lang="uk-UA" b="1" kern="0" dirty="0" smtClean="0">
                <a:solidFill>
                  <a:srgbClr val="FFFF00"/>
                </a:solidFill>
              </a:rPr>
              <a:t>7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редагування відеороликів</a:t>
            </a:r>
            <a:endParaRPr kumimoji="0" lang="uk-UA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1015200" y="6012000"/>
            <a:ext cx="487272" cy="5086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41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Місце для вмісту 12"/>
          <p:cNvSpPr txBox="1">
            <a:spLocks/>
          </p:cNvSpPr>
          <p:nvPr/>
        </p:nvSpPr>
        <p:spPr>
          <a:xfrm>
            <a:off x="1728000" y="6012000"/>
            <a:ext cx="5558644" cy="4086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lang="uk-UA" b="1" kern="0" dirty="0" smtClean="0">
                <a:solidFill>
                  <a:srgbClr val="FFFF00"/>
                </a:solidFill>
              </a:rPr>
              <a:t>8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dirty="0" smtClean="0"/>
              <a:t>побудова діаграм за числовими даними</a:t>
            </a:r>
            <a:endParaRPr kumimoji="0" lang="uk-UA" sz="16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Мінус 49"/>
          <p:cNvSpPr/>
          <p:nvPr/>
        </p:nvSpPr>
        <p:spPr>
          <a:xfrm>
            <a:off x="1072800" y="3729200"/>
            <a:ext cx="357190" cy="285752"/>
          </a:xfrm>
          <a:prstGeom prst="mathMinus">
            <a:avLst/>
          </a:prstGeom>
          <a:solidFill>
            <a:srgbClr val="FF0000"/>
          </a:solidFill>
          <a:ln>
            <a:solidFill>
              <a:srgbClr val="00A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Мінус 50"/>
          <p:cNvSpPr/>
          <p:nvPr/>
        </p:nvSpPr>
        <p:spPr>
          <a:xfrm>
            <a:off x="1071538" y="4929198"/>
            <a:ext cx="357190" cy="285752"/>
          </a:xfrm>
          <a:prstGeom prst="mathMinus">
            <a:avLst/>
          </a:prstGeom>
          <a:solidFill>
            <a:srgbClr val="FF0000"/>
          </a:solidFill>
          <a:ln>
            <a:solidFill>
              <a:srgbClr val="00A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Мінус 51"/>
          <p:cNvSpPr/>
          <p:nvPr/>
        </p:nvSpPr>
        <p:spPr>
          <a:xfrm>
            <a:off x="1071538" y="5500702"/>
            <a:ext cx="357190" cy="285752"/>
          </a:xfrm>
          <a:prstGeom prst="mathMinus">
            <a:avLst/>
          </a:prstGeom>
          <a:solidFill>
            <a:srgbClr val="FF0000"/>
          </a:solidFill>
          <a:ln>
            <a:solidFill>
              <a:srgbClr val="00A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8" grpId="0" animBg="1"/>
      <p:bldP spid="20" grpId="0" animBg="1"/>
      <p:bldP spid="25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7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33" grpId="0" animBg="1"/>
      <p:bldP spid="36" grpId="0" animBg="1"/>
      <p:bldP spid="38" grpId="0" animBg="1"/>
      <p:bldP spid="40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>
                <a:solidFill>
                  <a:srgbClr val="289B09"/>
                </a:solidFill>
              </a:rPr>
              <a:t>Вправи для очей</a:t>
            </a:r>
          </a:p>
        </p:txBody>
      </p:sp>
      <p:sp>
        <p:nvSpPr>
          <p:cNvPr id="7271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Скругленная прямоугольная выноска 14"/>
          <p:cNvSpPr/>
          <p:nvPr/>
        </p:nvSpPr>
        <p:spPr>
          <a:xfrm>
            <a:off x="3428992" y="2071679"/>
            <a:ext cx="5500726" cy="928693"/>
          </a:xfrm>
          <a:prstGeom prst="wedgeRoundRectCallout">
            <a:avLst>
              <a:gd name="adj1" fmla="val -57262"/>
              <a:gd name="adj2" fmla="val -1173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Наші очі  трішки втомились і ми зараз відпочинемо. Виконуємо вправи за командою: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7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836686"/>
            <a:ext cx="2231580" cy="15923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Скругленная прямоугольная выноска 16"/>
          <p:cNvSpPr/>
          <p:nvPr/>
        </p:nvSpPr>
        <p:spPr>
          <a:xfrm>
            <a:off x="755576" y="4005064"/>
            <a:ext cx="7813532" cy="2208878"/>
          </a:xfrm>
          <a:prstGeom prst="wedgeRoundRectCallout">
            <a:avLst>
              <a:gd name="adj1" fmla="val 40402"/>
              <a:gd name="adj2" fmla="val -9228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23850">
              <a:spcBef>
                <a:spcPct val="50000"/>
              </a:spcBef>
              <a:buFontTx/>
              <a:buAutoNum type="arabicPeriod"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Швидко поморгати, закрити очі і посидіти спокійно, повільно рахуючи до 5. Повторити 4-5 разів.                                                                                            </a:t>
            </a:r>
          </a:p>
          <a:p>
            <a:pPr marL="342900" indent="-323850">
              <a:spcBef>
                <a:spcPct val="50000"/>
              </a:spcBef>
              <a:buFontTx/>
              <a:buAutoNum type="arabicPeriod"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Повільно поводіть очима зліва направо і справа наліво, вгору-вниз і             навпаки по 3 рази.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Місце для вмісту 12"/>
          <p:cNvSpPr txBox="1">
            <a:spLocks/>
          </p:cNvSpPr>
          <p:nvPr/>
        </p:nvSpPr>
        <p:spPr bwMode="auto">
          <a:xfrm>
            <a:off x="237391" y="1229987"/>
            <a:ext cx="8692327" cy="183880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Електронна таблиця </a:t>
            </a:r>
            <a:r>
              <a:rPr lang="uk-UA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- </a:t>
            </a:r>
            <a:r>
              <a:rPr lang="uk-UA" dirty="0" err="1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таблиця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 в електронній книзі, клітинки якої містять структуровані по рядках і стовпцях дані про об'єкти. </a:t>
            </a: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Для створення і опрацювання електронних таблиць використовують 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табличні процесори</a:t>
            </a: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. До основних можливостей цих програм 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належать обчислення за введеними формулами та побудова діаграм за наведеними даними.</a:t>
            </a:r>
            <a:endParaRPr lang="ru-RU" dirty="0" smtClean="0">
              <a:solidFill>
                <a:srgbClr val="FFFF00"/>
              </a:solidFill>
              <a:latin typeface="Century Schoolbook"/>
              <a:ea typeface="Times New Roman"/>
              <a:cs typeface="Times New Roman"/>
            </a:endParaRPr>
          </a:p>
        </p:txBody>
      </p:sp>
      <p:sp>
        <p:nvSpPr>
          <p:cNvPr id="18" name="Місце для вмісту 12"/>
          <p:cNvSpPr txBox="1">
            <a:spLocks/>
          </p:cNvSpPr>
          <p:nvPr/>
        </p:nvSpPr>
        <p:spPr bwMode="auto">
          <a:xfrm>
            <a:off x="247638" y="2909884"/>
            <a:ext cx="8692327" cy="91940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Основними об'єктами табличного процесора </a:t>
            </a:r>
            <a:r>
              <a:rPr lang="en-US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Excel </a:t>
            </a: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є</a:t>
            </a:r>
            <a:r>
              <a:rPr lang="uk-UA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електронна книга, аркуш, електронна таблиця, рядок, стовпець, клітинка, діапазон клітинок.</a:t>
            </a:r>
            <a:endParaRPr lang="ru-RU" dirty="0">
              <a:solidFill>
                <a:srgbClr val="FFFF00"/>
              </a:solidFill>
              <a:latin typeface="Century Schoolbook"/>
              <a:ea typeface="Times New Roman"/>
              <a:cs typeface="Times New Roman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620688"/>
            <a:ext cx="4896544" cy="360040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uk-UA" dirty="0" smtClean="0">
                <a:solidFill>
                  <a:srgbClr val="289B09"/>
                </a:solidFill>
              </a:rPr>
              <a:t>Підсумок</a:t>
            </a:r>
            <a:br>
              <a:rPr lang="uk-UA" dirty="0" smtClean="0">
                <a:solidFill>
                  <a:srgbClr val="289B09"/>
                </a:solidFill>
              </a:rPr>
            </a:br>
            <a:r>
              <a:rPr lang="uk-UA" dirty="0" smtClean="0">
                <a:solidFill>
                  <a:srgbClr val="289B09"/>
                </a:solidFill>
              </a:rPr>
              <a:t>Закінчи речення:</a:t>
            </a:r>
            <a:endParaRPr lang="en-US" dirty="0">
              <a:solidFill>
                <a:srgbClr val="289B09"/>
              </a:solidFill>
            </a:endParaRPr>
          </a:p>
        </p:txBody>
      </p:sp>
      <p:sp>
        <p:nvSpPr>
          <p:cNvPr id="21" name="Місце для вмісту 12"/>
          <p:cNvSpPr txBox="1">
            <a:spLocks/>
          </p:cNvSpPr>
          <p:nvPr/>
        </p:nvSpPr>
        <p:spPr bwMode="auto">
          <a:xfrm>
            <a:off x="214305" y="3952875"/>
            <a:ext cx="8692327" cy="183880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Кожна клітинка електронної таблиці має</a:t>
            </a:r>
            <a:r>
              <a:rPr lang="uk-UA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 </a:t>
            </a: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адресу, 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що складається з номера стовпця та номера рядка, на перетині яких вона розміщена</a:t>
            </a:r>
            <a:r>
              <a:rPr lang="uk-UA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. </a:t>
            </a: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Сукупність клітинок аркуша електронної таблиці утворює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діапазон клітинок</a:t>
            </a: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. Адреса діапазону клітинок задається 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адресами двох клітинок, розміщених у його протилежних кутах, що розділені двокрапкою.</a:t>
            </a:r>
            <a:endParaRPr lang="ru-RU" dirty="0">
              <a:solidFill>
                <a:srgbClr val="FFFF00"/>
              </a:solidFill>
              <a:latin typeface="Century Schoolbook"/>
              <a:ea typeface="Times New Roman"/>
              <a:cs typeface="Times New Roman"/>
            </a:endParaRPr>
          </a:p>
        </p:txBody>
      </p:sp>
      <p:sp>
        <p:nvSpPr>
          <p:cNvPr id="13" name="Місце для вмісту 12"/>
          <p:cNvSpPr txBox="1">
            <a:spLocks/>
          </p:cNvSpPr>
          <p:nvPr/>
        </p:nvSpPr>
        <p:spPr bwMode="auto">
          <a:xfrm>
            <a:off x="214304" y="5915266"/>
            <a:ext cx="8692327" cy="61293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У клітинках електронної таблиці можуть зберігатися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числа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,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тексти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 та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формули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, а також інші об'єкти: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діаграми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, </a:t>
            </a:r>
            <a:r>
              <a:rPr lang="uk-UA" b="1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малюнки</a:t>
            </a:r>
            <a:r>
              <a:rPr lang="uk-UA" dirty="0" smtClean="0">
                <a:solidFill>
                  <a:srgbClr val="FFFF00"/>
                </a:solidFill>
                <a:latin typeface="Century Schoolbook"/>
                <a:ea typeface="Times New Roman"/>
                <a:cs typeface="Century Schoolbook"/>
              </a:rPr>
              <a:t> тощо</a:t>
            </a:r>
            <a:r>
              <a:rPr lang="uk-UA" dirty="0" smtClean="0">
                <a:solidFill>
                  <a:schemeClr val="tx2"/>
                </a:solidFill>
                <a:latin typeface="Century Schoolbook"/>
                <a:ea typeface="Times New Roman"/>
                <a:cs typeface="Century Schoolbook"/>
              </a:rPr>
              <a:t>.</a:t>
            </a:r>
            <a:endParaRPr lang="ru-RU" dirty="0">
              <a:solidFill>
                <a:schemeClr val="tx2"/>
              </a:solidFill>
              <a:latin typeface="Century Schoolbook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uk-UA" dirty="0" smtClean="0">
                <a:solidFill>
                  <a:srgbClr val="289B09"/>
                </a:solidFill>
              </a:rPr>
              <a:t>Підсумок</a:t>
            </a:r>
            <a:endParaRPr lang="en-US" dirty="0">
              <a:solidFill>
                <a:srgbClr val="289B09"/>
              </a:solidFill>
            </a:endParaRPr>
          </a:p>
        </p:txBody>
      </p:sp>
      <p:sp>
        <p:nvSpPr>
          <p:cNvPr id="24" name="Прямокутник 23"/>
          <p:cNvSpPr/>
          <p:nvPr/>
        </p:nvSpPr>
        <p:spPr>
          <a:xfrm>
            <a:off x="238571" y="1772816"/>
            <a:ext cx="86439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Що таке табличний процесор? Які можливості він має? 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Що таке електронна таблиця? Із чого вона складається? 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Які переваги у використанні електронних таблиць порівняно з паперовими?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У яких сферах діяльності людини зручно використовувати електронні таблиці?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Які типи даних можуть міститися в клітинках електронної таблиці?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Які об'єкти табличного процесора </a:t>
            </a:r>
            <a:r>
              <a:rPr lang="en-US" sz="2000" dirty="0" smtClean="0">
                <a:solidFill>
                  <a:schemeClr val="tx2"/>
                </a:solidFill>
              </a:rPr>
              <a:t>Excel </a:t>
            </a:r>
            <a:r>
              <a:rPr lang="uk-UA" sz="2000" dirty="0" smtClean="0">
                <a:solidFill>
                  <a:schemeClr val="tx2"/>
                </a:solidFill>
              </a:rPr>
              <a:t>2007 ви знаєте? Які їх властивості?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solidFill>
                  <a:schemeClr val="tx2"/>
                </a:solidFill>
              </a:rPr>
              <a:t>Які імена за замовчуванням мають аркуші книги з електронними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uk-UA" sz="2000" dirty="0" smtClean="0">
                <a:solidFill>
                  <a:schemeClr val="tx2"/>
                </a:solidFill>
              </a:rPr>
              <a:t>таблицями; з діаграмами? </a:t>
            </a:r>
          </a:p>
          <a:p>
            <a:r>
              <a:rPr lang="uk-UA" sz="2000" dirty="0" smtClean="0">
                <a:solidFill>
                  <a:schemeClr val="tx2"/>
                </a:solidFill>
              </a:rPr>
              <a:t>8.</a:t>
            </a:r>
            <a:r>
              <a:rPr lang="uk-UA" sz="2000" b="1" dirty="0" smtClean="0">
                <a:solidFill>
                  <a:schemeClr val="tx2"/>
                </a:solidFill>
              </a:rPr>
              <a:t>    </a:t>
            </a:r>
            <a:r>
              <a:rPr lang="uk-UA" sz="2000" dirty="0" smtClean="0">
                <a:solidFill>
                  <a:schemeClr val="tx2"/>
                </a:solidFill>
              </a:rPr>
              <a:t>Із чого складається адреса клітинки? Наведіть кілька прикладів. </a:t>
            </a:r>
          </a:p>
          <a:p>
            <a:pPr marL="457200" indent="-457200">
              <a:buAutoNum type="arabicPeriod" startAt="9"/>
            </a:pPr>
            <a:r>
              <a:rPr lang="uk-UA" sz="2000" dirty="0" smtClean="0">
                <a:solidFill>
                  <a:schemeClr val="tx2"/>
                </a:solidFill>
              </a:rPr>
              <a:t>Що таке діапазон клітинок? Як задати його адресу? </a:t>
            </a:r>
          </a:p>
          <a:p>
            <a:pPr marL="457200" indent="-457200">
              <a:buAutoNum type="arabicPeriod" startAt="9"/>
            </a:pPr>
            <a:r>
              <a:rPr lang="uk-UA" sz="2000" dirty="0" smtClean="0">
                <a:solidFill>
                  <a:schemeClr val="tx2"/>
                </a:solidFill>
              </a:rPr>
              <a:t>Що таке табличний курсор? Який він має вигляд?</a:t>
            </a:r>
            <a:endParaRPr lang="uk-UA" sz="2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364" y="315827"/>
            <a:ext cx="493794" cy="60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5715016"/>
            <a:ext cx="116557" cy="142876"/>
          </a:xfrm>
          <a:prstGeom prst="rect">
            <a:avLst/>
          </a:prstGeom>
          <a:noFill/>
          <a:ln w="19050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609600"/>
            <a:ext cx="7406640" cy="51514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289B09"/>
                </a:solidFill>
              </a:rPr>
              <a:t> </a:t>
            </a:r>
            <a:r>
              <a:rPr lang="uk-UA" dirty="0" smtClean="0">
                <a:solidFill>
                  <a:srgbClr val="289B09"/>
                </a:solidFill>
              </a:rPr>
              <a:t>Розгадай ребус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4282" y="5589240"/>
            <a:ext cx="8786874" cy="578882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Відповідь: </a:t>
            </a:r>
            <a:r>
              <a:rPr lang="uk-UA" sz="2800" b="1" dirty="0" smtClean="0">
                <a:solidFill>
                  <a:srgbClr val="C00000"/>
                </a:solidFill>
              </a:rPr>
              <a:t>ЕЛЕ</a:t>
            </a:r>
            <a:r>
              <a:rPr lang="uk-UA" sz="2800" b="1" dirty="0" smtClean="0">
                <a:solidFill>
                  <a:srgbClr val="FFFF00"/>
                </a:solidFill>
              </a:rPr>
              <a:t>К</a:t>
            </a:r>
            <a:r>
              <a:rPr lang="uk-UA" sz="2800" b="1" dirty="0" smtClean="0">
                <a:solidFill>
                  <a:srgbClr val="C00000"/>
                </a:solidFill>
              </a:rPr>
              <a:t>ТРОН</a:t>
            </a:r>
            <a:r>
              <a:rPr lang="uk-UA" sz="2800" b="1" dirty="0" smtClean="0">
                <a:solidFill>
                  <a:srgbClr val="FFFF00"/>
                </a:solidFill>
              </a:rPr>
              <a:t>НІ </a:t>
            </a:r>
            <a:r>
              <a:rPr lang="uk-UA" sz="2800" b="1" dirty="0" smtClean="0">
                <a:solidFill>
                  <a:srgbClr val="C00000"/>
                </a:solidFill>
              </a:rPr>
              <a:t>Т</a:t>
            </a:r>
            <a:r>
              <a:rPr lang="uk-UA" sz="2800" b="1" dirty="0" smtClean="0">
                <a:solidFill>
                  <a:srgbClr val="FFFF00"/>
                </a:solidFill>
              </a:rPr>
              <a:t>АБЛ</a:t>
            </a:r>
            <a:r>
              <a:rPr lang="uk-UA" sz="2800" b="1" dirty="0" smtClean="0">
                <a:solidFill>
                  <a:srgbClr val="C00000"/>
                </a:solidFill>
              </a:rPr>
              <a:t>ИЦІ</a:t>
            </a:r>
            <a:r>
              <a:rPr lang="uk-UA" sz="2800" b="1" dirty="0" smtClean="0">
                <a:solidFill>
                  <a:srgbClr val="002060"/>
                </a:solidFill>
              </a:rPr>
              <a:t>	</a:t>
            </a:r>
            <a:endParaRPr lang="uk-UA" sz="2800" b="1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5572164" cy="17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1302765"/>
            <a:ext cx="2033593" cy="155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500655"/>
            <a:ext cx="6572296" cy="182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40412" y="-100751"/>
            <a:ext cx="2699740" cy="1297503"/>
          </a:xfrm>
        </p:spPr>
        <p:txBody>
          <a:bodyPr/>
          <a:lstStyle/>
          <a:p>
            <a:r>
              <a:rPr lang="uk-UA" dirty="0" smtClean="0"/>
              <a:t>Запитання</a:t>
            </a:r>
            <a:endParaRPr lang="en-US" dirty="0"/>
          </a:p>
        </p:txBody>
      </p:sp>
      <p:sp>
        <p:nvSpPr>
          <p:cNvPr id="13" name="Місце для вмісту 12"/>
          <p:cNvSpPr txBox="1">
            <a:spLocks noGrp="1"/>
          </p:cNvSpPr>
          <p:nvPr>
            <p:ph idx="1"/>
          </p:nvPr>
        </p:nvSpPr>
        <p:spPr>
          <a:xfrm>
            <a:off x="138023" y="1031453"/>
            <a:ext cx="8867954" cy="715089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1</a:t>
            </a:r>
            <a:r>
              <a:rPr lang="uk-UA" sz="1800" b="0" dirty="0" smtClean="0">
                <a:solidFill>
                  <a:schemeClr val="bg1"/>
                </a:solidFill>
              </a:rPr>
              <a:t>. </a:t>
            </a:r>
            <a:r>
              <a:rPr lang="uk-UA" sz="1800" b="0" dirty="0" smtClean="0"/>
              <a:t>Де вам траплялися дані, що подані у вигляді таблиці? Наведіть приклади таблиць.</a:t>
            </a:r>
            <a:endParaRPr lang="uk-UA" sz="1800" b="0" dirty="0" smtClean="0">
              <a:solidFill>
                <a:schemeClr val="bg1"/>
              </a:solidFill>
            </a:endParaRPr>
          </a:p>
        </p:txBody>
      </p:sp>
      <p:sp>
        <p:nvSpPr>
          <p:cNvPr id="22" name="Місце для дати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C8955-1853-4C9F-BA1E-810B97C57EA9}" type="datetime1">
              <a:rPr lang="ru-RU" smtClean="0"/>
              <a:pPr/>
              <a:t>12.01.2020</a:t>
            </a:fld>
            <a:endParaRPr lang="en-US" dirty="0"/>
          </a:p>
        </p:txBody>
      </p:sp>
      <p:pic>
        <p:nvPicPr>
          <p:cNvPr id="9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364" y="315827"/>
            <a:ext cx="493794" cy="60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Місце для вмісту 12"/>
          <p:cNvSpPr txBox="1">
            <a:spLocks/>
          </p:cNvSpPr>
          <p:nvPr/>
        </p:nvSpPr>
        <p:spPr bwMode="auto">
          <a:xfrm>
            <a:off x="142154" y="1863306"/>
            <a:ext cx="8855198" cy="71508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b="1" dirty="0" smtClean="0">
                <a:solidFill>
                  <a:srgbClr val="FFFF00"/>
                </a:solidFill>
              </a:rPr>
              <a:t>2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uk-UA" dirty="0" smtClean="0"/>
              <a:t>Які ви знаєте об'єкти вікна текстового процесора </a:t>
            </a:r>
            <a:r>
              <a:rPr lang="en-US" b="1" dirty="0" smtClean="0">
                <a:solidFill>
                  <a:srgbClr val="FFFF00"/>
                </a:solidFill>
              </a:rPr>
              <a:t>Word</a:t>
            </a:r>
            <a:r>
              <a:rPr lang="uk-UA" dirty="0" smtClean="0"/>
              <a:t>? </a:t>
            </a:r>
            <a:r>
              <a:rPr lang="uk-UA" dirty="0" smtClean="0"/>
              <a:t>Поясніть призначення кожного з них.</a:t>
            </a:r>
            <a:endParaRPr lang="ru-RU" dirty="0"/>
          </a:p>
        </p:txBody>
      </p:sp>
      <p:sp>
        <p:nvSpPr>
          <p:cNvPr id="12" name="Місце для вмісту 12"/>
          <p:cNvSpPr txBox="1">
            <a:spLocks/>
          </p:cNvSpPr>
          <p:nvPr/>
        </p:nvSpPr>
        <p:spPr bwMode="auto">
          <a:xfrm>
            <a:off x="155025" y="2717321"/>
            <a:ext cx="8825073" cy="408623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b="1" dirty="0" smtClean="0">
                <a:solidFill>
                  <a:srgbClr val="FFFF00"/>
                </a:solidFill>
              </a:rPr>
              <a:t>3</a:t>
            </a:r>
            <a:r>
              <a:rPr lang="uk-UA" dirty="0" smtClean="0">
                <a:solidFill>
                  <a:schemeClr val="bg1"/>
                </a:solidFill>
              </a:rPr>
              <a:t>. </a:t>
            </a:r>
            <a:r>
              <a:rPr lang="uk-UA" dirty="0" smtClean="0"/>
              <a:t>Які засоби використовуються для навігації в текстовому процесорі </a:t>
            </a:r>
            <a:r>
              <a:rPr lang="en-US" b="1" dirty="0" smtClean="0">
                <a:solidFill>
                  <a:srgbClr val="FFFF00"/>
                </a:solidFill>
              </a:rPr>
              <a:t>Word</a:t>
            </a:r>
            <a:r>
              <a:rPr lang="uk-UA" dirty="0" smtClean="0"/>
              <a:t>?</a:t>
            </a:r>
            <a:endParaRPr lang="ru-RU" dirty="0"/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2471" y="3264870"/>
            <a:ext cx="3822304" cy="319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07975" y="5349187"/>
            <a:ext cx="4549777" cy="1110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975" y="3358124"/>
            <a:ext cx="3673104" cy="185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WordArt 4"/>
          <p:cNvSpPr>
            <a:spLocks noChangeArrowheads="1" noChangeShapeType="1" noTextEdit="1"/>
          </p:cNvSpPr>
          <p:nvPr/>
        </p:nvSpPr>
        <p:spPr bwMode="gray">
          <a:xfrm>
            <a:off x="1643042" y="2071678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Спасибі за увагу</a:t>
            </a:r>
            <a:r>
              <a:rPr lang="en-US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!</a:t>
            </a:r>
            <a:endParaRPr lang="ru-RU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22884" name="Picture 4" descr="http://forumsmile.ru/u/1/9/7/19769d27571f5ff80efdd608591cab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5816" y="3717032"/>
            <a:ext cx="2905125" cy="2352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32656"/>
            <a:ext cx="7724338" cy="941648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Правила поведінки та безпеки в комп’ютерному класі</a:t>
            </a:r>
          </a:p>
        </p:txBody>
      </p:sp>
      <p:pic>
        <p:nvPicPr>
          <p:cNvPr id="26626" name="Picture 2" descr="http://l-soft.com.ua/assets/images/istock_000020570484_extrasm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33430" cy="928694"/>
          </a:xfrm>
          <a:prstGeom prst="rect">
            <a:avLst/>
          </a:prstGeom>
          <a:noFill/>
        </p:spPr>
      </p:pic>
      <p:pic>
        <p:nvPicPr>
          <p:cNvPr id="12" name="Picture 2" descr="http://showte.at.ua/utschnjam/loli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1923345" cy="203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307" y="1274304"/>
            <a:ext cx="1820323" cy="219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" descr="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765" y="1193341"/>
            <a:ext cx="2279194" cy="22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j02972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632" y="1699502"/>
            <a:ext cx="1535627" cy="1535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j02811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000504"/>
            <a:ext cx="2057468" cy="1932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 descr="25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4000504"/>
            <a:ext cx="1789212" cy="176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" descr="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4000504"/>
            <a:ext cx="2104221" cy="20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577" y="4000504"/>
            <a:ext cx="1899423" cy="177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/>
              <a:t>Таблиці. Електронні таблиці</a:t>
            </a:r>
            <a:endParaRPr lang="ru-RU" sz="2800" dirty="0"/>
          </a:p>
        </p:txBody>
      </p:sp>
      <p:sp>
        <p:nvSpPr>
          <p:cNvPr id="13" name="Місце для вмісту 12"/>
          <p:cNvSpPr txBox="1">
            <a:spLocks noGrp="1"/>
          </p:cNvSpPr>
          <p:nvPr>
            <p:ph idx="1"/>
          </p:nvPr>
        </p:nvSpPr>
        <p:spPr>
          <a:xfrm>
            <a:off x="214282" y="1055663"/>
            <a:ext cx="8678198" cy="1021556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uk-UA" sz="2000" b="0" dirty="0" smtClean="0">
                <a:solidFill>
                  <a:schemeClr val="bg1"/>
                </a:solidFill>
              </a:rPr>
              <a:t>У своїй діяльності та повсякденному житті люди часто використовують таблиці з метою впорядкування та наочного подання різноманітних даних. Наприклад, </a:t>
            </a:r>
            <a:r>
              <a:rPr lang="uk-UA" sz="2000" b="0" dirty="0" smtClean="0">
                <a:solidFill>
                  <a:srgbClr val="FFFF00"/>
                </a:solidFill>
              </a:rPr>
              <a:t>розклад уроків за днями тижня</a:t>
            </a: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9519" y="2250232"/>
            <a:ext cx="6383968" cy="421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/>
              <a:t>Таблиці. Електронні таблиці</a:t>
            </a:r>
            <a:endParaRPr lang="ru-RU" sz="2800" dirty="0"/>
          </a:p>
        </p:txBody>
      </p:sp>
      <p:sp>
        <p:nvSpPr>
          <p:cNvPr id="13" name="Місце для вмісту 12"/>
          <p:cNvSpPr txBox="1">
            <a:spLocks noGrp="1"/>
          </p:cNvSpPr>
          <p:nvPr>
            <p:ph idx="1"/>
          </p:nvPr>
        </p:nvSpPr>
        <p:spPr>
          <a:xfrm>
            <a:off x="85731" y="1055663"/>
            <a:ext cx="8969071" cy="51077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uk-UA" sz="2400" b="0" dirty="0" smtClean="0">
                <a:solidFill>
                  <a:schemeClr val="bg1"/>
                </a:solidFill>
              </a:rPr>
              <a:t>Нарахування заробітної платні співробітникам</a:t>
            </a: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1643050"/>
            <a:ext cx="8614143" cy="244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2008102610342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342" y="4134844"/>
            <a:ext cx="1734458" cy="23435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9" name="Рисунок 18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4098610"/>
            <a:ext cx="2569299" cy="17471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" name="Рисунок 19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295" y="4088921"/>
            <a:ext cx="2787314" cy="18582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/>
              <a:t>Таблиці. Електронні таблиці</a:t>
            </a:r>
            <a:endParaRPr lang="ru-RU" sz="2800" dirty="0"/>
          </a:p>
        </p:txBody>
      </p:sp>
      <p:sp>
        <p:nvSpPr>
          <p:cNvPr id="13" name="Місце для вмісту 12"/>
          <p:cNvSpPr txBox="1">
            <a:spLocks noGrp="1"/>
          </p:cNvSpPr>
          <p:nvPr>
            <p:ph idx="1"/>
          </p:nvPr>
        </p:nvSpPr>
        <p:spPr>
          <a:xfrm>
            <a:off x="85731" y="1055663"/>
            <a:ext cx="8969071" cy="783193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uk-UA" sz="2000" b="0" dirty="0" smtClean="0">
                <a:solidFill>
                  <a:schemeClr val="bg1"/>
                </a:solidFill>
              </a:rPr>
              <a:t>Як ви бачите на прикладах, у таблицях відображаються відомості про деякі об'єкти та значення їх властивостей.</a:t>
            </a: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Місце для вмісту 12"/>
          <p:cNvSpPr txBox="1">
            <a:spLocks/>
          </p:cNvSpPr>
          <p:nvPr/>
        </p:nvSpPr>
        <p:spPr bwMode="auto">
          <a:xfrm>
            <a:off x="1730650" y="1974434"/>
            <a:ext cx="5857916" cy="122586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hlink"/>
              </a:buClr>
            </a:pPr>
            <a:r>
              <a:rPr lang="uk-UA" sz="2200" b="1" kern="0" dirty="0" smtClean="0">
                <a:solidFill>
                  <a:srgbClr val="FFFF00"/>
                </a:solidFill>
              </a:rPr>
              <a:t>Таблиця</a:t>
            </a:r>
            <a:r>
              <a:rPr lang="ru-RU" sz="2200" b="1" kern="0" dirty="0" smtClean="0">
                <a:solidFill>
                  <a:srgbClr val="FFFF00"/>
                </a:solidFill>
              </a:rPr>
              <a:t> </a:t>
            </a:r>
            <a:r>
              <a:rPr lang="ru-RU" sz="2200" kern="0" dirty="0" smtClean="0">
                <a:solidFill>
                  <a:schemeClr val="bg1"/>
                </a:solidFill>
              </a:rPr>
              <a:t>(лат. </a:t>
            </a:r>
            <a:r>
              <a:rPr lang="en-US" sz="2200" i="1" kern="0" dirty="0" smtClean="0">
                <a:solidFill>
                  <a:srgbClr val="FFFF00"/>
                </a:solidFill>
              </a:rPr>
              <a:t>tabula</a:t>
            </a:r>
            <a:r>
              <a:rPr lang="ru-RU" sz="2200" i="1" kern="0" dirty="0" smtClean="0">
                <a:solidFill>
                  <a:srgbClr val="FFFF00"/>
                </a:solidFill>
              </a:rPr>
              <a:t> - </a:t>
            </a:r>
            <a:r>
              <a:rPr lang="ru-RU" sz="2200" i="1" kern="0" dirty="0" err="1" smtClean="0">
                <a:solidFill>
                  <a:srgbClr val="FFFF00"/>
                </a:solidFill>
              </a:rPr>
              <a:t>дошка</a:t>
            </a:r>
            <a:r>
              <a:rPr lang="ru-RU" sz="2200" kern="0" dirty="0" smtClean="0">
                <a:solidFill>
                  <a:schemeClr val="bg1"/>
                </a:solidFill>
              </a:rPr>
              <a:t>) -</a:t>
            </a:r>
            <a:r>
              <a:rPr lang="uk-UA" sz="2200" kern="0" dirty="0" smtClean="0">
                <a:solidFill>
                  <a:schemeClr val="bg1"/>
                </a:solidFill>
              </a:rPr>
              <a:t>структурована сукупність даних, розміщених по рядках і стовпцях.</a:t>
            </a:r>
          </a:p>
        </p:txBody>
      </p:sp>
      <p:sp>
        <p:nvSpPr>
          <p:cNvPr id="22" name="Місце для вмісту 12"/>
          <p:cNvSpPr txBox="1">
            <a:spLocks/>
          </p:cNvSpPr>
          <p:nvPr/>
        </p:nvSpPr>
        <p:spPr bwMode="auto">
          <a:xfrm>
            <a:off x="185162" y="3388021"/>
            <a:ext cx="8715436" cy="612934"/>
          </a:xfrm>
          <a:prstGeom prst="roundRect">
            <a:avLst/>
          </a:prstGeom>
          <a:solidFill>
            <a:srgbClr val="FFFF00">
              <a:alpha val="33000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uk-UA" dirty="0" smtClean="0">
                <a:solidFill>
                  <a:schemeClr val="tx2"/>
                </a:solidFill>
              </a:rPr>
              <a:t>Складається таблиця зі </a:t>
            </a:r>
            <a:r>
              <a:rPr lang="uk-UA" b="1" dirty="0" smtClean="0">
                <a:solidFill>
                  <a:schemeClr val="tx2"/>
                </a:solidFill>
              </a:rPr>
              <a:t>стовпців</a:t>
            </a:r>
            <a:r>
              <a:rPr lang="uk-UA" dirty="0" smtClean="0">
                <a:solidFill>
                  <a:schemeClr val="tx2"/>
                </a:solidFill>
              </a:rPr>
              <a:t> і </a:t>
            </a:r>
            <a:r>
              <a:rPr lang="uk-UA" b="1" dirty="0" smtClean="0">
                <a:solidFill>
                  <a:schemeClr val="tx2"/>
                </a:solidFill>
              </a:rPr>
              <a:t>рядків</a:t>
            </a:r>
            <a:r>
              <a:rPr lang="uk-UA" dirty="0" smtClean="0">
                <a:solidFill>
                  <a:schemeClr val="tx2"/>
                </a:solidFill>
              </a:rPr>
              <a:t>, на перетині яких містяться </a:t>
            </a:r>
            <a:r>
              <a:rPr lang="uk-UA" b="1" dirty="0" smtClean="0">
                <a:solidFill>
                  <a:schemeClr val="tx2"/>
                </a:solidFill>
              </a:rPr>
              <a:t>клітинки</a:t>
            </a:r>
            <a:r>
              <a:rPr lang="uk-UA" dirty="0" smtClean="0">
                <a:solidFill>
                  <a:schemeClr val="tx2"/>
                </a:solidFill>
              </a:rPr>
              <a:t>. </a:t>
            </a:r>
            <a:endParaRPr lang="uk-UA" dirty="0">
              <a:solidFill>
                <a:schemeClr val="tx2"/>
              </a:solidFill>
            </a:endParaRPr>
          </a:p>
        </p:txBody>
      </p:sp>
      <p:sp>
        <p:nvSpPr>
          <p:cNvPr id="23" name="Місце для вмісту 12"/>
          <p:cNvSpPr txBox="1">
            <a:spLocks/>
          </p:cNvSpPr>
          <p:nvPr/>
        </p:nvSpPr>
        <p:spPr bwMode="auto">
          <a:xfrm>
            <a:off x="214282" y="4143380"/>
            <a:ext cx="5072098" cy="6810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sz="2000" b="1" dirty="0" smtClean="0">
                <a:solidFill>
                  <a:schemeClr val="tx2"/>
                </a:solidFill>
              </a:rPr>
              <a:t>Кожний рядок </a:t>
            </a:r>
            <a:r>
              <a:rPr lang="uk-UA" sz="2000" dirty="0" smtClean="0">
                <a:solidFill>
                  <a:schemeClr val="tx2"/>
                </a:solidFill>
              </a:rPr>
              <a:t>- це опис одного з об'єктів за всіма властивостями. 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 r="17489" b="9059"/>
          <a:stretch>
            <a:fillRect/>
          </a:stretch>
        </p:blipFill>
        <p:spPr bwMode="auto">
          <a:xfrm>
            <a:off x="5442453" y="4106972"/>
            <a:ext cx="3367935" cy="234558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4" name="Місце для вмісту 12"/>
          <p:cNvSpPr txBox="1">
            <a:spLocks/>
          </p:cNvSpPr>
          <p:nvPr/>
        </p:nvSpPr>
        <p:spPr bwMode="auto">
          <a:xfrm>
            <a:off x="213500" y="4948587"/>
            <a:ext cx="5072098" cy="13620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 defTabSz="239713"/>
            <a:r>
              <a:rPr lang="uk-UA" sz="2000" b="1" dirty="0" smtClean="0">
                <a:solidFill>
                  <a:schemeClr val="tx2"/>
                </a:solidFill>
              </a:rPr>
              <a:t>Кожний стовпець </a:t>
            </a:r>
            <a:r>
              <a:rPr lang="uk-UA" sz="2000" dirty="0" smtClean="0">
                <a:solidFill>
                  <a:schemeClr val="tx2"/>
                </a:solidFill>
              </a:rPr>
              <a:t>-  це опис однієї властивості для всіх об'єктів, зазвичай має назву, що відображає назву цієї властивості.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19088"/>
            <a:ext cx="8472518" cy="563562"/>
          </a:xfrm>
        </p:spPr>
        <p:txBody>
          <a:bodyPr/>
          <a:lstStyle/>
          <a:p>
            <a:r>
              <a:rPr lang="uk-UA" sz="2800" dirty="0" smtClean="0"/>
              <a:t>Таблиці. Електронні таблиці</a:t>
            </a:r>
            <a:endParaRPr lang="ru-RU" sz="2800" dirty="0"/>
          </a:p>
        </p:txBody>
      </p:sp>
      <p:sp>
        <p:nvSpPr>
          <p:cNvPr id="13" name="Місце для вмісту 12"/>
          <p:cNvSpPr txBox="1">
            <a:spLocks noGrp="1"/>
          </p:cNvSpPr>
          <p:nvPr>
            <p:ph idx="1"/>
          </p:nvPr>
        </p:nvSpPr>
        <p:spPr>
          <a:xfrm>
            <a:off x="85731" y="1055663"/>
            <a:ext cx="8969071" cy="1123712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uk-UA" sz="2000" b="0" dirty="0" smtClean="0">
                <a:solidFill>
                  <a:schemeClr val="bg1"/>
                </a:solidFill>
              </a:rPr>
              <a:t>Створити таблиці можна в різних електронних документах: у текстовому документі, у мультимедійній презентації тощо. Для цього у відповідних програмах існують спеціальні засоби.</a:t>
            </a:r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4" name="Рисунок 13" descr="ms-office-2007-beta-2-powerpo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661" y="3508258"/>
            <a:ext cx="2762081" cy="276208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991" y="2394636"/>
            <a:ext cx="3204503" cy="1038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pc-vestnik.ru/wp-content/uploads/2014/01/Microsoft-Word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518998"/>
            <a:ext cx="2837308" cy="2861457"/>
          </a:xfrm>
          <a:prstGeom prst="rect">
            <a:avLst/>
          </a:prstGeom>
          <a:noFill/>
        </p:spPr>
      </p:pic>
      <p:graphicFrame>
        <p:nvGraphicFramePr>
          <p:cNvPr id="17" name="Таблиця 16"/>
          <p:cNvGraphicFramePr>
            <a:graphicFrameLocks noGrp="1"/>
          </p:cNvGraphicFramePr>
          <p:nvPr/>
        </p:nvGraphicFramePr>
        <p:xfrm>
          <a:off x="5055080" y="2398142"/>
          <a:ext cx="3446010" cy="1057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6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89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90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319088"/>
            <a:ext cx="8401080" cy="56356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289B09"/>
                </a:solidFill>
              </a:rPr>
              <a:t>Таблиці. Електронні таблиці</a:t>
            </a:r>
            <a:endParaRPr lang="en-US" dirty="0">
              <a:solidFill>
                <a:srgbClr val="289B09"/>
              </a:solidFill>
            </a:endParaRPr>
          </a:p>
        </p:txBody>
      </p:sp>
      <p:sp>
        <p:nvSpPr>
          <p:cNvPr id="13" name="Місце для вмісту 12"/>
          <p:cNvSpPr txBox="1">
            <a:spLocks noGrp="1"/>
          </p:cNvSpPr>
          <p:nvPr>
            <p:ph idx="1"/>
          </p:nvPr>
        </p:nvSpPr>
        <p:spPr>
          <a:xfrm>
            <a:off x="85731" y="1055663"/>
            <a:ext cx="8969071" cy="163449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uk-UA" sz="1800" b="0" dirty="0" smtClean="0">
                <a:solidFill>
                  <a:schemeClr val="bg1"/>
                </a:solidFill>
              </a:rPr>
              <a:t>Дуже часто виникає потреба не тільки компактно і впорядковано розмістити відомості про якісь об'єкти, а й виконати певні обчислення за даними цих таблиць. Наприклад, розрахувати час перебування потягу в дорозі, визначити середній бал успішності учня, обчислити заробітну платню робітників за рік тощо. </a:t>
            </a:r>
          </a:p>
        </p:txBody>
      </p:sp>
      <p:sp>
        <p:nvSpPr>
          <p:cNvPr id="24" name="Місце для дати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7425-0495-49B3-A8D2-EB7908275634}" type="datetime1">
              <a:rPr lang="ru-RU" smtClean="0"/>
              <a:pPr/>
              <a:t>12.01.2020</a:t>
            </a:fld>
            <a:endParaRPr lang="en-US" dirty="0"/>
          </a:p>
        </p:txBody>
      </p:sp>
      <p:sp>
        <p:nvSpPr>
          <p:cNvPr id="17410" name="AutoShape 2" descr="Результат пошуку зображень за запитом &quot;фото электронная почт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 descr="CoTumq8dE3_excel_logo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857496"/>
            <a:ext cx="2857500" cy="2857500"/>
          </a:xfrm>
          <a:prstGeom prst="rect">
            <a:avLst/>
          </a:prstGeom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 l="5946" t="5282" r="23555" b="20774"/>
          <a:stretch>
            <a:fillRect/>
          </a:stretch>
        </p:blipFill>
        <p:spPr bwMode="auto">
          <a:xfrm>
            <a:off x="3071802" y="2786058"/>
            <a:ext cx="592935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Місце для вмісту 12"/>
          <p:cNvSpPr txBox="1">
            <a:spLocks/>
          </p:cNvSpPr>
          <p:nvPr/>
        </p:nvSpPr>
        <p:spPr bwMode="auto">
          <a:xfrm>
            <a:off x="214282" y="5857892"/>
            <a:ext cx="8715436" cy="612934"/>
          </a:xfrm>
          <a:prstGeom prst="roundRect">
            <a:avLst/>
          </a:prstGeom>
          <a:solidFill>
            <a:srgbClr val="FFFF00">
              <a:alpha val="33000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k-UA" dirty="0" smtClean="0">
                <a:solidFill>
                  <a:schemeClr val="tx2"/>
                </a:solidFill>
              </a:rPr>
              <a:t>Тобто в таблицю потрібно внести не тільки дані, а й формули для розрахунків. І таких формул в одній таблиці може бути багато.</a:t>
            </a:r>
            <a:endParaRPr lang="uk-U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9524</TotalTime>
  <Words>1877</Words>
  <Application>Microsoft Office PowerPoint</Application>
  <PresentationFormat>Экран (4:3)</PresentationFormat>
  <Paragraphs>182</Paragraphs>
  <Slides>30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Calibri</vt:lpstr>
      <vt:lpstr>Century Schoolbook</vt:lpstr>
      <vt:lpstr>Corbel</vt:lpstr>
      <vt:lpstr>Times New Roman</vt:lpstr>
      <vt:lpstr>Wingdings</vt:lpstr>
      <vt:lpstr>Базис</vt:lpstr>
      <vt:lpstr>Інформатика 7 клас</vt:lpstr>
      <vt:lpstr>У цьому розділі ви дізнаєтеся про:</vt:lpstr>
      <vt:lpstr>Запитання</vt:lpstr>
      <vt:lpstr>Правила поведінки та безпеки в комп’ютерному класі</vt:lpstr>
      <vt:lpstr>Таблиці. Електронні таблиці</vt:lpstr>
      <vt:lpstr>Таблиці. Електронні таблиці</vt:lpstr>
      <vt:lpstr>Таблиці. Електронні таблиці</vt:lpstr>
      <vt:lpstr>Таблиці. Електронні таблиці</vt:lpstr>
      <vt:lpstr>Таблиці. Електронні таблиці</vt:lpstr>
      <vt:lpstr>Таблиці. Електронні таблиці</vt:lpstr>
      <vt:lpstr>Табличний процесор і його призначення</vt:lpstr>
      <vt:lpstr>Табличний процесор і його призначення</vt:lpstr>
      <vt:lpstr>Презентация PowerPoint</vt:lpstr>
      <vt:lpstr>Вікно табличного процесора Excel</vt:lpstr>
      <vt:lpstr>Вікно табличного процесора Excel</vt:lpstr>
      <vt:lpstr>Елементи вікна електронної книги </vt:lpstr>
      <vt:lpstr>Об’єкти табличного процесора Excel</vt:lpstr>
      <vt:lpstr>Об’єкти табличного процесора Excel</vt:lpstr>
      <vt:lpstr>Об’єкти табличного процесора Excel</vt:lpstr>
      <vt:lpstr>Об’єкти табличного процесора Excel</vt:lpstr>
      <vt:lpstr>Об’єкти табличного процесора Excel</vt:lpstr>
      <vt:lpstr>Відкривання, перегляд і збереження  електронної книги</vt:lpstr>
      <vt:lpstr>Фізкультхвилинка</vt:lpstr>
      <vt:lpstr>Презентация PowerPoint</vt:lpstr>
      <vt:lpstr> Робота із зошитом  </vt:lpstr>
      <vt:lpstr>Вправи для очей</vt:lpstr>
      <vt:lpstr> Підсумок Закінчи речення:</vt:lpstr>
      <vt:lpstr> Підсумок</vt:lpstr>
      <vt:lpstr> Розгадай ребус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Тамара</dc:creator>
  <cp:lastModifiedBy>vip</cp:lastModifiedBy>
  <cp:revision>1063</cp:revision>
  <dcterms:created xsi:type="dcterms:W3CDTF">2013-02-15T12:23:47Z</dcterms:created>
  <dcterms:modified xsi:type="dcterms:W3CDTF">2020-01-12T13:29:53Z</dcterms:modified>
  <cp:contentStatus>Всі права захищені</cp:contentStatus>
</cp:coreProperties>
</file>