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2" r:id="rId3"/>
    <p:sldId id="293" r:id="rId4"/>
    <p:sldId id="294" r:id="rId5"/>
    <p:sldId id="295" r:id="rId6"/>
    <p:sldId id="296" r:id="rId7"/>
    <p:sldId id="284" r:id="rId8"/>
    <p:sldId id="288" r:id="rId9"/>
    <p:sldId id="290" r:id="rId10"/>
    <p:sldId id="286" r:id="rId11"/>
    <p:sldId id="260" r:id="rId12"/>
    <p:sldId id="279" r:id="rId13"/>
    <p:sldId id="297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1906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311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8840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99306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8082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908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9178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501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1138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0495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657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81E1B-6FFA-4E56-81EB-E3FE8EF496DF}" type="datetimeFigureOut">
              <a:rPr lang="uk-UA" smtClean="0"/>
              <a:t>19.10.2020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EF796-59D2-4886-9400-0FCCA5DD4E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724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ol.py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624"/>
            <a:ext cx="662473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620688"/>
            <a:ext cx="856895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РЕАЛІЗАЦІЯ </a:t>
            </a:r>
            <a:r>
              <a:rPr lang="uk-UA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РОЗГАЛУЖЕНЬ у </a:t>
            </a:r>
            <a:r>
              <a:rPr lang="en-US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Python</a:t>
            </a:r>
            <a:endParaRPr lang="uk-UA" sz="9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04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116632"/>
            <a:ext cx="8526288" cy="1001910"/>
          </a:xfrm>
        </p:spPr>
        <p:txBody>
          <a:bodyPr>
            <a:normAutofit/>
          </a:bodyPr>
          <a:lstStyle/>
          <a:p>
            <a:r>
              <a:rPr lang="uk-UA" sz="4800" b="1" dirty="0" smtClean="0"/>
              <a:t>Каскадні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умовн</a:t>
            </a:r>
            <a:r>
              <a:rPr lang="uk-UA" sz="4800" b="1" dirty="0" smtClean="0"/>
              <a:t>і конструкції</a:t>
            </a:r>
            <a:endParaRPr lang="uk-UA" sz="4800" b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129614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uk-UA" sz="2800" dirty="0" smtClean="0"/>
              <a:t>	Програм</a:t>
            </a:r>
            <a:r>
              <a:rPr lang="ru-RU" sz="2800" dirty="0"/>
              <a:t>а</a:t>
            </a:r>
            <a:r>
              <a:rPr lang="uk-UA" sz="2800" dirty="0" smtClean="0"/>
              <a:t>, </a:t>
            </a:r>
            <a:r>
              <a:rPr lang="uk-UA" sz="2800" dirty="0"/>
              <a:t>яка за даними ненульовим числах x і y визначає, в якій з чвертей координатної площини знаходиться точка (x, y) можна переписати у вигляді: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endParaRPr lang="uk-UA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257472" y="2295446"/>
            <a:ext cx="8707016" cy="4210967"/>
            <a:chOff x="179512" y="2355613"/>
            <a:chExt cx="8856984" cy="4210967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860032" y="2780928"/>
              <a:ext cx="4176464" cy="37856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2400" b="1" dirty="0"/>
                <a:t>x = </a:t>
              </a:r>
              <a:r>
                <a:rPr lang="en-US" sz="2400" b="1" dirty="0" err="1" smtClean="0"/>
                <a:t>int</a:t>
              </a:r>
              <a:r>
                <a:rPr lang="en-US" sz="2400" b="1" dirty="0"/>
                <a:t> </a:t>
              </a:r>
              <a:r>
                <a:rPr lang="en-US" sz="2400" b="1" dirty="0" smtClean="0"/>
                <a:t>(input</a:t>
              </a:r>
              <a:r>
                <a:rPr lang="en-US" sz="2400" b="1" dirty="0"/>
                <a:t>())</a:t>
              </a:r>
              <a:br>
                <a:rPr lang="en-US" sz="2400" b="1" dirty="0"/>
              </a:br>
              <a:r>
                <a:rPr lang="en-US" sz="2400" b="1" dirty="0"/>
                <a:t>y = </a:t>
              </a:r>
              <a:r>
                <a:rPr lang="en-US" sz="2400" b="1" dirty="0" err="1" smtClean="0"/>
                <a:t>int</a:t>
              </a:r>
              <a:r>
                <a:rPr lang="en-US" sz="2400" b="1" dirty="0" smtClean="0"/>
                <a:t> (input</a:t>
              </a:r>
              <a:r>
                <a:rPr lang="en-US" sz="2400" b="1" dirty="0"/>
                <a:t>())</a:t>
              </a:r>
              <a:br>
                <a:rPr lang="en-US" sz="2400" b="1" dirty="0"/>
              </a:br>
              <a:r>
                <a:rPr lang="en-US" sz="2400" b="1" dirty="0">
                  <a:solidFill>
                    <a:srgbClr val="FF0000"/>
                  </a:solidFill>
                </a:rPr>
                <a:t>if x &gt; 0 and y &gt; 0</a:t>
              </a:r>
              <a:r>
                <a:rPr lang="en-US" sz="2400" b="1" dirty="0"/>
                <a:t>:</a:t>
              </a:r>
              <a:br>
                <a:rPr lang="en-US" sz="2400" b="1" dirty="0"/>
              </a:br>
              <a:r>
                <a:rPr lang="en-US" sz="2400" b="1" dirty="0"/>
                <a:t>    </a:t>
              </a:r>
              <a:r>
                <a:rPr lang="en-US" sz="2400" b="1" dirty="0" smtClean="0"/>
                <a:t>print</a:t>
              </a:r>
              <a:r>
                <a:rPr lang="uk-UA" sz="2400" b="1" dirty="0" smtClean="0"/>
                <a:t> </a:t>
              </a:r>
              <a:r>
                <a:rPr lang="en-US" sz="2400" b="1" dirty="0" smtClean="0"/>
                <a:t>"</a:t>
              </a:r>
              <a:r>
                <a:rPr lang="ru-RU" sz="2400" b="1" dirty="0" smtClean="0"/>
                <a:t>Перша </a:t>
              </a:r>
              <a:r>
                <a:rPr lang="ru-RU" sz="2400" b="1" dirty="0" err="1" smtClean="0"/>
                <a:t>чверть</a:t>
              </a:r>
              <a:r>
                <a:rPr lang="ru-RU" sz="2400" b="1" dirty="0" smtClean="0"/>
                <a:t>"</a:t>
              </a:r>
              <a:r>
                <a:rPr lang="ru-RU" sz="2400" b="1" dirty="0"/>
                <a:t/>
              </a:r>
              <a:br>
                <a:rPr lang="ru-RU" sz="2400" b="1" dirty="0"/>
              </a:br>
              <a:r>
                <a:rPr lang="en-US" sz="2400" b="1" dirty="0" err="1">
                  <a:solidFill>
                    <a:srgbClr val="FF0000"/>
                  </a:solidFill>
                </a:rPr>
                <a:t>elif</a:t>
              </a:r>
              <a:r>
                <a:rPr lang="en-US" sz="2400" b="1" dirty="0">
                  <a:solidFill>
                    <a:srgbClr val="FF0000"/>
                  </a:solidFill>
                </a:rPr>
                <a:t> x &gt; 0 and y &lt; 0</a:t>
              </a:r>
              <a:r>
                <a:rPr lang="en-US" sz="2400" b="1" dirty="0"/>
                <a:t>:</a:t>
              </a:r>
              <a:br>
                <a:rPr lang="en-US" sz="2400" b="1" dirty="0"/>
              </a:br>
              <a:r>
                <a:rPr lang="en-US" sz="2400" b="1" dirty="0"/>
                <a:t>    </a:t>
              </a:r>
              <a:r>
                <a:rPr lang="en-US" sz="2400" b="1" dirty="0" smtClean="0"/>
                <a:t>print</a:t>
              </a:r>
              <a:r>
                <a:rPr lang="uk-UA" sz="2400" b="1" dirty="0" smtClean="0"/>
                <a:t> </a:t>
              </a:r>
              <a:r>
                <a:rPr lang="en-US" sz="2400" b="1" dirty="0" smtClean="0"/>
                <a:t>"</a:t>
              </a:r>
              <a:r>
                <a:rPr lang="ru-RU" sz="2400" b="1" dirty="0" err="1" smtClean="0"/>
                <a:t>Четверта</a:t>
              </a:r>
              <a:r>
                <a:rPr lang="ru-RU" sz="2400" b="1" dirty="0" smtClean="0"/>
                <a:t> </a:t>
              </a:r>
              <a:r>
                <a:rPr lang="ru-RU" sz="2400" b="1" dirty="0" err="1" smtClean="0"/>
                <a:t>чверть</a:t>
              </a:r>
              <a:r>
                <a:rPr lang="ru-RU" sz="2400" b="1" dirty="0" smtClean="0"/>
                <a:t>"</a:t>
              </a:r>
              <a:r>
                <a:rPr lang="ru-RU" sz="2400" b="1" dirty="0"/>
                <a:t/>
              </a:r>
              <a:br>
                <a:rPr lang="ru-RU" sz="2400" b="1" dirty="0"/>
              </a:br>
              <a:r>
                <a:rPr lang="en-US" sz="2400" b="1" dirty="0" err="1">
                  <a:solidFill>
                    <a:srgbClr val="FF0000"/>
                  </a:solidFill>
                </a:rPr>
                <a:t>elif</a:t>
              </a:r>
              <a:r>
                <a:rPr lang="en-US" sz="2400" b="1" dirty="0">
                  <a:solidFill>
                    <a:srgbClr val="FF0000"/>
                  </a:solidFill>
                </a:rPr>
                <a:t> y &gt; 0</a:t>
              </a:r>
              <a:r>
                <a:rPr lang="en-US" sz="2400" b="1" dirty="0"/>
                <a:t>:</a:t>
              </a:r>
              <a:br>
                <a:rPr lang="en-US" sz="2400" b="1" dirty="0"/>
              </a:br>
              <a:r>
                <a:rPr lang="en-US" sz="2400" b="1" dirty="0"/>
                <a:t>    </a:t>
              </a:r>
              <a:r>
                <a:rPr lang="en-US" sz="2400" b="1" dirty="0" smtClean="0"/>
                <a:t>print</a:t>
              </a:r>
              <a:r>
                <a:rPr lang="uk-UA" sz="2400" b="1" dirty="0" smtClean="0"/>
                <a:t> </a:t>
              </a:r>
              <a:r>
                <a:rPr lang="ru-RU" sz="2400" b="1" dirty="0"/>
                <a:t>" </a:t>
              </a:r>
              <a:r>
                <a:rPr lang="uk-UA" sz="2400" b="1" dirty="0" smtClean="0"/>
                <a:t>Друга</a:t>
              </a:r>
              <a:r>
                <a:rPr lang="ru-RU" sz="2400" b="1" dirty="0" smtClean="0"/>
                <a:t> </a:t>
              </a:r>
              <a:r>
                <a:rPr lang="ru-RU" sz="2400" b="1" dirty="0" err="1" smtClean="0"/>
                <a:t>чверть</a:t>
              </a:r>
              <a:r>
                <a:rPr lang="ru-RU" sz="2400" b="1" dirty="0" smtClean="0"/>
                <a:t>"</a:t>
              </a:r>
              <a:r>
                <a:rPr lang="ru-RU" sz="2400" b="1" dirty="0"/>
                <a:t/>
              </a:r>
              <a:br>
                <a:rPr lang="ru-RU" sz="2400" b="1" dirty="0"/>
              </a:br>
              <a:r>
                <a:rPr lang="en-US" sz="2400" b="1" dirty="0"/>
                <a:t>else:</a:t>
              </a:r>
              <a:br>
                <a:rPr lang="en-US" sz="2400" b="1" dirty="0"/>
              </a:br>
              <a:r>
                <a:rPr lang="en-US" sz="2400" b="1" dirty="0"/>
                <a:t>    </a:t>
              </a:r>
              <a:r>
                <a:rPr lang="en-US" sz="2400" b="1" dirty="0" smtClean="0"/>
                <a:t>print"</a:t>
              </a:r>
              <a:r>
                <a:rPr lang="ru-RU" sz="2400" b="1" dirty="0" err="1" smtClean="0"/>
                <a:t>Третя</a:t>
              </a:r>
              <a:r>
                <a:rPr lang="ru-RU" sz="2400" b="1" dirty="0" smtClean="0"/>
                <a:t> </a:t>
              </a:r>
              <a:r>
                <a:rPr lang="ru-RU" sz="2400" b="1" dirty="0" err="1" smtClean="0"/>
                <a:t>чверть</a:t>
              </a:r>
              <a:r>
                <a:rPr lang="ru-RU" sz="2400" b="1" dirty="0" smtClean="0"/>
                <a:t>"</a:t>
              </a:r>
              <a:endParaRPr lang="ru-RU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9512" y="2355613"/>
              <a:ext cx="3635896" cy="409342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uk-UA" sz="2000" b="1" dirty="0">
                  <a:latin typeface="+mj-lt"/>
                  <a:cs typeface="Courier New" pitchFamily="49" charset="0"/>
                </a:rPr>
                <a:t>x = </a:t>
              </a:r>
              <a:r>
                <a:rPr lang="uk-UA" sz="2000" b="1" dirty="0" err="1">
                  <a:latin typeface="+mj-lt"/>
                  <a:cs typeface="Courier New" pitchFamily="49" charset="0"/>
                </a:rPr>
                <a:t>int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 </a:t>
              </a:r>
              <a:r>
                <a:rPr lang="uk-UA" sz="2000" b="1" dirty="0" smtClean="0">
                  <a:latin typeface="+mj-lt"/>
                  <a:cs typeface="Courier New" pitchFamily="49" charset="0"/>
                </a:rPr>
                <a:t>(</a:t>
              </a:r>
              <a:r>
                <a:rPr lang="uk-UA" sz="2000" b="1" dirty="0" err="1" smtClean="0">
                  <a:latin typeface="+mj-lt"/>
                  <a:cs typeface="Courier New" pitchFamily="49" charset="0"/>
                </a:rPr>
                <a:t>input</a:t>
              </a:r>
              <a:r>
                <a:rPr lang="uk-UA" sz="2000" b="1" dirty="0" smtClean="0">
                  <a:latin typeface="+mj-lt"/>
                  <a:cs typeface="Courier New" pitchFamily="49" charset="0"/>
                </a:rPr>
                <a:t> 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())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>
                  <a:latin typeface="+mj-lt"/>
                  <a:cs typeface="Courier New" pitchFamily="49" charset="0"/>
                </a:rPr>
                <a:t>y = </a:t>
              </a:r>
              <a:r>
                <a:rPr lang="uk-UA" sz="2000" b="1" dirty="0" err="1">
                  <a:latin typeface="+mj-lt"/>
                  <a:cs typeface="Courier New" pitchFamily="49" charset="0"/>
                </a:rPr>
                <a:t>int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 </a:t>
              </a:r>
              <a:r>
                <a:rPr lang="uk-UA" sz="2000" b="1" dirty="0" smtClean="0">
                  <a:latin typeface="+mj-lt"/>
                  <a:cs typeface="Courier New" pitchFamily="49" charset="0"/>
                </a:rPr>
                <a:t>(</a:t>
              </a:r>
              <a:r>
                <a:rPr lang="uk-UA" sz="2000" b="1" dirty="0" err="1" smtClean="0">
                  <a:latin typeface="+mj-lt"/>
                  <a:cs typeface="Courier New" pitchFamily="49" charset="0"/>
                </a:rPr>
                <a:t>input</a:t>
              </a:r>
              <a:r>
                <a:rPr lang="uk-UA" sz="2000" b="1" dirty="0" smtClean="0">
                  <a:latin typeface="+mj-lt"/>
                  <a:cs typeface="Courier New" pitchFamily="49" charset="0"/>
                </a:rPr>
                <a:t> 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())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 err="1">
                  <a:solidFill>
                    <a:srgbClr val="FF0000"/>
                  </a:solidFill>
                  <a:latin typeface="+mj-lt"/>
                  <a:cs typeface="Courier New" pitchFamily="49" charset="0"/>
                </a:rPr>
                <a:t>if</a:t>
              </a:r>
              <a:r>
                <a:rPr lang="uk-UA" sz="2000" b="1" dirty="0">
                  <a:solidFill>
                    <a:srgbClr val="FF0000"/>
                  </a:solidFill>
                  <a:latin typeface="+mj-lt"/>
                  <a:cs typeface="Courier New" pitchFamily="49" charset="0"/>
                </a:rPr>
                <a:t> x&gt; 0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: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>
                  <a:latin typeface="+mj-lt"/>
                  <a:cs typeface="Courier New" pitchFamily="49" charset="0"/>
                </a:rPr>
                <a:t>    </a:t>
              </a:r>
              <a:r>
                <a:rPr lang="uk-UA" sz="2000" b="1" dirty="0">
                  <a:solidFill>
                    <a:srgbClr val="FF0000"/>
                  </a:solidFill>
                  <a:latin typeface="+mj-lt"/>
                  <a:cs typeface="Courier New" pitchFamily="49" charset="0"/>
                </a:rPr>
                <a:t>if y&gt; 0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: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>
                  <a:latin typeface="+mj-lt"/>
                  <a:cs typeface="Courier New" pitchFamily="49" charset="0"/>
                </a:rPr>
                <a:t>        print "Перша чверть"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>
                  <a:latin typeface="+mj-lt"/>
                  <a:cs typeface="Courier New" pitchFamily="49" charset="0"/>
                </a:rPr>
                <a:t>    else: </a:t>
              </a:r>
            </a:p>
            <a:p>
              <a:r>
                <a:rPr lang="uk-UA" sz="2000" b="1" dirty="0">
                  <a:latin typeface="+mj-lt"/>
                  <a:cs typeface="Courier New" pitchFamily="49" charset="0"/>
                </a:rPr>
                <a:t>           print "Четверта чверть"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 err="1">
                  <a:latin typeface="+mj-lt"/>
                  <a:cs typeface="Courier New" pitchFamily="49" charset="0"/>
                </a:rPr>
                <a:t>else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: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>
                  <a:latin typeface="+mj-lt"/>
                  <a:cs typeface="Courier New" pitchFamily="49" charset="0"/>
                </a:rPr>
                <a:t>    </a:t>
              </a:r>
              <a:r>
                <a:rPr lang="uk-UA" sz="2000" b="1" dirty="0">
                  <a:solidFill>
                    <a:srgbClr val="FF0000"/>
                  </a:solidFill>
                  <a:latin typeface="+mj-lt"/>
                  <a:cs typeface="Courier New" pitchFamily="49" charset="0"/>
                </a:rPr>
                <a:t>if y&gt; 0</a:t>
              </a:r>
              <a:r>
                <a:rPr lang="uk-UA" sz="2000" b="1" dirty="0">
                  <a:latin typeface="+mj-lt"/>
                  <a:cs typeface="Courier New" pitchFamily="49" charset="0"/>
                </a:rPr>
                <a:t>: </a:t>
              </a:r>
            </a:p>
            <a:p>
              <a:r>
                <a:rPr lang="uk-UA" sz="2000" b="1" dirty="0">
                  <a:latin typeface="+mj-lt"/>
                  <a:cs typeface="Courier New" pitchFamily="49" charset="0"/>
                </a:rPr>
                <a:t>           print "Друга чверть"</a:t>
              </a:r>
              <a:br>
                <a:rPr lang="uk-UA" sz="2000" b="1" dirty="0">
                  <a:latin typeface="+mj-lt"/>
                  <a:cs typeface="Courier New" pitchFamily="49" charset="0"/>
                </a:rPr>
              </a:br>
              <a:r>
                <a:rPr lang="uk-UA" sz="2000" b="1" dirty="0">
                  <a:latin typeface="+mj-lt"/>
                  <a:cs typeface="Courier New" pitchFamily="49" charset="0"/>
                </a:rPr>
                <a:t>    else: </a:t>
              </a:r>
            </a:p>
            <a:p>
              <a:r>
                <a:rPr lang="uk-UA" sz="2000" b="1" dirty="0">
                  <a:latin typeface="+mj-lt"/>
                  <a:cs typeface="Courier New" pitchFamily="49" charset="0"/>
                </a:rPr>
                <a:t>           print "Третя чверть"</a:t>
              </a:r>
              <a:endParaRPr lang="en-US" sz="2000" b="1" dirty="0">
                <a:latin typeface="+mj-lt"/>
                <a:cs typeface="Courier New" pitchFamily="49" charset="0"/>
              </a:endParaRPr>
            </a:p>
            <a:p>
              <a:endParaRPr lang="ru-RU" sz="2000" dirty="0"/>
            </a:p>
          </p:txBody>
        </p:sp>
        <p:sp>
          <p:nvSpPr>
            <p:cNvPr id="5" name="Стрелка вправо 4"/>
            <p:cNvSpPr/>
            <p:nvPr/>
          </p:nvSpPr>
          <p:spPr>
            <a:xfrm rot="577876">
              <a:off x="3249222" y="3575965"/>
              <a:ext cx="1656184" cy="82257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Інший запис</a:t>
              </a:r>
              <a:endParaRPr lang="uk-UA" dirty="0"/>
            </a:p>
          </p:txBody>
        </p:sp>
      </p:grpSp>
    </p:spTree>
    <p:extLst>
      <p:ext uri="{BB962C8B-B14F-4D97-AF65-F5344CB8AC3E}">
        <p14:creationId xmlns:p14="http://schemas.microsoft.com/office/powerpoint/2010/main" val="384877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b="1" dirty="0" smtClean="0"/>
              <a:t>Розв’язування задач</a:t>
            </a:r>
            <a:endParaRPr lang="uk-UA" sz="4000" b="1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44674" y="1340768"/>
            <a:ext cx="8229600" cy="48245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b="1" dirty="0" smtClean="0"/>
              <a:t>Приклад </a:t>
            </a:r>
            <a:r>
              <a:rPr lang="uk-UA" b="1" dirty="0"/>
              <a:t>1.</a:t>
            </a:r>
          </a:p>
          <a:p>
            <a:pPr marL="0" indent="0">
              <a:buNone/>
            </a:pPr>
            <a:r>
              <a:rPr lang="uk-UA" dirty="0" smtClean="0"/>
              <a:t>	Дано </a:t>
            </a:r>
            <a:r>
              <a:rPr lang="uk-UA" dirty="0"/>
              <a:t>одне натуральне число. Якщо воно парне, то вивести слово «</a:t>
            </a:r>
            <a:r>
              <a:rPr lang="en-US" dirty="0"/>
              <a:t>YES», </a:t>
            </a:r>
            <a:r>
              <a:rPr lang="uk-UA" dirty="0"/>
              <a:t>а якщо непарне, то – «</a:t>
            </a:r>
            <a:r>
              <a:rPr lang="en-US" dirty="0"/>
              <a:t>NO»</a:t>
            </a:r>
          </a:p>
          <a:p>
            <a:pPr marL="0" indent="0">
              <a:buNone/>
            </a:pPr>
            <a:r>
              <a:rPr lang="uk-UA" i="1" dirty="0"/>
              <a:t>Вхід                                   Вихід</a:t>
            </a:r>
          </a:p>
          <a:p>
            <a:pPr marL="0" indent="0">
              <a:buNone/>
            </a:pPr>
            <a:r>
              <a:rPr lang="uk-UA" i="1" dirty="0"/>
              <a:t>34                                       </a:t>
            </a:r>
            <a:r>
              <a:rPr lang="en-US" i="1" dirty="0"/>
              <a:t>YES</a:t>
            </a:r>
          </a:p>
          <a:p>
            <a:pPr marL="0" indent="0">
              <a:buNone/>
            </a:pPr>
            <a:r>
              <a:rPr lang="uk-UA" b="1" dirty="0" smtClean="0"/>
              <a:t>	Програма:</a:t>
            </a:r>
          </a:p>
          <a:p>
            <a:pPr marL="0" indent="0">
              <a:buNone/>
            </a:pPr>
            <a:r>
              <a:rPr lang="en-US" dirty="0" smtClean="0"/>
              <a:t>n=</a:t>
            </a:r>
            <a:r>
              <a:rPr lang="en-US" dirty="0" err="1" smtClean="0"/>
              <a:t>int</a:t>
            </a:r>
            <a:r>
              <a:rPr lang="en-US" dirty="0" smtClean="0"/>
              <a:t>(input</a:t>
            </a:r>
            <a:r>
              <a:rPr lang="en-US" dirty="0"/>
              <a:t>())</a:t>
            </a:r>
          </a:p>
          <a:p>
            <a:pPr marL="0" indent="0">
              <a:buNone/>
            </a:pPr>
            <a:r>
              <a:rPr lang="en-US" dirty="0"/>
              <a:t>if n%2==0:</a:t>
            </a:r>
          </a:p>
          <a:p>
            <a:pPr marL="0" indent="0">
              <a:buNone/>
            </a:pPr>
            <a:r>
              <a:rPr lang="en-US" dirty="0"/>
              <a:t>    print(“YES”)</a:t>
            </a:r>
          </a:p>
          <a:p>
            <a:pPr marL="0" indent="0">
              <a:buNone/>
            </a:pPr>
            <a:r>
              <a:rPr lang="en-US" dirty="0"/>
              <a:t>else:</a:t>
            </a:r>
          </a:p>
          <a:p>
            <a:pPr marL="0" indent="0">
              <a:buNone/>
            </a:pPr>
            <a:r>
              <a:rPr lang="en-US" dirty="0"/>
              <a:t>    print(“NO”)</a:t>
            </a:r>
            <a:endParaRPr lang="uk-UA" dirty="0" smtClean="0">
              <a:cs typeface="Courier New" panose="02070309020205020404" pitchFamily="49" charset="0"/>
            </a:endParaRPr>
          </a:p>
          <a:p>
            <a:endParaRPr lang="uk-UA" dirty="0"/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793" y="5505681"/>
            <a:ext cx="1313681" cy="1352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28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44674" y="548680"/>
            <a:ext cx="8229600" cy="604867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dirty="0" smtClean="0">
                <a:cs typeface="Courier New" panose="02070309020205020404" pitchFamily="49" charset="0"/>
              </a:rPr>
              <a:t>Приклад 2:</a:t>
            </a:r>
          </a:p>
          <a:p>
            <a:pPr marL="0" indent="0">
              <a:buNone/>
            </a:pPr>
            <a:r>
              <a:rPr lang="uk-UA" dirty="0">
                <a:cs typeface="Courier New" panose="02070309020205020404" pitchFamily="49" charset="0"/>
              </a:rPr>
              <a:t>	</a:t>
            </a:r>
            <a:r>
              <a:rPr lang="uk-UA" dirty="0" smtClean="0">
                <a:cs typeface="Courier New" panose="02070309020205020404" pitchFamily="49" charset="0"/>
              </a:rPr>
              <a:t>У </a:t>
            </a:r>
            <a:r>
              <a:rPr lang="uk-UA" dirty="0">
                <a:cs typeface="Courier New" panose="02070309020205020404" pitchFamily="49" charset="0"/>
              </a:rPr>
              <a:t>одному рядку через пробіл дано три цілих числа. Вивести мінімальне з цих трьох чисел.</a:t>
            </a:r>
          </a:p>
          <a:p>
            <a:pPr marL="0" indent="0">
              <a:buNone/>
            </a:pPr>
            <a:r>
              <a:rPr lang="uk-UA" i="1" dirty="0">
                <a:cs typeface="Courier New" panose="02070309020205020404" pitchFamily="49" charset="0"/>
              </a:rPr>
              <a:t>Вхід                                   Вихід</a:t>
            </a:r>
          </a:p>
          <a:p>
            <a:pPr marL="0" indent="0">
              <a:buNone/>
            </a:pPr>
            <a:r>
              <a:rPr lang="uk-UA" i="1" dirty="0">
                <a:cs typeface="Courier New" panose="02070309020205020404" pitchFamily="49" charset="0"/>
              </a:rPr>
              <a:t>3 2 5                                   </a:t>
            </a:r>
            <a:r>
              <a:rPr lang="uk-UA" i="1" dirty="0" smtClean="0">
                <a:cs typeface="Courier New" panose="02070309020205020404" pitchFamily="49" charset="0"/>
              </a:rPr>
              <a:t>2</a:t>
            </a:r>
          </a:p>
          <a:p>
            <a:pPr marL="0" indent="0">
              <a:buNone/>
            </a:pPr>
            <a:r>
              <a:rPr lang="uk-UA" b="1" dirty="0" smtClean="0">
                <a:cs typeface="Courier New" panose="02070309020205020404" pitchFamily="49" charset="0"/>
              </a:rPr>
              <a:t>	Програма:               </a:t>
            </a:r>
          </a:p>
          <a:p>
            <a:pPr marL="0" indent="0">
              <a:buNone/>
            </a:pPr>
            <a:r>
              <a:rPr lang="en-US" dirty="0" smtClean="0">
                <a:cs typeface="Courier New" panose="02070309020205020404" pitchFamily="49" charset="0"/>
              </a:rPr>
              <a:t>a</a:t>
            </a:r>
            <a:r>
              <a:rPr lang="en-US" dirty="0">
                <a:cs typeface="Courier New" panose="02070309020205020404" pitchFamily="49" charset="0"/>
              </a:rPr>
              <a:t>, b, c = map(</a:t>
            </a:r>
            <a:r>
              <a:rPr lang="en-US" dirty="0" err="1">
                <a:cs typeface="Courier New" panose="02070309020205020404" pitchFamily="49" charset="0"/>
              </a:rPr>
              <a:t>int</a:t>
            </a:r>
            <a:r>
              <a:rPr lang="en-US" dirty="0">
                <a:cs typeface="Courier New" panose="02070309020205020404" pitchFamily="49" charset="0"/>
              </a:rPr>
              <a:t>, input().split())</a:t>
            </a:r>
          </a:p>
          <a:p>
            <a:pPr marL="0" indent="0">
              <a:buNone/>
            </a:pPr>
            <a:r>
              <a:rPr lang="en-US" dirty="0">
                <a:cs typeface="Courier New" panose="02070309020205020404" pitchFamily="49" charset="0"/>
              </a:rPr>
              <a:t>m=a</a:t>
            </a:r>
          </a:p>
          <a:p>
            <a:pPr marL="0" indent="0">
              <a:buNone/>
            </a:pPr>
            <a:r>
              <a:rPr lang="en-US" dirty="0">
                <a:cs typeface="Courier New" panose="02070309020205020404" pitchFamily="49" charset="0"/>
              </a:rPr>
              <a:t>if b&lt;m:</a:t>
            </a:r>
          </a:p>
          <a:p>
            <a:pPr marL="0" indent="0">
              <a:buNone/>
            </a:pPr>
            <a:r>
              <a:rPr lang="en-US" dirty="0">
                <a:cs typeface="Courier New" panose="02070309020205020404" pitchFamily="49" charset="0"/>
              </a:rPr>
              <a:t>    m=b</a:t>
            </a:r>
          </a:p>
          <a:p>
            <a:pPr marL="0" indent="0">
              <a:buNone/>
            </a:pPr>
            <a:r>
              <a:rPr lang="en-US" dirty="0">
                <a:cs typeface="Courier New" panose="02070309020205020404" pitchFamily="49" charset="0"/>
              </a:rPr>
              <a:t>if c&lt;m:</a:t>
            </a:r>
          </a:p>
          <a:p>
            <a:pPr marL="0" indent="0">
              <a:buNone/>
            </a:pPr>
            <a:r>
              <a:rPr lang="en-US" dirty="0">
                <a:cs typeface="Courier New" panose="02070309020205020404" pitchFamily="49" charset="0"/>
              </a:rPr>
              <a:t>    m=c</a:t>
            </a:r>
          </a:p>
          <a:p>
            <a:pPr marL="0" indent="0">
              <a:buNone/>
            </a:pPr>
            <a:r>
              <a:rPr lang="en-US" dirty="0">
                <a:cs typeface="Courier New" panose="02070309020205020404" pitchFamily="49" charset="0"/>
              </a:rPr>
              <a:t>print(m)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0624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Задачі для самостійного розв’язання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uk-UA" dirty="0"/>
              <a:t>Дано два числа, вивести максимальне з них.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/>
              <a:t>Порівняти периметр і площу квадрата і прямокутника та вивести результат у вигляді текстового повідомлення.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/>
              <a:t>Дано натуральне число – номер року. Якщо він високосний, то вивести </a:t>
            </a:r>
            <a:r>
              <a:rPr lang="en-US" dirty="0"/>
              <a:t>YES</a:t>
            </a:r>
            <a:r>
              <a:rPr lang="uk-UA" dirty="0"/>
              <a:t>, а якщо ні – то вивести </a:t>
            </a:r>
            <a:r>
              <a:rPr lang="en-US" dirty="0"/>
              <a:t>NO</a:t>
            </a:r>
            <a:r>
              <a:rPr lang="uk-UA" dirty="0"/>
              <a:t>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/>
              <a:t>Скласти програму введення оцінки Р, яку отримав учень, виведення тексту “Молодець!”</a:t>
            </a:r>
            <a:r>
              <a:rPr lang="ru-RU" dirty="0"/>
              <a:t>- </a:t>
            </a:r>
            <a:r>
              <a:rPr lang="uk-UA" dirty="0"/>
              <a:t>якщо Р&gt;=9</a:t>
            </a:r>
            <a:r>
              <a:rPr lang="ru-RU" dirty="0"/>
              <a:t>; </a:t>
            </a:r>
            <a:r>
              <a:rPr lang="uk-UA" dirty="0"/>
              <a:t>“Добре!”</a:t>
            </a:r>
            <a:r>
              <a:rPr lang="ru-RU" dirty="0"/>
              <a:t> - </a:t>
            </a:r>
            <a:r>
              <a:rPr lang="uk-UA" dirty="0"/>
              <a:t> якщо P&gt;5</a:t>
            </a:r>
            <a:r>
              <a:rPr lang="ru-RU" dirty="0"/>
              <a:t>;</a:t>
            </a:r>
            <a:r>
              <a:rPr lang="uk-UA" dirty="0"/>
              <a:t> і “Ледар!”</a:t>
            </a:r>
            <a:r>
              <a:rPr lang="ru-RU" dirty="0"/>
              <a:t>- </a:t>
            </a:r>
            <a:r>
              <a:rPr lang="uk-UA" dirty="0"/>
              <a:t> якщо P&lt;=5.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/>
              <a:t>Скласти програму введення значення температури повітря t і виведення тексту “Гарна погода!”, якщо t&gt;10 градусів за Цельсієм і тексту "Погана погода!, якщо t&lt;=10 градусів за Цельсієм.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47926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/>
              <a:t>Р</a:t>
            </a:r>
            <a:r>
              <a:rPr lang="uk-UA" b="1" dirty="0" smtClean="0"/>
              <a:t>озгалуження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8965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 err="1" smtClean="0"/>
              <a:t>Перевірка</a:t>
            </a:r>
            <a:r>
              <a:rPr lang="ru-RU" dirty="0" smtClean="0"/>
              <a:t> </a:t>
            </a:r>
            <a:r>
              <a:rPr lang="ru-RU" dirty="0" err="1" smtClean="0"/>
              <a:t>правдивості</a:t>
            </a:r>
            <a:r>
              <a:rPr lang="ru-RU" dirty="0" smtClean="0"/>
              <a:t> </a:t>
            </a:r>
            <a:r>
              <a:rPr lang="ru-RU" dirty="0" err="1" smtClean="0"/>
              <a:t>умови</a:t>
            </a:r>
            <a:r>
              <a:rPr lang="ru-RU" dirty="0" smtClean="0"/>
              <a:t> і </a:t>
            </a:r>
            <a:r>
              <a:rPr lang="ru-RU" dirty="0" err="1" smtClean="0"/>
              <a:t>прийняття</a:t>
            </a:r>
            <a:r>
              <a:rPr lang="ru-RU" dirty="0" smtClean="0"/>
              <a:t> </a:t>
            </a:r>
            <a:r>
              <a:rPr lang="ru-RU" dirty="0" err="1" smtClean="0"/>
              <a:t>рішення</a:t>
            </a:r>
            <a:r>
              <a:rPr lang="ru-RU" dirty="0" smtClean="0"/>
              <a:t> за результатами </a:t>
            </a:r>
            <a:r>
              <a:rPr lang="ru-RU" dirty="0" err="1" smtClean="0"/>
              <a:t>цієї</a:t>
            </a:r>
            <a:r>
              <a:rPr lang="ru-RU" dirty="0" smtClean="0"/>
              <a:t> </a:t>
            </a:r>
            <a:r>
              <a:rPr lang="ru-RU" dirty="0" err="1" smtClean="0"/>
              <a:t>перевірки</a:t>
            </a:r>
            <a:r>
              <a:rPr lang="ru-RU" dirty="0" smtClean="0"/>
              <a:t> </a:t>
            </a:r>
            <a:r>
              <a:rPr lang="ru-RU" dirty="0" err="1" smtClean="0"/>
              <a:t>називається</a:t>
            </a:r>
            <a:r>
              <a:rPr lang="ru-RU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розгалуженням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 err="1" smtClean="0"/>
              <a:t>Програма</a:t>
            </a:r>
            <a:r>
              <a:rPr lang="ru-RU" dirty="0" smtClean="0"/>
              <a:t> </a:t>
            </a:r>
            <a:r>
              <a:rPr lang="ru-RU" dirty="0" smtClean="0"/>
              <a:t>таким способом </a:t>
            </a:r>
            <a:r>
              <a:rPr lang="ru-RU" dirty="0" err="1" smtClean="0"/>
              <a:t>обирає</a:t>
            </a:r>
            <a:r>
              <a:rPr lang="ru-RU" dirty="0" smtClean="0"/>
              <a:t>, </a:t>
            </a:r>
            <a:r>
              <a:rPr lang="ru-RU" dirty="0" err="1" smtClean="0"/>
              <a:t>яким</a:t>
            </a:r>
            <a:r>
              <a:rPr lang="ru-RU" dirty="0" smtClean="0"/>
              <a:t> з </a:t>
            </a:r>
            <a:r>
              <a:rPr lang="ru-RU" dirty="0" err="1" smtClean="0"/>
              <a:t>можливих</a:t>
            </a:r>
            <a:r>
              <a:rPr lang="ru-RU" dirty="0" smtClean="0"/>
              <a:t> </a:t>
            </a:r>
            <a:r>
              <a:rPr lang="ru-RU" dirty="0" err="1" smtClean="0"/>
              <a:t>шляхів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рухатися</a:t>
            </a:r>
            <a:r>
              <a:rPr lang="ru-RU" dirty="0" smtClean="0"/>
              <a:t> </a:t>
            </a:r>
            <a:r>
              <a:rPr lang="ru-RU" dirty="0" err="1" smtClean="0"/>
              <a:t>далі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uk-UA" dirty="0" smtClean="0"/>
              <a:t>	В </a:t>
            </a:r>
            <a:r>
              <a:rPr lang="uk-UA" dirty="0" err="1" smtClean="0"/>
              <a:t>Python</a:t>
            </a:r>
            <a:r>
              <a:rPr lang="uk-UA" dirty="0" smtClean="0"/>
              <a:t> існує </a:t>
            </a:r>
            <a:r>
              <a:rPr lang="uk-UA" dirty="0" smtClean="0"/>
              <a:t> </a:t>
            </a:r>
            <a:r>
              <a:rPr lang="uk-UA" dirty="0" smtClean="0"/>
              <a:t>декілька способів перевірки, і в кожному випадку можливі </a:t>
            </a:r>
            <a:r>
              <a:rPr lang="uk-UA" dirty="0" smtClean="0"/>
              <a:t>тільки </a:t>
            </a:r>
            <a:r>
              <a:rPr lang="uk-UA" dirty="0" smtClean="0"/>
              <a:t>дві відповіді: </a:t>
            </a:r>
            <a:r>
              <a:rPr lang="uk-UA" b="1" dirty="0" smtClean="0">
                <a:solidFill>
                  <a:srgbClr val="FF0000"/>
                </a:solidFill>
              </a:rPr>
              <a:t>істина (</a:t>
            </a:r>
            <a:r>
              <a:rPr lang="uk-UA" b="1" dirty="0" err="1" smtClean="0">
                <a:solidFill>
                  <a:srgbClr val="FF0000"/>
                </a:solidFill>
              </a:rPr>
              <a:t>true</a:t>
            </a:r>
            <a:r>
              <a:rPr lang="uk-UA" b="1" dirty="0" smtClean="0">
                <a:solidFill>
                  <a:srgbClr val="FF0000"/>
                </a:solidFill>
              </a:rPr>
              <a:t>) </a:t>
            </a:r>
            <a:r>
              <a:rPr lang="uk-UA" dirty="0" smtClean="0"/>
              <a:t>або </a:t>
            </a:r>
            <a:r>
              <a:rPr lang="uk-UA" b="1" dirty="0" smtClean="0">
                <a:solidFill>
                  <a:srgbClr val="FF0000"/>
                </a:solidFill>
              </a:rPr>
              <a:t>хиба (</a:t>
            </a:r>
            <a:r>
              <a:rPr lang="uk-UA" b="1" dirty="0" err="1" smtClean="0">
                <a:solidFill>
                  <a:srgbClr val="FF0000"/>
                </a:solidFill>
              </a:rPr>
              <a:t>false</a:t>
            </a:r>
            <a:r>
              <a:rPr lang="uk-UA" b="1" dirty="0" smtClean="0">
                <a:solidFill>
                  <a:srgbClr val="FF0000"/>
                </a:solidFill>
              </a:rPr>
              <a:t>).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966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496944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dirty="0" smtClean="0"/>
              <a:t>	В </a:t>
            </a:r>
            <a:r>
              <a:rPr lang="uk-UA" dirty="0" err="1" smtClean="0"/>
              <a:t>Python</a:t>
            </a:r>
            <a:r>
              <a:rPr lang="uk-UA" dirty="0" smtClean="0"/>
              <a:t> перевірка умови здійснюється за допомогою ключового слова </a:t>
            </a:r>
            <a:r>
              <a:rPr lang="uk-UA" dirty="0" err="1" smtClean="0">
                <a:solidFill>
                  <a:srgbClr val="C00000"/>
                </a:solidFill>
              </a:rPr>
              <a:t>if</a:t>
            </a:r>
            <a:r>
              <a:rPr lang="uk-UA" dirty="0">
                <a:solidFill>
                  <a:srgbClr val="C00000"/>
                </a:solidFill>
              </a:rPr>
              <a:t> </a:t>
            </a:r>
            <a:r>
              <a:rPr lang="uk-UA" dirty="0" smtClean="0">
                <a:solidFill>
                  <a:srgbClr val="C00000"/>
                </a:solidFill>
              </a:rPr>
              <a:t>(</a:t>
            </a:r>
            <a:r>
              <a:rPr lang="uk-UA" dirty="0" smtClean="0">
                <a:solidFill>
                  <a:srgbClr val="C00000"/>
                </a:solidFill>
              </a:rPr>
              <a:t>якщо)</a:t>
            </a:r>
            <a:r>
              <a:rPr lang="uk-UA" dirty="0" smtClean="0"/>
              <a:t>.</a:t>
            </a:r>
            <a:r>
              <a:rPr lang="uk-UA" dirty="0">
                <a:solidFill>
                  <a:srgbClr val="C00000"/>
                </a:solidFill>
              </a:rPr>
              <a:t> </a:t>
            </a:r>
            <a:r>
              <a:rPr lang="uk-UA" dirty="0" smtClean="0"/>
              <a:t>Після </a:t>
            </a:r>
            <a:r>
              <a:rPr lang="uk-UA" dirty="0" smtClean="0"/>
              <a:t>слова </a:t>
            </a:r>
            <a:r>
              <a:rPr lang="uk-UA" dirty="0" err="1" smtClean="0">
                <a:solidFill>
                  <a:srgbClr val="C00000"/>
                </a:solidFill>
              </a:rPr>
              <a:t>if</a:t>
            </a:r>
            <a:r>
              <a:rPr lang="uk-UA" dirty="0" smtClean="0"/>
              <a:t> вказується умова, яка перевіряється, </a:t>
            </a:r>
            <a:r>
              <a:rPr lang="uk-UA" dirty="0" smtClean="0"/>
              <a:t>після якої ставиться </a:t>
            </a:r>
            <a:r>
              <a:rPr lang="uk-UA" dirty="0" smtClean="0"/>
              <a:t>двокрапка. </a:t>
            </a:r>
            <a:endParaRPr lang="uk-UA" dirty="0" smtClean="0"/>
          </a:p>
          <a:p>
            <a:pPr marL="0" indent="0" algn="just">
              <a:buNone/>
            </a:pPr>
            <a:r>
              <a:rPr lang="uk-UA" dirty="0" smtClean="0"/>
              <a:t>	Після </a:t>
            </a:r>
            <a:r>
              <a:rPr lang="uk-UA" dirty="0" smtClean="0"/>
              <a:t>цього йде </a:t>
            </a:r>
            <a:r>
              <a:rPr lang="uk-UA" dirty="0" smtClean="0"/>
              <a:t>блок </a:t>
            </a:r>
            <a:r>
              <a:rPr lang="uk-UA" dirty="0" smtClean="0"/>
              <a:t>(послідовність</a:t>
            </a:r>
            <a:r>
              <a:rPr lang="uk-UA" dirty="0" smtClean="0"/>
              <a:t>) команд </a:t>
            </a:r>
            <a:r>
              <a:rPr lang="uk-UA" dirty="0" smtClean="0"/>
              <a:t>інструкцій, який буде виконаний, якщо умова істинна.</a:t>
            </a:r>
          </a:p>
          <a:p>
            <a:pPr marL="0" indent="0" algn="just">
              <a:buNone/>
            </a:pPr>
            <a:r>
              <a:rPr lang="uk-UA" dirty="0" smtClean="0"/>
              <a:t>	Потім </a:t>
            </a:r>
            <a:r>
              <a:rPr lang="uk-UA" dirty="0" smtClean="0"/>
              <a:t>йде слово </a:t>
            </a:r>
            <a:r>
              <a:rPr lang="uk-UA" dirty="0" err="1" smtClean="0">
                <a:solidFill>
                  <a:srgbClr val="C00000"/>
                </a:solidFill>
              </a:rPr>
              <a:t>else</a:t>
            </a:r>
            <a:r>
              <a:rPr lang="uk-UA" dirty="0" smtClean="0"/>
              <a:t> (інакше), також </a:t>
            </a:r>
            <a:r>
              <a:rPr lang="uk-UA" dirty="0" smtClean="0"/>
              <a:t>в кінці ставиться двокрапка, </a:t>
            </a:r>
            <a:r>
              <a:rPr lang="uk-UA" dirty="0" smtClean="0"/>
              <a:t>і </a:t>
            </a:r>
            <a:r>
              <a:rPr lang="uk-UA" dirty="0" smtClean="0"/>
              <a:t>блок команд </a:t>
            </a:r>
            <a:r>
              <a:rPr lang="uk-UA" dirty="0" smtClean="0"/>
              <a:t>інструкцій, який буде виконаний, якщо умова, що перевіряється </a:t>
            </a:r>
            <a:r>
              <a:rPr lang="uk-UA" dirty="0" smtClean="0"/>
              <a:t>невірна.</a:t>
            </a:r>
            <a:endParaRPr lang="uk-UA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415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496944" cy="597666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uk-UA" sz="4000" dirty="0" smtClean="0"/>
              <a:t>	Двокрапка </a:t>
            </a:r>
            <a:r>
              <a:rPr lang="uk-UA" sz="4000" dirty="0" smtClean="0"/>
              <a:t>(:) в кінці рядка з </a:t>
            </a:r>
            <a:r>
              <a:rPr lang="uk-UA" sz="4000" dirty="0" err="1" smtClean="0">
                <a:solidFill>
                  <a:srgbClr val="C00000"/>
                </a:solidFill>
              </a:rPr>
              <a:t>if</a:t>
            </a:r>
            <a:r>
              <a:rPr lang="uk-UA" sz="4000" dirty="0" smtClean="0">
                <a:solidFill>
                  <a:srgbClr val="C00000"/>
                </a:solidFill>
              </a:rPr>
              <a:t> </a:t>
            </a:r>
            <a:r>
              <a:rPr lang="uk-UA" sz="4000" dirty="0" smtClean="0"/>
              <a:t>та</a:t>
            </a:r>
            <a:r>
              <a:rPr lang="uk-UA" sz="4000" dirty="0" smtClean="0">
                <a:solidFill>
                  <a:srgbClr val="C00000"/>
                </a:solidFill>
              </a:rPr>
              <a:t> </a:t>
            </a:r>
            <a:r>
              <a:rPr lang="en-US" sz="4000" dirty="0" smtClean="0">
                <a:solidFill>
                  <a:srgbClr val="C00000"/>
                </a:solidFill>
              </a:rPr>
              <a:t>else</a:t>
            </a:r>
            <a:r>
              <a:rPr lang="uk-UA" sz="4000" dirty="0" smtClean="0"/>
              <a:t> повідомляє </a:t>
            </a:r>
            <a:r>
              <a:rPr lang="uk-UA" sz="4000" dirty="0" smtClean="0"/>
              <a:t>інтерпретатор </a:t>
            </a:r>
            <a:r>
              <a:rPr lang="uk-UA" sz="4000" dirty="0" err="1" smtClean="0"/>
              <a:t>Python</a:t>
            </a:r>
            <a:r>
              <a:rPr lang="uk-UA" sz="4000" dirty="0" smtClean="0"/>
              <a:t>, що далі знаходиться блок команд. У блок входять всі рядки, розташовані з відступом від рядка з інструкцією </a:t>
            </a:r>
            <a:r>
              <a:rPr lang="uk-UA" sz="4000" dirty="0" err="1" smtClean="0">
                <a:solidFill>
                  <a:srgbClr val="C00000"/>
                </a:solidFill>
              </a:rPr>
              <a:t>if</a:t>
            </a:r>
            <a:r>
              <a:rPr lang="uk-UA" sz="4000" dirty="0" smtClean="0"/>
              <a:t>, аж до наступного рядка без відступу. </a:t>
            </a:r>
          </a:p>
          <a:p>
            <a:pPr marL="0" indent="0" algn="just">
              <a:buNone/>
            </a:pPr>
            <a:r>
              <a:rPr lang="uk-UA" sz="4000" b="1" dirty="0" smtClean="0"/>
              <a:t>	Блоком </a:t>
            </a:r>
            <a:r>
              <a:rPr lang="uk-UA" sz="4000" b="1" dirty="0" smtClean="0"/>
              <a:t>(</a:t>
            </a:r>
            <a:r>
              <a:rPr lang="uk-UA" sz="4000" b="1" dirty="0" err="1" smtClean="0"/>
              <a:t>block</a:t>
            </a:r>
            <a:r>
              <a:rPr lang="uk-UA" sz="4000" b="1" dirty="0" smtClean="0"/>
              <a:t>) коду </a:t>
            </a:r>
            <a:r>
              <a:rPr lang="uk-UA" sz="4000" dirty="0" smtClean="0"/>
              <a:t>називають об'єднані один з одним рядки. Вони завжди пов'язані з певною частиною програми (наприклад, з інструкцією </a:t>
            </a:r>
            <a:r>
              <a:rPr lang="uk-UA" sz="4000" dirty="0" err="1" smtClean="0">
                <a:solidFill>
                  <a:srgbClr val="C00000"/>
                </a:solidFill>
              </a:rPr>
              <a:t>if</a:t>
            </a:r>
            <a:r>
              <a:rPr lang="uk-UA" sz="4000" dirty="0" smtClean="0"/>
              <a:t>). В </a:t>
            </a:r>
            <a:r>
              <a:rPr lang="uk-UA" sz="4000" dirty="0" err="1" smtClean="0"/>
              <a:t>Python</a:t>
            </a:r>
            <a:r>
              <a:rPr lang="uk-UA" sz="4000" dirty="0" smtClean="0"/>
              <a:t> блоки коду формуються за </a:t>
            </a:r>
            <a:r>
              <a:rPr lang="uk-UA" sz="4000" dirty="0" smtClean="0"/>
              <a:t>допомогою </a:t>
            </a:r>
            <a:r>
              <a:rPr lang="uk-UA" sz="4000" dirty="0" smtClean="0"/>
              <a:t>відступів.</a:t>
            </a:r>
            <a:endParaRPr lang="en-US" sz="4000" dirty="0" smtClean="0"/>
          </a:p>
          <a:p>
            <a:pPr marL="0" indent="0" algn="just">
              <a:buNone/>
            </a:pPr>
            <a:r>
              <a:rPr lang="uk-UA" sz="4000" dirty="0" smtClean="0"/>
              <a:t>	Розмір </a:t>
            </a:r>
            <a:r>
              <a:rPr lang="uk-UA" sz="4000" dirty="0" smtClean="0"/>
              <a:t>відступу </a:t>
            </a:r>
            <a:r>
              <a:rPr lang="uk-UA" sz="4000" dirty="0" smtClean="0"/>
              <a:t> </a:t>
            </a:r>
            <a:r>
              <a:rPr lang="uk-UA" sz="4000" dirty="0" smtClean="0"/>
              <a:t>має значення, головне, щоб весь блок був зсунутий на одну і ту же відстань. </a:t>
            </a:r>
            <a:r>
              <a:rPr lang="ru-RU" sz="4000" dirty="0" err="1" smtClean="0"/>
              <a:t>Відступ</a:t>
            </a:r>
            <a:r>
              <a:rPr lang="ru-RU" sz="4000" dirty="0" smtClean="0"/>
              <a:t> </a:t>
            </a:r>
            <a:r>
              <a:rPr lang="ru-RU" sz="4000" dirty="0" err="1" smtClean="0"/>
              <a:t>встановлюється</a:t>
            </a:r>
            <a:r>
              <a:rPr lang="ru-RU" sz="4000" dirty="0" smtClean="0"/>
              <a:t> </a:t>
            </a:r>
            <a:r>
              <a:rPr lang="ru-RU" sz="4000" dirty="0" err="1" smtClean="0"/>
              <a:t>клавішею</a:t>
            </a:r>
            <a:r>
              <a:rPr lang="ru-RU" sz="4000" dirty="0" smtClean="0"/>
              <a:t> </a:t>
            </a:r>
            <a:r>
              <a:rPr lang="ru-RU" sz="4000" dirty="0" err="1" smtClean="0"/>
              <a:t>Tab</a:t>
            </a:r>
            <a:r>
              <a:rPr lang="ru-RU" sz="4000" dirty="0" smtClean="0"/>
              <a:t> </a:t>
            </a:r>
            <a:r>
              <a:rPr lang="ru-RU" sz="4000" dirty="0" err="1" smtClean="0"/>
              <a:t>або</a:t>
            </a:r>
            <a:r>
              <a:rPr lang="ru-RU" sz="4000" dirty="0" smtClean="0"/>
              <a:t> </a:t>
            </a:r>
            <a:r>
              <a:rPr lang="ru-RU" sz="4000" dirty="0" err="1" smtClean="0"/>
              <a:t>пробілами</a:t>
            </a:r>
            <a:r>
              <a:rPr lang="ru-RU" sz="4000" dirty="0" smtClean="0"/>
              <a:t>. </a:t>
            </a:r>
            <a:r>
              <a:rPr lang="uk-UA" sz="4000" dirty="0" smtClean="0"/>
              <a:t>За замовчуванням в </a:t>
            </a:r>
            <a:r>
              <a:rPr lang="uk-UA" sz="4000" dirty="0" err="1" smtClean="0"/>
              <a:t>Python</a:t>
            </a:r>
            <a:r>
              <a:rPr lang="uk-UA" sz="4000" dirty="0" smtClean="0"/>
              <a:t> для відступу блоків коду використовуються чотири пробіли. </a:t>
            </a:r>
            <a:endParaRPr lang="en-US" sz="4000" dirty="0" smtClean="0"/>
          </a:p>
          <a:p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63754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5333"/>
            <a:ext cx="8856984" cy="9409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Приклад реалізації умовної конструкції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000" dirty="0" smtClean="0"/>
              <a:t>Отже, умовна інструкція в </a:t>
            </a:r>
            <a:r>
              <a:rPr lang="uk-UA" sz="2000" dirty="0" err="1" smtClean="0"/>
              <a:t>Пайтоні</a:t>
            </a:r>
            <a:r>
              <a:rPr lang="uk-UA" sz="2000" dirty="0" smtClean="0"/>
              <a:t> повинна виглядати так:</a:t>
            </a:r>
          </a:p>
          <a:p>
            <a:pPr marL="0" indent="0">
              <a:buNone/>
            </a:pPr>
            <a:r>
              <a:rPr lang="uk-UA" sz="2000" b="1" dirty="0" err="1" smtClean="0">
                <a:solidFill>
                  <a:srgbClr val="C00000"/>
                </a:solidFill>
              </a:rPr>
              <a:t>if</a:t>
            </a:r>
            <a:r>
              <a:rPr lang="uk-UA" sz="2000" b="1" dirty="0" smtClean="0"/>
              <a:t>  Умова:</a:t>
            </a:r>
            <a:br>
              <a:rPr lang="uk-UA" sz="2000" b="1" dirty="0" smtClean="0"/>
            </a:br>
            <a:r>
              <a:rPr lang="uk-UA" sz="2000" b="1" dirty="0" smtClean="0"/>
              <a:t>     Блок інструкцій 1</a:t>
            </a:r>
            <a:br>
              <a:rPr lang="uk-UA" sz="2000" b="1" dirty="0" smtClean="0"/>
            </a:br>
            <a:r>
              <a:rPr lang="uk-UA" sz="2000" b="1" dirty="0" err="1" smtClean="0">
                <a:solidFill>
                  <a:srgbClr val="C00000"/>
                </a:solidFill>
              </a:rPr>
              <a:t>else</a:t>
            </a:r>
            <a:r>
              <a:rPr lang="uk-UA" sz="2000" b="1" dirty="0" smtClean="0"/>
              <a:t>:</a:t>
            </a:r>
            <a:br>
              <a:rPr lang="uk-UA" sz="2000" b="1" dirty="0" smtClean="0"/>
            </a:br>
            <a:r>
              <a:rPr lang="uk-UA" sz="2000" b="1" dirty="0" smtClean="0"/>
              <a:t>     Блок інструкцій 2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sz="2000" i="1" u="sng" dirty="0" smtClean="0"/>
              <a:t>Блок інструкцій 1 буде виконано, якщо Умова істинна. Якщо Умова помилкова, буде виконаний Блок інструкцій 2.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sz="2000" dirty="0" smtClean="0"/>
              <a:t>В </a:t>
            </a:r>
            <a:r>
              <a:rPr lang="uk-UA" sz="2000" dirty="0" smtClean="0"/>
              <a:t>умовній конструкції може бути відсутнім слово </a:t>
            </a:r>
            <a:r>
              <a:rPr lang="uk-UA" sz="2000" dirty="0" err="1" smtClean="0">
                <a:solidFill>
                  <a:srgbClr val="C00000"/>
                </a:solidFill>
              </a:rPr>
              <a:t>else</a:t>
            </a:r>
            <a:r>
              <a:rPr lang="uk-UA" sz="2000" dirty="0" smtClean="0"/>
              <a:t> і наступний блок. Наприклад, якщо дано число </a:t>
            </a:r>
            <a:r>
              <a:rPr lang="uk-UA" sz="2000" b="1" dirty="0" smtClean="0"/>
              <a:t>x</a:t>
            </a:r>
            <a:r>
              <a:rPr lang="uk-UA" sz="2000" dirty="0" smtClean="0"/>
              <a:t> і ми хочемо замінити його на абсолютну величину </a:t>
            </a:r>
            <a:r>
              <a:rPr lang="uk-UA" sz="2000" b="1" dirty="0" smtClean="0"/>
              <a:t>x</a:t>
            </a:r>
            <a:r>
              <a:rPr lang="uk-UA" sz="2000" dirty="0" smtClean="0"/>
              <a:t>, то це можна зробити наступним чином: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sz="2000" b="1" dirty="0" err="1" smtClean="0">
                <a:solidFill>
                  <a:srgbClr val="C00000"/>
                </a:solidFill>
              </a:rPr>
              <a:t>if</a:t>
            </a:r>
            <a:r>
              <a:rPr lang="uk-UA" sz="2000" b="1" dirty="0" smtClean="0"/>
              <a:t>  x &lt;0:</a:t>
            </a:r>
            <a:br>
              <a:rPr lang="uk-UA" sz="2000" b="1" dirty="0" smtClean="0"/>
            </a:br>
            <a:r>
              <a:rPr lang="uk-UA" sz="2000" b="1" dirty="0" err="1" smtClean="0"/>
              <a:t>    x</a:t>
            </a:r>
            <a:r>
              <a:rPr lang="uk-UA" sz="2000" b="1" dirty="0" smtClean="0"/>
              <a:t> = -x</a:t>
            </a:r>
            <a:br>
              <a:rPr lang="uk-UA" sz="2000" b="1" dirty="0" smtClean="0"/>
            </a:br>
            <a:r>
              <a:rPr lang="uk-UA" sz="2000" b="1" dirty="0" err="1" smtClean="0">
                <a:solidFill>
                  <a:srgbClr val="C00000"/>
                </a:solidFill>
              </a:rPr>
              <a:t>print</a:t>
            </a:r>
            <a:r>
              <a:rPr lang="uk-UA" sz="2000" b="1" dirty="0" smtClean="0"/>
              <a:t> (x)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sz="2000" dirty="0" smtClean="0"/>
              <a:t>У цьому прикладі змінній </a:t>
            </a:r>
            <a:r>
              <a:rPr lang="uk-UA" sz="2000" b="1" dirty="0" smtClean="0"/>
              <a:t>x</a:t>
            </a:r>
            <a:r>
              <a:rPr lang="uk-UA" sz="2000" dirty="0" smtClean="0"/>
              <a:t> буде присвоєно значення </a:t>
            </a:r>
            <a:r>
              <a:rPr lang="uk-UA" sz="2000" b="1" dirty="0" smtClean="0"/>
              <a:t>-x</a:t>
            </a:r>
            <a:r>
              <a:rPr lang="uk-UA" sz="2000" dirty="0" smtClean="0"/>
              <a:t>, але тільки в тому випадку, коли </a:t>
            </a:r>
            <a:r>
              <a:rPr lang="uk-UA" sz="2000" b="1" dirty="0" smtClean="0"/>
              <a:t>x</a:t>
            </a:r>
            <a:r>
              <a:rPr lang="uk-UA" sz="2000" dirty="0" smtClean="0"/>
              <a:t> &lt;0. А ось інструкція </a:t>
            </a:r>
            <a:r>
              <a:rPr lang="uk-UA" sz="2000" dirty="0" err="1" smtClean="0">
                <a:solidFill>
                  <a:srgbClr val="C00000"/>
                </a:solidFill>
              </a:rPr>
              <a:t>print</a:t>
            </a:r>
            <a:r>
              <a:rPr lang="uk-UA" sz="2000" dirty="0" smtClean="0"/>
              <a:t> (x) буде виконана завжди, незалежно від виконання умови, що перевіряється.</a:t>
            </a:r>
            <a:endParaRPr lang="en-US" sz="2000" dirty="0" smtClean="0"/>
          </a:p>
          <a:p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993855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651304" cy="5760640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uk-UA" sz="5500" b="1" dirty="0" smtClean="0"/>
              <a:t>	Усередині </a:t>
            </a:r>
            <a:r>
              <a:rPr lang="uk-UA" sz="5500" b="1" dirty="0" smtClean="0"/>
              <a:t>умовних інструкцій можна використовувати будь-які інструкції мови </a:t>
            </a:r>
            <a:r>
              <a:rPr lang="en-US" sz="5500" b="1" dirty="0" smtClean="0"/>
              <a:t>Python</a:t>
            </a:r>
            <a:r>
              <a:rPr lang="uk-UA" sz="5500" b="1" dirty="0" smtClean="0"/>
              <a:t>, в тому числі і ще одну умовну інструкцію. Отримуємо вкладене розгалуження - після однієї розвилки в ході виконання програми з'являється інша розвилка. При цьому вкладені блоки мають більший розмір відступу (наприклад, 8 пробілів). </a:t>
            </a:r>
          </a:p>
          <a:p>
            <a:pPr marL="0" indent="0">
              <a:buNone/>
            </a:pPr>
            <a:r>
              <a:rPr lang="uk-UA" sz="5500" b="1" i="1" dirty="0" smtClean="0"/>
              <a:t>	</a:t>
            </a:r>
            <a:r>
              <a:rPr lang="uk-UA" sz="5500" i="1" dirty="0" smtClean="0"/>
              <a:t>Покажемо </a:t>
            </a:r>
            <a:r>
              <a:rPr lang="uk-UA" sz="5500" i="1" dirty="0" smtClean="0"/>
              <a:t>це на прикладі програми, яка за даними ненульовим числах x і y визначає, в якій з чвертей координатної площини знаходиться точка (x, y):</a:t>
            </a:r>
            <a:br>
              <a:rPr lang="uk-UA" sz="5500" i="1" dirty="0" smtClean="0"/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x = </a:t>
            </a:r>
            <a:r>
              <a:rPr lang="uk-UA" sz="60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uk-UA" sz="6000" b="1" dirty="0" err="1" smtClean="0">
                <a:latin typeface="Courier New" pitchFamily="49" charset="0"/>
                <a:cs typeface="Courier New" pitchFamily="49" charset="0"/>
              </a:rPr>
              <a:t>input</a:t>
            </a: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 ())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y = </a:t>
            </a:r>
            <a:r>
              <a:rPr lang="uk-UA" sz="6000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uk-UA" sz="6000" b="1" dirty="0" err="1" smtClean="0">
                <a:latin typeface="Courier New" pitchFamily="49" charset="0"/>
                <a:cs typeface="Courier New" pitchFamily="49" charset="0"/>
              </a:rPr>
              <a:t>input</a:t>
            </a: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 ())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err="1" smtClean="0">
                <a:latin typeface="Courier New" pitchFamily="49" charset="0"/>
                <a:cs typeface="Courier New" pitchFamily="49" charset="0"/>
              </a:rPr>
              <a:t>if</a:t>
            </a: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 x&gt; 0: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if y&gt; 0: # x&gt; 0, y&gt; 0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    print "Перша чверть"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else: # x&gt; 0, y &lt;0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    print "Четверта чверть"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err="1" smtClean="0">
                <a:latin typeface="Courier New" pitchFamily="49" charset="0"/>
                <a:cs typeface="Courier New" pitchFamily="49" charset="0"/>
              </a:rPr>
              <a:t>else</a:t>
            </a: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: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if y&gt; 0: # x &lt;0, y&gt; 0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    print "Друга чверть"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else: # x &lt;0, y &lt;0</a:t>
            </a:r>
            <a:br>
              <a:rPr lang="uk-UA" sz="6000" b="1" dirty="0" smtClean="0">
                <a:latin typeface="Courier New" pitchFamily="49" charset="0"/>
                <a:cs typeface="Courier New" pitchFamily="49" charset="0"/>
              </a:rPr>
            </a:br>
            <a:r>
              <a:rPr lang="uk-UA" sz="6000" b="1" dirty="0" smtClean="0">
                <a:latin typeface="Courier New" pitchFamily="49" charset="0"/>
                <a:cs typeface="Courier New" pitchFamily="49" charset="0"/>
              </a:rPr>
              <a:t>        print "Третя чверть“</a:t>
            </a:r>
          </a:p>
          <a:p>
            <a:pPr marL="0" indent="0">
              <a:buNone/>
            </a:pPr>
            <a:endParaRPr lang="en-US" sz="60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60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 - </a:t>
            </a:r>
            <a:r>
              <a:rPr lang="ru-RU" sz="60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символ, </a:t>
            </a:r>
            <a:r>
              <a:rPr lang="ru-RU" sz="6000" b="1" i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яким</a:t>
            </a:r>
            <a:r>
              <a:rPr lang="ru-RU" sz="60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позначають</a:t>
            </a:r>
            <a:r>
              <a:rPr lang="ru-RU" sz="60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6000" b="1" i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коментар</a:t>
            </a:r>
            <a:r>
              <a:rPr lang="ru-RU" sz="6000" b="1" i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до </a:t>
            </a:r>
            <a:r>
              <a:rPr lang="ru-RU" sz="6000" b="1" i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програми</a:t>
            </a:r>
            <a:endParaRPr lang="en-US" sz="6000" b="1" i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uk-UA" dirty="0"/>
          </a:p>
        </p:txBody>
      </p:sp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8565" y="116632"/>
            <a:ext cx="8784976" cy="648072"/>
          </a:xfrm>
        </p:spPr>
        <p:txBody>
          <a:bodyPr>
            <a:noAutofit/>
          </a:bodyPr>
          <a:lstStyle/>
          <a:p>
            <a:r>
              <a:rPr lang="ru-RU" b="1" dirty="0" err="1" smtClean="0"/>
              <a:t>Вкладені</a:t>
            </a:r>
            <a:r>
              <a:rPr lang="ru-RU" b="1" dirty="0" smtClean="0"/>
              <a:t> </a:t>
            </a:r>
            <a:r>
              <a:rPr lang="ru-RU" b="1" dirty="0" err="1" smtClean="0"/>
              <a:t>умовн</a:t>
            </a:r>
            <a:r>
              <a:rPr lang="uk-UA" b="1" dirty="0" smtClean="0"/>
              <a:t>і конструкції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373195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058278"/>
              </p:ext>
            </p:extLst>
          </p:nvPr>
        </p:nvGraphicFramePr>
        <p:xfrm>
          <a:off x="323528" y="2924944"/>
          <a:ext cx="8352928" cy="3456383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3769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solidFill>
                            <a:srgbClr val="C00000"/>
                          </a:solidFill>
                          <a:effectLst/>
                        </a:rPr>
                        <a:t>Оператор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solidFill>
                            <a:srgbClr val="C00000"/>
                          </a:solidFill>
                          <a:effectLst/>
                        </a:rPr>
                        <a:t>Назва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69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==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Дорівнює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769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!=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>
                          <a:effectLst/>
                        </a:rPr>
                        <a:t>Не дорівнює</a:t>
                      </a:r>
                      <a:endParaRPr lang="uk-UA" sz="2400" b="1">
                        <a:effectLst/>
                        <a:latin typeface="inheri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769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&lt;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Менше ніж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769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&gt;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Більше ніж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769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&lt;=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Менше або дорівнює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3769"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&gt;=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uk-UA" sz="2400" b="1" dirty="0">
                          <a:effectLst/>
                        </a:rPr>
                        <a:t>Більше або дорівнює</a:t>
                      </a:r>
                      <a:endParaRPr lang="uk-UA" sz="2400" b="1" dirty="0">
                        <a:effectLst/>
                        <a:latin typeface="inheri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692696"/>
            <a:ext cx="8424936" cy="215443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ctr"/>
            <a:r>
              <a:rPr lang="uk-UA" sz="2800" dirty="0" smtClean="0"/>
              <a:t>	При </a:t>
            </a:r>
            <a:r>
              <a:rPr lang="uk-UA" sz="2800" dirty="0"/>
              <a:t>написанні програм з розгалуженнями використовують оператори порівняння. </a:t>
            </a:r>
          </a:p>
          <a:p>
            <a:pPr lvl="0" algn="just" fontAlgn="ctr"/>
            <a:r>
              <a:rPr lang="uk-UA" altLang="uk-UA" sz="2800" b="1" dirty="0" smtClean="0">
                <a:cs typeface="Arial" pitchFamily="34" charset="0"/>
              </a:rPr>
              <a:t>	Оператори </a:t>
            </a:r>
            <a:r>
              <a:rPr lang="uk-UA" altLang="uk-UA" sz="2800" b="1" dirty="0">
                <a:cs typeface="Arial" pitchFamily="34" charset="0"/>
              </a:rPr>
              <a:t>порівняння</a:t>
            </a:r>
            <a:r>
              <a:rPr lang="uk-UA" altLang="uk-UA" sz="2800" dirty="0">
                <a:cs typeface="Arial" pitchFamily="34" charset="0"/>
              </a:rPr>
              <a:t> порівнюють два значення між собою і повертають результат у вигляді </a:t>
            </a:r>
            <a:r>
              <a:rPr lang="uk-UA" altLang="uk-UA" sz="2800" dirty="0" err="1">
                <a:cs typeface="Arial" pitchFamily="34" charset="0"/>
              </a:rPr>
              <a:t>булевого</a:t>
            </a:r>
            <a:r>
              <a:rPr lang="uk-UA" altLang="uk-UA" sz="2800" dirty="0">
                <a:cs typeface="Arial" pitchFamily="34" charset="0"/>
              </a:rPr>
              <a:t> значення: істину або хибність</a:t>
            </a:r>
            <a:r>
              <a:rPr lang="uk-UA" altLang="uk-UA" sz="2800" dirty="0">
                <a:latin typeface="inherit"/>
                <a:cs typeface="Arial" pitchFamily="34" charset="0"/>
              </a:rPr>
              <a:t>.</a:t>
            </a:r>
            <a:endParaRPr lang="uk-UA" altLang="uk-UA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46856" y="136285"/>
            <a:ext cx="8229600" cy="432048"/>
          </a:xfrm>
        </p:spPr>
        <p:txBody>
          <a:bodyPr>
            <a:normAutofit fontScale="90000"/>
          </a:bodyPr>
          <a:lstStyle/>
          <a:p>
            <a:r>
              <a:rPr kumimoji="0" lang="uk-UA" alt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nherit"/>
                <a:cs typeface="Arial" pitchFamily="34" charset="0"/>
              </a:rPr>
              <a:t>Оператори порівняння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270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7876" y="19824"/>
            <a:ext cx="8849816" cy="58426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Логічні оператори</a:t>
            </a:r>
            <a:endParaRPr lang="uk-UA" sz="4800" b="1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-39216" y="753312"/>
            <a:ext cx="9144000" cy="433187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and </a:t>
            </a:r>
            <a:r>
              <a:rPr lang="en-US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логічне </a:t>
            </a:r>
            <a:r>
              <a:rPr lang="uk-UA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і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)- загальна умова виконується якщо всі</a:t>
            </a:r>
            <a:r>
              <a:rPr lang="en-US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умови виконуються;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or </a:t>
            </a:r>
            <a:r>
              <a:rPr lang="en-US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логічне </a:t>
            </a:r>
            <a:r>
              <a:rPr lang="uk-UA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або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- </a:t>
            </a:r>
            <a:r>
              <a:rPr lang="uk-UA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загальна умова виконується 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якщо хоча б одна з умов виконується;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not</a:t>
            </a:r>
            <a:r>
              <a:rPr lang="en-US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(логічне </a:t>
            </a:r>
            <a:r>
              <a:rPr lang="uk-UA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ні</a:t>
            </a:r>
            <a:r>
              <a:rPr lang="uk-UA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 – зміна значення на протилежне.</a:t>
            </a:r>
            <a:endParaRPr lang="en-US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84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Каскадні</a:t>
            </a: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умовн</a:t>
            </a:r>
            <a:r>
              <a:rPr lang="uk-UA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 конструкції</a:t>
            </a:r>
          </a:p>
        </p:txBody>
      </p:sp>
      <p:sp>
        <p:nvSpPr>
          <p:cNvPr id="4" name="Объект 8"/>
          <p:cNvSpPr>
            <a:spLocks noGrp="1"/>
          </p:cNvSpPr>
          <p:nvPr>
            <p:ph idx="1"/>
          </p:nvPr>
        </p:nvSpPr>
        <p:spPr>
          <a:xfrm>
            <a:off x="179512" y="1412874"/>
            <a:ext cx="8712968" cy="504046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uk-UA" dirty="0" smtClean="0"/>
              <a:t>	Для </a:t>
            </a:r>
            <a:r>
              <a:rPr lang="uk-UA" dirty="0"/>
              <a:t>перевірки більше однієї умови використовують команду </a:t>
            </a:r>
            <a:r>
              <a:rPr lang="en-US" b="1" dirty="0" err="1"/>
              <a:t>elif</a:t>
            </a:r>
            <a:r>
              <a:rPr lang="en-US" dirty="0"/>
              <a:t> (</a:t>
            </a:r>
            <a:r>
              <a:rPr lang="uk-UA" dirty="0"/>
              <a:t>скорочення від </a:t>
            </a:r>
            <a:r>
              <a:rPr lang="en-US" b="1" dirty="0"/>
              <a:t>else if</a:t>
            </a:r>
            <a:r>
              <a:rPr lang="en-US" dirty="0"/>
              <a:t>). </a:t>
            </a:r>
            <a:r>
              <a:rPr lang="uk-UA" dirty="0"/>
              <a:t>Записується ця команда тільки після інструкцій </a:t>
            </a:r>
            <a:r>
              <a:rPr lang="en-US" b="1" dirty="0"/>
              <a:t>if</a:t>
            </a:r>
            <a:r>
              <a:rPr lang="en-US" dirty="0"/>
              <a:t> </a:t>
            </a:r>
            <a:r>
              <a:rPr lang="uk-UA" dirty="0"/>
              <a:t>або після іншої команди </a:t>
            </a:r>
            <a:r>
              <a:rPr lang="en-US" b="1" dirty="0" err="1"/>
              <a:t>elif</a:t>
            </a:r>
            <a:r>
              <a:rPr lang="en-US" dirty="0"/>
              <a:t>. </a:t>
            </a:r>
            <a:r>
              <a:rPr lang="uk-UA" dirty="0"/>
              <a:t>Дана команда дозволяє вказувати додаткові умови для перевірки. </a:t>
            </a:r>
            <a:r>
              <a:rPr lang="uk-UA" dirty="0" smtClean="0"/>
              <a:t>Вкладені умовні конструкції в деяких випадках можна замінити каскадними. Для цього використовується інструкція </a:t>
            </a:r>
            <a:r>
              <a:rPr lang="en-US" b="1" dirty="0" err="1" smtClean="0"/>
              <a:t>elif</a:t>
            </a:r>
            <a:r>
              <a:rPr lang="uk-UA" dirty="0" smtClean="0"/>
              <a:t>, яка заміняє собою пару </a:t>
            </a:r>
            <a:r>
              <a:rPr lang="en-US" b="1" dirty="0" smtClean="0"/>
              <a:t>else</a:t>
            </a:r>
            <a:r>
              <a:rPr lang="en-US" dirty="0" smtClean="0"/>
              <a:t> </a:t>
            </a:r>
            <a:r>
              <a:rPr lang="uk-UA" dirty="0" smtClean="0"/>
              <a:t>та </a:t>
            </a:r>
            <a:r>
              <a:rPr lang="en-US" b="1" dirty="0" smtClean="0"/>
              <a:t>if</a:t>
            </a:r>
            <a:r>
              <a:rPr lang="uk-UA" dirty="0" smtClean="0"/>
              <a:t>. </a:t>
            </a:r>
            <a:endParaRPr lang="en-US" dirty="0" smtClean="0"/>
          </a:p>
          <a:p>
            <a:pPr marL="0" indent="0" algn="just">
              <a:buNone/>
            </a:pPr>
            <a:r>
              <a:rPr lang="uk-UA" dirty="0" smtClean="0"/>
              <a:t>	У </a:t>
            </a:r>
            <a:r>
              <a:rPr lang="uk-UA" dirty="0"/>
              <a:t>такій конструкції умови </a:t>
            </a:r>
            <a:r>
              <a:rPr lang="uk-UA" b="1" dirty="0" err="1"/>
              <a:t>if</a:t>
            </a:r>
            <a:r>
              <a:rPr lang="uk-UA" b="1" dirty="0"/>
              <a:t>, ..., </a:t>
            </a:r>
            <a:r>
              <a:rPr lang="uk-UA" b="1" dirty="0" err="1"/>
              <a:t>elif</a:t>
            </a:r>
            <a:r>
              <a:rPr lang="uk-UA" dirty="0"/>
              <a:t> перевіряються по черзі, виконується блок, що відповідає </a:t>
            </a:r>
            <a:r>
              <a:rPr lang="uk-UA" dirty="0" smtClean="0"/>
              <a:t>першій з </a:t>
            </a:r>
            <a:r>
              <a:rPr lang="uk-UA" dirty="0"/>
              <a:t>істинних умов. Якщо </a:t>
            </a:r>
            <a:r>
              <a:rPr lang="uk-UA" dirty="0" smtClean="0"/>
              <a:t>всі умови </a:t>
            </a:r>
            <a:r>
              <a:rPr lang="uk-UA" dirty="0"/>
              <a:t>помилкові, то виконується блок </a:t>
            </a:r>
            <a:r>
              <a:rPr lang="uk-UA" b="1" dirty="0" err="1"/>
              <a:t>else</a:t>
            </a:r>
            <a:r>
              <a:rPr lang="uk-UA" dirty="0"/>
              <a:t>, якщо він присутній</a:t>
            </a:r>
            <a:r>
              <a:rPr lang="uk-UA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030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Words>1315</Words>
  <Application>Microsoft Office PowerPoint</Application>
  <PresentationFormat>Екран (4:3)</PresentationFormat>
  <Paragraphs>84</Paragraphs>
  <Slides>13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Courier New</vt:lpstr>
      <vt:lpstr>inherit</vt:lpstr>
      <vt:lpstr>Тема Office</vt:lpstr>
      <vt:lpstr>Презентація PowerPoint</vt:lpstr>
      <vt:lpstr>Розгалуження</vt:lpstr>
      <vt:lpstr>Презентація PowerPoint</vt:lpstr>
      <vt:lpstr>Презентація PowerPoint</vt:lpstr>
      <vt:lpstr>Приклад реалізації умовної конструкції</vt:lpstr>
      <vt:lpstr>Вкладені умовні конструкції</vt:lpstr>
      <vt:lpstr>Оператори порівняння</vt:lpstr>
      <vt:lpstr>Логічні оператори</vt:lpstr>
      <vt:lpstr>Каскадні умовні конструкції</vt:lpstr>
      <vt:lpstr>Каскадні умовні конструкції</vt:lpstr>
      <vt:lpstr>Розв’язування задач</vt:lpstr>
      <vt:lpstr>Презентація PowerPoint</vt:lpstr>
      <vt:lpstr>Задачі для самостійного розв’язання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home52</dc:creator>
  <cp:lastModifiedBy>Oksentyuk sergiu</cp:lastModifiedBy>
  <cp:revision>56</cp:revision>
  <dcterms:modified xsi:type="dcterms:W3CDTF">2020-10-19T10:11:29Z</dcterms:modified>
</cp:coreProperties>
</file>