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342" r:id="rId2"/>
    <p:sldId id="341" r:id="rId3"/>
    <p:sldId id="344" r:id="rId4"/>
    <p:sldId id="376" r:id="rId5"/>
    <p:sldId id="345" r:id="rId6"/>
    <p:sldId id="348" r:id="rId7"/>
    <p:sldId id="351" r:id="rId8"/>
    <p:sldId id="352" r:id="rId9"/>
    <p:sldId id="354" r:id="rId10"/>
    <p:sldId id="356" r:id="rId11"/>
    <p:sldId id="374" r:id="rId12"/>
    <p:sldId id="375" r:id="rId13"/>
    <p:sldId id="347" r:id="rId14"/>
    <p:sldId id="355" r:id="rId15"/>
    <p:sldId id="365" r:id="rId16"/>
    <p:sldId id="366" r:id="rId17"/>
    <p:sldId id="377" r:id="rId18"/>
    <p:sldId id="378" r:id="rId19"/>
    <p:sldId id="379" r:id="rId20"/>
    <p:sldId id="368" r:id="rId21"/>
    <p:sldId id="372" r:id="rId22"/>
    <p:sldId id="370" r:id="rId23"/>
    <p:sldId id="371" r:id="rId24"/>
    <p:sldId id="340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3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1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9741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027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1538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7108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2031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2122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2864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7620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6703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3554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44799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25.01.2017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3343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8738" y="298525"/>
            <a:ext cx="7146524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900" b="1" i="1" dirty="0">
                <a:solidFill>
                  <a:prstClr val="white"/>
                </a:solidFill>
                <a:latin typeface="Verdana"/>
                <a:ea typeface="+mj-ea"/>
                <a:cs typeface="+mj-cs"/>
              </a:rPr>
              <a:t>Міні-інтерв’ю</a:t>
            </a:r>
            <a:br>
              <a:rPr lang="uk-UA" sz="2900" b="1" i="1" dirty="0">
                <a:solidFill>
                  <a:prstClr val="white"/>
                </a:solidFill>
                <a:latin typeface="Verdana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99897" y="1688291"/>
            <a:ext cx="597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0731" indent="-160731">
              <a:buFont typeface="Wingdings" panose="05000000000000000000" pitchFamily="2" charset="2"/>
              <a:buChar char="q"/>
            </a:pPr>
            <a:r>
              <a:rPr lang="ru-RU" sz="2400" dirty="0"/>
              <a:t> З </a:t>
            </a:r>
            <a:r>
              <a:rPr lang="ru-RU" sz="2400" dirty="0" err="1"/>
              <a:t>яким</a:t>
            </a:r>
            <a:r>
              <a:rPr lang="ru-RU" sz="2400" dirty="0"/>
              <a:t> </a:t>
            </a:r>
            <a:r>
              <a:rPr lang="ru-RU" sz="2400" dirty="0" err="1"/>
              <a:t>настроєм</a:t>
            </a:r>
            <a:r>
              <a:rPr lang="ru-RU" sz="2400" dirty="0"/>
              <a:t> </a:t>
            </a:r>
            <a:r>
              <a:rPr lang="ru-RU" sz="2400" dirty="0" err="1"/>
              <a:t>ви</a:t>
            </a:r>
            <a:r>
              <a:rPr lang="ru-RU" sz="2400" dirty="0"/>
              <a:t> </a:t>
            </a:r>
            <a:r>
              <a:rPr lang="ru-RU" sz="2400" dirty="0" err="1"/>
              <a:t>прийшли</a:t>
            </a:r>
            <a:r>
              <a:rPr lang="ru-RU" sz="2400" dirty="0"/>
              <a:t> на урок?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7515" y="2149956"/>
            <a:ext cx="4405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</a:t>
            </a:r>
            <a:r>
              <a:rPr lang="ru-RU" dirty="0" err="1"/>
              <a:t>гарним</a:t>
            </a:r>
            <a:r>
              <a:rPr lang="ru-RU" dirty="0"/>
              <a:t>, </a:t>
            </a:r>
            <a:r>
              <a:rPr lang="ru-RU" dirty="0" err="1"/>
              <a:t>сумним</a:t>
            </a:r>
            <a:r>
              <a:rPr lang="ru-RU" dirty="0"/>
              <a:t>, </a:t>
            </a:r>
            <a:r>
              <a:rPr lang="ru-RU" dirty="0" err="1"/>
              <a:t>надзвичайно</a:t>
            </a:r>
            <a:r>
              <a:rPr lang="ru-RU" dirty="0"/>
              <a:t> веселим…)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99897" y="2622006"/>
            <a:ext cx="4249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2876" indent="-192876">
              <a:buFont typeface="Wingdings" panose="05000000000000000000" pitchFamily="2" charset="2"/>
              <a:buChar char="q"/>
            </a:pPr>
            <a:r>
              <a:rPr lang="uk-UA" sz="2400" dirty="0"/>
              <a:t> Ніхто не запізнився на урок?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99895" y="3222475"/>
            <a:ext cx="6874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69" indent="-257169">
              <a:buFont typeface="Wingdings" panose="05000000000000000000" pitchFamily="2" charset="2"/>
              <a:buChar char="q"/>
            </a:pPr>
            <a:r>
              <a:rPr lang="en-US" sz="2400" dirty="0" smtClean="0"/>
              <a:t> </a:t>
            </a:r>
            <a:r>
              <a:rPr lang="ru-RU" sz="2400" dirty="0" smtClean="0"/>
              <a:t>Нам </a:t>
            </a:r>
            <a:r>
              <a:rPr lang="ru-RU" sz="2400" dirty="0"/>
              <a:t>не треба зараз </a:t>
            </a:r>
            <a:r>
              <a:rPr lang="ru-RU" sz="2400" dirty="0" err="1"/>
              <a:t>працювати</a:t>
            </a:r>
            <a:r>
              <a:rPr lang="ru-RU" sz="2400" dirty="0"/>
              <a:t>, </a:t>
            </a:r>
            <a:r>
              <a:rPr lang="ru-RU" sz="2400" dirty="0" err="1"/>
              <a:t>щоб</a:t>
            </a:r>
            <a:r>
              <a:rPr lang="ru-RU" sz="2400" dirty="0"/>
              <a:t> </a:t>
            </a:r>
            <a:r>
              <a:rPr lang="ru-RU" sz="2400" dirty="0" err="1"/>
              <a:t>наздогнати</a:t>
            </a:r>
            <a:r>
              <a:rPr lang="ru-RU" sz="2400" dirty="0"/>
              <a:t> </a:t>
            </a:r>
            <a:r>
              <a:rPr lang="ru-RU" sz="2400" dirty="0" err="1"/>
              <a:t>втрачені</a:t>
            </a:r>
            <a:r>
              <a:rPr lang="ru-RU" sz="2400" dirty="0"/>
              <a:t> </a:t>
            </a:r>
            <a:r>
              <a:rPr lang="ru-RU" sz="2400" dirty="0" err="1"/>
              <a:t>хвилини</a:t>
            </a:r>
            <a:r>
              <a:rPr lang="ru-RU" sz="2400" dirty="0"/>
              <a:t> уроку?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99895" y="4192276"/>
            <a:ext cx="70605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2876" indent="-192876">
              <a:buFont typeface="Wingdings" panose="05000000000000000000" pitchFamily="2" charset="2"/>
              <a:buChar char="q"/>
            </a:pPr>
            <a:r>
              <a:rPr lang="en-US" sz="2400" dirty="0" smtClean="0"/>
              <a:t> </a:t>
            </a:r>
            <a:r>
              <a:rPr lang="ru-RU" sz="2400" dirty="0" smtClean="0"/>
              <a:t>Ми </a:t>
            </a:r>
            <a:r>
              <a:rPr lang="ru-RU" sz="2400" dirty="0" err="1"/>
              <a:t>будемо</a:t>
            </a:r>
            <a:r>
              <a:rPr lang="ru-RU" sz="2400" dirty="0"/>
              <a:t> </a:t>
            </a:r>
            <a:r>
              <a:rPr lang="ru-RU" sz="2400" dirty="0" err="1"/>
              <a:t>працювати</a:t>
            </a:r>
            <a:r>
              <a:rPr lang="ru-RU" sz="2400" dirty="0"/>
              <a:t> </a:t>
            </a:r>
            <a:r>
              <a:rPr lang="ru-RU" sz="2400" dirty="0" err="1"/>
              <a:t>наполегливо</a:t>
            </a:r>
            <a:r>
              <a:rPr lang="ru-RU" sz="2400" dirty="0"/>
              <a:t>, </a:t>
            </a:r>
            <a:r>
              <a:rPr lang="ru-RU" sz="2400" dirty="0" err="1"/>
              <a:t>швидко</a:t>
            </a:r>
            <a:r>
              <a:rPr lang="ru-RU" sz="2400" dirty="0"/>
              <a:t>, продуктивно.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99895" y="5228099"/>
            <a:ext cx="6018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2876" indent="-192876">
              <a:buFont typeface="Wingdings" panose="05000000000000000000" pitchFamily="2" charset="2"/>
              <a:buChar char="q"/>
            </a:pPr>
            <a:r>
              <a:rPr lang="en-US" sz="2400" dirty="0" smtClean="0"/>
              <a:t> </a:t>
            </a:r>
            <a:r>
              <a:rPr lang="uk-UA" sz="2400" dirty="0" smtClean="0"/>
              <a:t>На </a:t>
            </a:r>
            <a:r>
              <a:rPr lang="uk-UA" sz="2400" dirty="0"/>
              <a:t>уроці повинна бути робоча атмосфера</a:t>
            </a:r>
            <a:r>
              <a:rPr lang="uk-UA" sz="1400" dirty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3470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438236" y="134861"/>
            <a:ext cx="672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i="1" dirty="0">
                <a:solidFill>
                  <a:schemeClr val="bg1"/>
                </a:solidFill>
              </a:rPr>
              <a:t>Мозаїка  </a:t>
            </a:r>
            <a:r>
              <a:rPr lang="uk-UA" sz="4000" i="1" dirty="0">
                <a:solidFill>
                  <a:schemeClr val="bg1"/>
                </a:solidFill>
              </a:rPr>
              <a:t>(робота в парах)</a:t>
            </a:r>
            <a:r>
              <a:rPr lang="uk-UA" sz="5400" i="1" dirty="0">
                <a:solidFill>
                  <a:schemeClr val="bg1"/>
                </a:solidFill>
              </a:rPr>
              <a:t/>
            </a:r>
            <a:br>
              <a:rPr lang="uk-UA" sz="5400" i="1" dirty="0">
                <a:solidFill>
                  <a:schemeClr val="bg1"/>
                </a:solidFill>
              </a:rPr>
            </a:br>
            <a:endParaRPr lang="uk-UA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8" y="1216241"/>
            <a:ext cx="8318241" cy="552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796191" y="1611726"/>
            <a:ext cx="7746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/>
              <a:t>Як описати виконання операцій над числовими</a:t>
            </a:r>
            <a:endParaRPr lang="ru-RU" sz="2800" dirty="0"/>
          </a:p>
        </p:txBody>
      </p:sp>
      <p:graphicFrame>
        <p:nvGraphicFramePr>
          <p:cNvPr id="9" name="Таблиця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61709"/>
              </p:ext>
            </p:extLst>
          </p:nvPr>
        </p:nvGraphicFramePr>
        <p:xfrm>
          <a:off x="1" y="2432481"/>
          <a:ext cx="9144000" cy="3649707"/>
        </p:xfrm>
        <a:graphic>
          <a:graphicData uri="http://schemas.openxmlformats.org/drawingml/2006/table">
            <a:tbl>
              <a:tblPr firstRow="1" bandRow="1"/>
              <a:tblGrid>
                <a:gridCol w="1240589">
                  <a:extLst>
                    <a:ext uri="{9D8B030D-6E8A-4147-A177-3AD203B41FA5}">
                      <a16:colId xmlns:a16="http://schemas.microsoft.com/office/drawing/2014/main" xmlns="" val="2536893789"/>
                    </a:ext>
                  </a:extLst>
                </a:gridCol>
                <a:gridCol w="1237408">
                  <a:extLst>
                    <a:ext uri="{9D8B030D-6E8A-4147-A177-3AD203B41FA5}">
                      <a16:colId xmlns:a16="http://schemas.microsoft.com/office/drawing/2014/main" xmlns="" val="2257628060"/>
                    </a:ext>
                  </a:extLst>
                </a:gridCol>
                <a:gridCol w="3310243">
                  <a:extLst>
                    <a:ext uri="{9D8B030D-6E8A-4147-A177-3AD203B41FA5}">
                      <a16:colId xmlns:a16="http://schemas.microsoft.com/office/drawing/2014/main" xmlns="" val="2757133184"/>
                    </a:ext>
                  </a:extLst>
                </a:gridCol>
                <a:gridCol w="1766656">
                  <a:extLst>
                    <a:ext uri="{9D8B030D-6E8A-4147-A177-3AD203B41FA5}">
                      <a16:colId xmlns:a16="http://schemas.microsoft.com/office/drawing/2014/main" xmlns="" val="2891185655"/>
                    </a:ext>
                  </a:extLst>
                </a:gridCol>
                <a:gridCol w="1589104">
                  <a:extLst>
                    <a:ext uri="{9D8B030D-6E8A-4147-A177-3AD203B41FA5}">
                      <a16:colId xmlns:a16="http://schemas.microsoft.com/office/drawing/2014/main" xmlns="" val="4149315601"/>
                    </a:ext>
                  </a:extLst>
                </a:gridCol>
              </a:tblGrid>
              <a:tr h="77778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/>
                        <a:t>Операція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/>
                        <a:t>Призначення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/>
                        <a:t>Приклад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9041234"/>
                  </a:ext>
                </a:extLst>
              </a:tr>
              <a:tr h="7901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/>
                        <a:t>Free Pascal</a:t>
                      </a:r>
                      <a:endParaRPr lang="uk-UA" sz="1800" b="1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/>
                        <a:t>Python</a:t>
                      </a:r>
                      <a:endParaRPr lang="uk-UA" sz="1800" b="1" i="0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8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/>
                        <a:t>Free Pascal</a:t>
                      </a:r>
                      <a:endParaRPr lang="uk-UA" sz="1800" b="1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/>
                        <a:t>Python</a:t>
                      </a:r>
                      <a:endParaRPr lang="uk-UA" sz="1800" b="1" i="0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660058"/>
                  </a:ext>
                </a:extLst>
              </a:tr>
              <a:tr h="9657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dirty="0"/>
                        <a:t>div</a:t>
                      </a:r>
                      <a:endParaRPr lang="uk-UA" sz="1800" b="1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dirty="0"/>
                        <a:t>//</a:t>
                      </a:r>
                      <a:endParaRPr lang="uk-UA" sz="1800" b="1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1" noProof="0" dirty="0"/>
                        <a:t>ділення націло (повертає цілу частину дробу, дробова частина відкидається)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noProof="0" dirty="0"/>
                        <a:t>17 </a:t>
                      </a:r>
                      <a:r>
                        <a:rPr lang="en-US" sz="1800" b="0" dirty="0"/>
                        <a:t>div 10 =1</a:t>
                      </a:r>
                      <a:endParaRPr lang="uk-UA" sz="1800" b="0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noProof="0" dirty="0"/>
                        <a:t>17 </a:t>
                      </a:r>
                      <a:r>
                        <a:rPr lang="en-US" sz="1800" b="0" dirty="0"/>
                        <a:t>// 10 =1</a:t>
                      </a:r>
                      <a:endParaRPr lang="uk-UA" sz="1800" b="0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0237296"/>
                  </a:ext>
                </a:extLst>
              </a:tr>
              <a:tr h="8930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/>
                        <a:t>mod</a:t>
                      </a:r>
                      <a:endParaRPr lang="uk-UA" sz="1800" b="1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0" u="none" noProof="0" dirty="0"/>
                        <a:t>%</a:t>
                      </a:r>
                      <a:endParaRPr lang="uk-UA" sz="1800" b="1" i="0" u="none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1" noProof="0" dirty="0"/>
                        <a:t>остача відділення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noProof="0" dirty="0"/>
                        <a:t>17 </a:t>
                      </a:r>
                      <a:r>
                        <a:rPr lang="en-US" sz="1800" b="0" dirty="0"/>
                        <a:t>mod 10 =7</a:t>
                      </a:r>
                      <a:endParaRPr lang="uk-UA" sz="1800" b="0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noProof="0" dirty="0"/>
                        <a:t>17 </a:t>
                      </a:r>
                      <a:r>
                        <a:rPr lang="en-US" sz="1800" b="0" dirty="0"/>
                        <a:t>% 10 =7</a:t>
                      </a:r>
                      <a:endParaRPr lang="uk-UA" sz="1800" b="0" i="1" noProof="0" dirty="0"/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7025808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694" y="206193"/>
            <a:ext cx="6768024" cy="88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55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892648" y="1248950"/>
            <a:ext cx="520334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Функції перетворення типів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180838" y="0"/>
            <a:ext cx="54088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i="1" dirty="0">
                <a:solidFill>
                  <a:schemeClr val="bg1"/>
                </a:solidFill>
              </a:rPr>
              <a:t>Опитування-естафета</a:t>
            </a:r>
            <a:br>
              <a:rPr lang="uk-UA" sz="3600" i="1" dirty="0">
                <a:solidFill>
                  <a:schemeClr val="bg1"/>
                </a:solidFill>
              </a:rPr>
            </a:br>
            <a:r>
              <a:rPr lang="uk-UA" sz="3200" dirty="0">
                <a:solidFill>
                  <a:schemeClr val="bg1"/>
                </a:solidFill>
              </a:rPr>
              <a:t>(</a:t>
            </a:r>
            <a:r>
              <a:rPr lang="ru-RU" sz="3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проводиться </a:t>
            </a:r>
            <a:r>
              <a:rPr lang="ru-RU" sz="36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між</a:t>
            </a:r>
            <a:r>
              <a:rPr lang="ru-RU" sz="3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рядами)</a:t>
            </a:r>
            <a:endParaRPr lang="uk-UA" sz="36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8" y="1896974"/>
            <a:ext cx="8303324" cy="4266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2" y="3146648"/>
            <a:ext cx="8336376" cy="4631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78" y="4382317"/>
            <a:ext cx="8378105" cy="4567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2" y="5668470"/>
            <a:ext cx="8000899" cy="4419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5638" y="2255686"/>
            <a:ext cx="8216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Перетворюють текстове подання дійсних чисел </a:t>
            </a:r>
          </a:p>
          <a:p>
            <a:r>
              <a:rPr lang="uk-UA" sz="2800" dirty="0" smtClean="0">
                <a:solidFill>
                  <a:srgbClr val="C00000"/>
                </a:solidFill>
              </a:rPr>
              <a:t>у значення дійсного числа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178" y="3503316"/>
            <a:ext cx="8216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Перетворюють дійсне значення з числа у його </a:t>
            </a:r>
          </a:p>
          <a:p>
            <a:r>
              <a:rPr lang="uk-UA" sz="2800" dirty="0">
                <a:solidFill>
                  <a:srgbClr val="C00000"/>
                </a:solidFill>
              </a:rPr>
              <a:t>т</a:t>
            </a:r>
            <a:r>
              <a:rPr lang="uk-UA" sz="2800" dirty="0" smtClean="0">
                <a:solidFill>
                  <a:srgbClr val="C00000"/>
                </a:solidFill>
              </a:rPr>
              <a:t>екстове подання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178" y="4750946"/>
            <a:ext cx="8216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Перетворюють текстове подання цілих чисел </a:t>
            </a:r>
          </a:p>
          <a:p>
            <a:r>
              <a:rPr lang="uk-UA" sz="2800" dirty="0" smtClean="0">
                <a:solidFill>
                  <a:srgbClr val="C00000"/>
                </a:solidFill>
              </a:rPr>
              <a:t>у значення цілого числа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178" y="5955468"/>
            <a:ext cx="82162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Перетворюють ціле значення числа у його </a:t>
            </a:r>
          </a:p>
          <a:p>
            <a:r>
              <a:rPr lang="uk-UA" sz="2800" dirty="0" smtClean="0">
                <a:solidFill>
                  <a:srgbClr val="C00000"/>
                </a:solidFill>
              </a:rPr>
              <a:t>текстове подання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8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graphicFrame>
        <p:nvGraphicFramePr>
          <p:cNvPr id="7" name="Таблиця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193282"/>
              </p:ext>
            </p:extLst>
          </p:nvPr>
        </p:nvGraphicFramePr>
        <p:xfrm>
          <a:off x="-1" y="1570180"/>
          <a:ext cx="9144001" cy="4648519"/>
        </p:xfrm>
        <a:graphic>
          <a:graphicData uri="http://schemas.openxmlformats.org/drawingml/2006/table">
            <a:tbl>
              <a:tblPr firstRow="1" bandRow="1"/>
              <a:tblGrid>
                <a:gridCol w="1701337">
                  <a:extLst>
                    <a:ext uri="{9D8B030D-6E8A-4147-A177-3AD203B41FA5}">
                      <a16:colId xmlns="" xmlns:a16="http://schemas.microsoft.com/office/drawing/2014/main" val="2536893789"/>
                    </a:ext>
                  </a:extLst>
                </a:gridCol>
                <a:gridCol w="1335769">
                  <a:extLst>
                    <a:ext uri="{9D8B030D-6E8A-4147-A177-3AD203B41FA5}">
                      <a16:colId xmlns="" xmlns:a16="http://schemas.microsoft.com/office/drawing/2014/main" val="2257628060"/>
                    </a:ext>
                  </a:extLst>
                </a:gridCol>
                <a:gridCol w="1993906">
                  <a:extLst>
                    <a:ext uri="{9D8B030D-6E8A-4147-A177-3AD203B41FA5}">
                      <a16:colId xmlns="" xmlns:a16="http://schemas.microsoft.com/office/drawing/2014/main" val="2757133184"/>
                    </a:ext>
                  </a:extLst>
                </a:gridCol>
                <a:gridCol w="4112989">
                  <a:extLst>
                    <a:ext uri="{9D8B030D-6E8A-4147-A177-3AD203B41FA5}">
                      <a16:colId xmlns="" xmlns:a16="http://schemas.microsoft.com/office/drawing/2014/main" val="1603780613"/>
                    </a:ext>
                  </a:extLst>
                </a:gridCol>
              </a:tblGrid>
              <a:tr h="9705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>
                          <a:solidFill>
                            <a:schemeClr val="bg1"/>
                          </a:solidFill>
                        </a:rPr>
                        <a:t>Мова </a:t>
                      </a:r>
                      <a:r>
                        <a:rPr lang="uk-UA" sz="1800" i="1" noProof="0" dirty="0" smtClean="0">
                          <a:solidFill>
                            <a:schemeClr val="bg1"/>
                          </a:solidFill>
                        </a:rPr>
                        <a:t>програму</a:t>
                      </a:r>
                      <a:r>
                        <a:rPr lang="en-US" sz="1800" i="1" noProof="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uk-UA" sz="1800" i="1" noProof="0" dirty="0" err="1" smtClean="0">
                          <a:solidFill>
                            <a:schemeClr val="bg1"/>
                          </a:solidFill>
                        </a:rPr>
                        <a:t>вання</a:t>
                      </a:r>
                      <a:endParaRPr lang="uk-UA" sz="1800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>
                          <a:solidFill>
                            <a:schemeClr val="bg1"/>
                          </a:solidFill>
                        </a:rPr>
                        <a:t>Тип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>
                          <a:solidFill>
                            <a:schemeClr val="bg1"/>
                          </a:solidFill>
                        </a:rPr>
                        <a:t>Опис числових</a:t>
                      </a:r>
                      <a:r>
                        <a:rPr lang="uk-UA" sz="1800" i="1" baseline="0" noProof="0" dirty="0">
                          <a:solidFill>
                            <a:schemeClr val="bg1"/>
                          </a:solidFill>
                        </a:rPr>
                        <a:t> величин мовою </a:t>
                      </a:r>
                      <a:r>
                        <a:rPr lang="uk-UA" sz="1800" i="1" baseline="0" noProof="0" dirty="0" smtClean="0">
                          <a:solidFill>
                            <a:schemeClr val="bg1"/>
                          </a:solidFill>
                        </a:rPr>
                        <a:t>програму</a:t>
                      </a:r>
                      <a:r>
                        <a:rPr lang="en-US" sz="1800" i="1" baseline="0" noProof="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uk-UA" sz="1800" i="1" baseline="0" noProof="0" dirty="0" err="1" smtClean="0">
                          <a:solidFill>
                            <a:schemeClr val="bg1"/>
                          </a:solidFill>
                        </a:rPr>
                        <a:t>вання</a:t>
                      </a:r>
                      <a:endParaRPr lang="uk-UA" sz="1800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i="1" noProof="0" dirty="0">
                          <a:solidFill>
                            <a:schemeClr val="bg1"/>
                          </a:solidFill>
                        </a:rPr>
                        <a:t>Можливе значення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99041234"/>
                  </a:ext>
                </a:extLst>
              </a:tr>
              <a:tr h="382337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>
                          <a:solidFill>
                            <a:schemeClr val="bg1"/>
                          </a:solidFill>
                        </a:rPr>
                        <a:t>Free Pascal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dirty="0">
                          <a:solidFill>
                            <a:schemeClr val="bg1"/>
                          </a:solidFill>
                        </a:rPr>
                        <a:t>Цілий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>
                          <a:solidFill>
                            <a:schemeClr val="bg1"/>
                          </a:solidFill>
                        </a:rPr>
                        <a:t>0</a:t>
                      </a:r>
                      <a:r>
                        <a:rPr lang="uk-UA" sz="1800" b="1" i="1" noProof="0" dirty="0">
                          <a:solidFill>
                            <a:schemeClr val="bg1"/>
                          </a:solidFill>
                        </a:rPr>
                        <a:t>..255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660058"/>
                  </a:ext>
                </a:extLst>
              </a:tr>
              <a:tr h="648394">
                <a:tc vMerge="1">
                  <a:txBody>
                    <a:bodyPr/>
                    <a:lstStyle/>
                    <a:p>
                      <a:pPr algn="ctr"/>
                      <a:endParaRPr lang="uk-UA" sz="2400" b="1" i="1" noProof="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20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>
                          <a:solidFill>
                            <a:schemeClr val="bg1"/>
                          </a:solidFill>
                        </a:rPr>
                        <a:t>-2147483648.. 2147483648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50237296"/>
                  </a:ext>
                </a:extLst>
              </a:tr>
              <a:tr h="6585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20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noProof="0" dirty="0" smtClean="0">
                          <a:solidFill>
                            <a:schemeClr val="bg1"/>
                          </a:solidFill>
                        </a:rPr>
                        <a:t>-32768..32767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</a:tr>
              <a:tr h="408249">
                <a:tc vMerge="1">
                  <a:txBody>
                    <a:bodyPr/>
                    <a:lstStyle/>
                    <a:p>
                      <a:pPr algn="ctr"/>
                      <a:endParaRPr lang="uk-UA" sz="2400" b="1" i="1" noProof="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i="1" noProof="0" dirty="0" smtClean="0">
                          <a:solidFill>
                            <a:schemeClr val="bg1"/>
                          </a:solidFill>
                        </a:rPr>
                        <a:t>Дійсний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dirty="0" smtClean="0">
                          <a:solidFill>
                            <a:schemeClr val="bg1"/>
                          </a:solidFill>
                        </a:rPr>
                        <a:t>Дійсне число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39642997"/>
                  </a:ext>
                </a:extLst>
              </a:tr>
              <a:tr h="382337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en-US" sz="1800" b="1" i="1" noProof="0" dirty="0">
                          <a:solidFill>
                            <a:schemeClr val="bg1"/>
                          </a:solidFill>
                        </a:rPr>
                        <a:t>Python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smtClean="0">
                          <a:solidFill>
                            <a:schemeClr val="bg1"/>
                          </a:solidFill>
                        </a:rPr>
                        <a:t>Цілий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dirty="0">
                          <a:solidFill>
                            <a:schemeClr val="bg1"/>
                          </a:solidFill>
                        </a:rPr>
                        <a:t>Довільне ціле число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08973295"/>
                  </a:ext>
                </a:extLst>
              </a:tr>
              <a:tr h="382337">
                <a:tc vMerge="1">
                  <a:txBody>
                    <a:bodyPr/>
                    <a:lstStyle/>
                    <a:p>
                      <a:pPr algn="ctr"/>
                      <a:endParaRPr lang="uk-UA" sz="2400" b="1" i="1" noProof="0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dirty="0">
                          <a:solidFill>
                            <a:schemeClr val="bg1"/>
                          </a:solidFill>
                        </a:rPr>
                        <a:t>Дійсний</a:t>
                      </a: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1800" b="1" i="1" noProof="0" dirty="0">
                          <a:solidFill>
                            <a:schemeClr val="bg1"/>
                          </a:solidFill>
                        </a:rPr>
                        <a:t>Дійсне ч</a:t>
                      </a:r>
                      <a:r>
                        <a:rPr lang="ru-RU" sz="1800" b="1" i="1" noProof="0" dirty="0">
                          <a:solidFill>
                            <a:schemeClr val="bg1"/>
                          </a:solidFill>
                        </a:rPr>
                        <a:t>и</a:t>
                      </a:r>
                      <a:r>
                        <a:rPr lang="uk-UA" sz="1800" b="1" i="1" noProof="0" dirty="0" err="1">
                          <a:solidFill>
                            <a:schemeClr val="bg1"/>
                          </a:solidFill>
                        </a:rPr>
                        <a:t>сло</a:t>
                      </a:r>
                      <a:endParaRPr lang="uk-UA" sz="1800" b="1" i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shade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756187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08436" y="3275860"/>
            <a:ext cx="7460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byte</a:t>
            </a:r>
            <a:endParaRPr lang="uk-UA" sz="24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30700" y="3783704"/>
            <a:ext cx="10960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integer</a:t>
            </a:r>
            <a:endParaRPr lang="uk-UA" sz="24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30700" y="4424714"/>
            <a:ext cx="12077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>
                <a:solidFill>
                  <a:schemeClr val="bg1"/>
                </a:solidFill>
              </a:rPr>
              <a:t>smallint</a:t>
            </a:r>
            <a:endParaRPr lang="uk-UA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37904" y="5009031"/>
            <a:ext cx="681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real</a:t>
            </a:r>
            <a:endParaRPr lang="uk-UA" sz="24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35815" y="5378363"/>
            <a:ext cx="5836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err="1">
                <a:solidFill>
                  <a:schemeClr val="bg1"/>
                </a:solidFill>
              </a:rPr>
              <a:t>int</a:t>
            </a:r>
            <a:endParaRPr lang="uk-UA" sz="28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655659" y="5809250"/>
            <a:ext cx="7889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float</a:t>
            </a:r>
            <a:endParaRPr lang="uk-UA" sz="24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239" y="325030"/>
            <a:ext cx="6285521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0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" y="1473689"/>
            <a:ext cx="8229600" cy="4722921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>
              <a:ln/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1047" y="2967335"/>
            <a:ext cx="72219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Завдання</a:t>
            </a:r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для команд</a:t>
            </a:r>
          </a:p>
          <a:p>
            <a:pPr algn="ctr"/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на інтерактивній дошці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676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811254" y="315732"/>
            <a:ext cx="36569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Домашнє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завдання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1" y="2117771"/>
            <a:ext cx="3696708" cy="424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ая выноска 4"/>
          <p:cNvSpPr/>
          <p:nvPr/>
        </p:nvSpPr>
        <p:spPr>
          <a:xfrm>
            <a:off x="4145872" y="2117771"/>
            <a:ext cx="3707579" cy="1690749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Проаналізувати </a:t>
            </a:r>
            <a:r>
              <a:rPr lang="uk-UA" sz="2400" dirty="0" smtClean="0">
                <a:cs typeface="Vrinda" panose="020B0502040204020203" pitchFamily="34" charset="0"/>
              </a:rPr>
              <a:t>§ 20</a:t>
            </a:r>
          </a:p>
          <a:p>
            <a:pPr algn="ctr"/>
            <a:r>
              <a:rPr lang="uk-UA" sz="2400" dirty="0" smtClean="0">
                <a:cs typeface="Vrinda" panose="020B0502040204020203" pitchFamily="34" charset="0"/>
              </a:rPr>
              <a:t>Підготуватися до практичної роботи ст. 142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443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087695" y="315732"/>
            <a:ext cx="5104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Працюємо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комп’ютером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798991" y="1819922"/>
            <a:ext cx="7448366" cy="4598633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>
                <a:solidFill>
                  <a:schemeClr val="tx1"/>
                </a:solidFill>
              </a:rPr>
              <a:t>Вправа </a:t>
            </a:r>
            <a:r>
              <a:rPr lang="uk-UA" sz="2400" b="1" dirty="0" smtClean="0">
                <a:solidFill>
                  <a:schemeClr val="tx1"/>
                </a:solidFill>
              </a:rPr>
              <a:t>4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r>
              <a:rPr lang="uk-UA" sz="2400" b="1" dirty="0" smtClean="0">
                <a:solidFill>
                  <a:schemeClr val="tx1"/>
                </a:solidFill>
              </a:rPr>
              <a:t>ст.141. Залишок</a:t>
            </a:r>
            <a:r>
              <a:rPr lang="uk-UA" sz="24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uk-UA" sz="2400" b="1" dirty="0" smtClean="0">
                <a:solidFill>
                  <a:schemeClr val="tx1"/>
                </a:solidFill>
              </a:rPr>
              <a:t>Завдання</a:t>
            </a:r>
            <a:r>
              <a:rPr lang="uk-UA" sz="2400" dirty="0">
                <a:solidFill>
                  <a:schemeClr val="tx1"/>
                </a:solidFill>
              </a:rPr>
              <a:t>. У середовищі програмування </a:t>
            </a:r>
            <a:r>
              <a:rPr lang="uk-UA" sz="2400" i="1" dirty="0" err="1">
                <a:solidFill>
                  <a:schemeClr val="tx1"/>
                </a:solidFill>
              </a:rPr>
              <a:t>Lazarus</a:t>
            </a:r>
            <a:r>
              <a:rPr lang="uk-UA" sz="2400" dirty="0">
                <a:solidFill>
                  <a:schemeClr val="tx1"/>
                </a:solidFill>
              </a:rPr>
              <a:t> розробіть проект </a:t>
            </a:r>
            <a:r>
              <a:rPr lang="uk-UA" sz="2400" dirty="0" smtClean="0">
                <a:solidFill>
                  <a:schemeClr val="tx1"/>
                </a:solidFill>
              </a:rPr>
              <a:t>Залишок, за допомогою якого користувач планового відділення буде визначати площу тканини, яка залишається після того, як із заготовки у формі квадрата зі стороною </a:t>
            </a:r>
            <a:r>
              <a:rPr lang="uk-UA" sz="2400" b="1" i="1" u="sng" dirty="0" smtClean="0">
                <a:solidFill>
                  <a:schemeClr val="tx1"/>
                </a:solidFill>
              </a:rPr>
              <a:t>а</a:t>
            </a:r>
            <a:r>
              <a:rPr lang="uk-UA" sz="2400" dirty="0" smtClean="0">
                <a:solidFill>
                  <a:schemeClr val="tx1"/>
                </a:solidFill>
              </a:rPr>
              <a:t> вирізали круг радіусом </a:t>
            </a:r>
            <a:r>
              <a:rPr lang="en-US" sz="2400" b="1" i="1" u="sng" dirty="0" smtClean="0">
                <a:solidFill>
                  <a:schemeClr val="tx1"/>
                </a:solidFill>
              </a:rPr>
              <a:t>R</a:t>
            </a:r>
            <a:r>
              <a:rPr lang="uk-UA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uk-UA" sz="2400" dirty="0" smtClean="0">
                <a:solidFill>
                  <a:schemeClr val="tx1"/>
                </a:solidFill>
              </a:rPr>
              <a:t>Перевірте виконання проекту для а=4 м, </a:t>
            </a:r>
            <a:r>
              <a:rPr lang="en-US" sz="2400" dirty="0" smtClean="0">
                <a:solidFill>
                  <a:schemeClr val="tx1"/>
                </a:solidFill>
              </a:rPr>
              <a:t>R</a:t>
            </a:r>
            <a:r>
              <a:rPr lang="uk-UA" sz="2400" dirty="0" smtClean="0">
                <a:solidFill>
                  <a:schemeClr val="tx1"/>
                </a:solidFill>
              </a:rPr>
              <a:t>=2 м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uk-UA" dirty="0"/>
              <a:t> 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38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087695" y="315732"/>
            <a:ext cx="5104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Працюємо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комп’ютером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8990" y="2237173"/>
            <a:ext cx="3879542" cy="3879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13464" y="2263805"/>
            <a:ext cx="3865068" cy="385291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19091" y="2015231"/>
            <a:ext cx="3959441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16975" y="1447635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а</a:t>
            </a:r>
            <a:endParaRPr lang="ru-RU" sz="32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698811" y="4190260"/>
            <a:ext cx="197972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52942" y="3790766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О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88671" y="3728595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879010" y="1491227"/>
            <a:ext cx="3911539" cy="1553814"/>
          </a:xfrm>
          <a:prstGeom prst="rect">
            <a:avLst/>
          </a:prstGeom>
          <a:gradFill flip="none" rotWithShape="1">
            <a:gsLst>
              <a:gs pos="0">
                <a:srgbClr val="CF31B8">
                  <a:shade val="30000"/>
                  <a:satMod val="115000"/>
                </a:srgbClr>
              </a:gs>
              <a:gs pos="50000">
                <a:srgbClr val="CF31B8">
                  <a:shade val="67500"/>
                  <a:satMod val="115000"/>
                </a:srgbClr>
              </a:gs>
              <a:gs pos="100000">
                <a:srgbClr val="CF31B8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879558" y="2351799"/>
                <a:ext cx="1958346" cy="5035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2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l-GR" sz="32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558" y="2351799"/>
                <a:ext cx="1958346" cy="50359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5712851" y="1677836"/>
            <a:ext cx="2225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Площа круга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79010" y="3258135"/>
            <a:ext cx="3911539" cy="1586242"/>
          </a:xfrm>
          <a:prstGeom prst="rect">
            <a:avLst/>
          </a:prstGeom>
          <a:gradFill flip="none" rotWithShape="1">
            <a:gsLst>
              <a:gs pos="0">
                <a:srgbClr val="CF31B8">
                  <a:shade val="30000"/>
                  <a:satMod val="115000"/>
                </a:srgbClr>
              </a:gs>
              <a:gs pos="50000">
                <a:srgbClr val="CF31B8">
                  <a:shade val="67500"/>
                  <a:satMod val="115000"/>
                </a:srgbClr>
              </a:gs>
              <a:gs pos="100000">
                <a:srgbClr val="CF31B8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942494" y="4021597"/>
                <a:ext cx="1958346" cy="6294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p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2494" y="4021597"/>
                <a:ext cx="1958346" cy="62946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451329" y="3388529"/>
            <a:ext cx="294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Площа квадрата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9010" y="4998154"/>
            <a:ext cx="3911540" cy="1526925"/>
          </a:xfrm>
          <a:prstGeom prst="rect">
            <a:avLst/>
          </a:prstGeom>
          <a:gradFill flip="none" rotWithShape="1">
            <a:gsLst>
              <a:gs pos="0">
                <a:srgbClr val="CF31B8">
                  <a:shade val="30000"/>
                  <a:satMod val="115000"/>
                </a:srgbClr>
              </a:gs>
              <a:gs pos="50000">
                <a:srgbClr val="CF31B8">
                  <a:shade val="67500"/>
                  <a:satMod val="115000"/>
                </a:srgbClr>
              </a:gs>
              <a:gs pos="100000">
                <a:srgbClr val="CF31B8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806757" y="4998154"/>
            <a:ext cx="4056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Площа, яка залишиться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140172" y="5731169"/>
                <a:ext cx="3355758" cy="5665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3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а</m:t>
                          </m:r>
                        </m:e>
                        <m:sup>
                          <m:r>
                            <a:rPr lang="en-US" sz="3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uk-UA" sz="3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 </m:t>
                      </m:r>
                      <m:r>
                        <a:rPr lang="el-GR" sz="3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en-US" sz="36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sz="3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172" y="5731169"/>
                <a:ext cx="3355758" cy="5665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82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087695" y="315732"/>
            <a:ext cx="5104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Працюємо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комп’ютером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086" y="3142695"/>
            <a:ext cx="830137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err="1" smtClean="0"/>
              <a:t>Var</a:t>
            </a:r>
            <a:r>
              <a:rPr lang="uk-UA" sz="2000" dirty="0" smtClean="0"/>
              <a:t> </a:t>
            </a:r>
            <a:r>
              <a:rPr lang="uk-UA" sz="2000" dirty="0"/>
              <a:t>a, R, S: </a:t>
            </a:r>
            <a:r>
              <a:rPr lang="uk-UA" sz="2000" dirty="0" err="1"/>
              <a:t>real</a:t>
            </a:r>
            <a:r>
              <a:rPr lang="uk-UA" sz="2000" dirty="0"/>
              <a:t>;</a:t>
            </a:r>
            <a:endParaRPr lang="ru-RU" sz="2000" dirty="0"/>
          </a:p>
          <a:p>
            <a:r>
              <a:rPr lang="uk-UA" sz="2000" dirty="0" err="1"/>
              <a:t>Begin</a:t>
            </a:r>
            <a:endParaRPr lang="ru-RU" sz="2000" dirty="0"/>
          </a:p>
          <a:p>
            <a:r>
              <a:rPr lang="uk-UA" sz="2000" dirty="0"/>
              <a:t>a:=</a:t>
            </a:r>
            <a:r>
              <a:rPr lang="uk-UA" sz="2000" dirty="0" smtClean="0"/>
              <a:t>StrTo</a:t>
            </a:r>
            <a:r>
              <a:rPr lang="en-US" sz="2000" dirty="0" err="1" smtClean="0"/>
              <a:t>Floa</a:t>
            </a:r>
            <a:r>
              <a:rPr lang="uk-UA" sz="2000" dirty="0" smtClean="0"/>
              <a:t>t </a:t>
            </a:r>
            <a:r>
              <a:rPr lang="uk-UA" sz="2000" dirty="0"/>
              <a:t>(</a:t>
            </a:r>
            <a:r>
              <a:rPr lang="uk-UA" sz="2000" dirty="0" err="1"/>
              <a:t>InputBox</a:t>
            </a:r>
            <a:r>
              <a:rPr lang="uk-UA" sz="2000" dirty="0"/>
              <a:t> ('Сторона квадрата', 'Введіть сторону квадрата:',''));</a:t>
            </a:r>
            <a:endParaRPr lang="ru-RU" sz="2000" dirty="0"/>
          </a:p>
          <a:p>
            <a:r>
              <a:rPr lang="uk-UA" sz="2000" dirty="0"/>
              <a:t>R:=</a:t>
            </a:r>
            <a:r>
              <a:rPr lang="uk-UA" sz="2000" dirty="0" smtClean="0"/>
              <a:t>StrTo</a:t>
            </a:r>
            <a:r>
              <a:rPr lang="en-US" sz="2000" dirty="0" err="1" smtClean="0"/>
              <a:t>Floa</a:t>
            </a:r>
            <a:r>
              <a:rPr lang="uk-UA" sz="2000" dirty="0" smtClean="0"/>
              <a:t>t </a:t>
            </a:r>
            <a:r>
              <a:rPr lang="uk-UA" sz="2000" dirty="0"/>
              <a:t>(</a:t>
            </a:r>
            <a:r>
              <a:rPr lang="uk-UA" sz="2000" dirty="0" err="1"/>
              <a:t>InputBox</a:t>
            </a:r>
            <a:r>
              <a:rPr lang="uk-UA" sz="2000" dirty="0"/>
              <a:t> ('Радіус кола', 'Введіть радіус кола:',''));</a:t>
            </a:r>
            <a:endParaRPr lang="ru-RU" sz="2000" dirty="0"/>
          </a:p>
          <a:p>
            <a:r>
              <a:rPr lang="uk-UA" sz="2000" dirty="0"/>
              <a:t>S:= </a:t>
            </a:r>
            <a:r>
              <a:rPr lang="uk-UA" sz="2000" dirty="0" err="1"/>
              <a:t>sqr</a:t>
            </a:r>
            <a:r>
              <a:rPr lang="uk-UA" sz="2000" dirty="0"/>
              <a:t>(a)-</a:t>
            </a:r>
            <a:r>
              <a:rPr lang="uk-UA" sz="2000" dirty="0" err="1"/>
              <a:t>pi</a:t>
            </a:r>
            <a:r>
              <a:rPr lang="uk-UA" sz="2000" dirty="0"/>
              <a:t>*</a:t>
            </a:r>
            <a:r>
              <a:rPr lang="uk-UA" sz="2000" dirty="0" err="1"/>
              <a:t>sqr</a:t>
            </a:r>
            <a:r>
              <a:rPr lang="uk-UA" sz="2000" dirty="0"/>
              <a:t>(R);</a:t>
            </a:r>
            <a:endParaRPr lang="ru-RU" sz="2000" dirty="0"/>
          </a:p>
          <a:p>
            <a:r>
              <a:rPr lang="uk-UA" sz="2000" dirty="0" err="1"/>
              <a:t>Button</a:t>
            </a:r>
            <a:r>
              <a:rPr lang="en-US" sz="2000" dirty="0"/>
              <a:t>1</a:t>
            </a:r>
            <a:r>
              <a:rPr lang="uk-UA" sz="2000" dirty="0"/>
              <a:t>.</a:t>
            </a:r>
            <a:r>
              <a:rPr lang="uk-UA" sz="2000" dirty="0" err="1"/>
              <a:t>Caption</a:t>
            </a:r>
            <a:r>
              <a:rPr lang="uk-UA" sz="2000" dirty="0"/>
              <a:t>:=</a:t>
            </a:r>
            <a:r>
              <a:rPr lang="uk-UA" sz="2000" dirty="0" err="1"/>
              <a:t>FloatToStr</a:t>
            </a:r>
            <a:r>
              <a:rPr lang="uk-UA" sz="2000" dirty="0"/>
              <a:t>(S);</a:t>
            </a:r>
            <a:endParaRPr lang="ru-RU" sz="2000" dirty="0"/>
          </a:p>
          <a:p>
            <a:r>
              <a:rPr lang="uk-UA" sz="2000" dirty="0" err="1"/>
              <a:t>end</a:t>
            </a:r>
            <a:r>
              <a:rPr lang="uk-UA" sz="2000" dirty="0"/>
              <a:t>;  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4204" y="2081734"/>
            <a:ext cx="81416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solidFill>
                  <a:srgbClr val="C00000"/>
                </a:solidFill>
              </a:rPr>
              <a:t>Перетворюють текстове подання дійсних чисел </a:t>
            </a:r>
            <a:r>
              <a:rPr lang="uk-UA" sz="2400" dirty="0" smtClean="0">
                <a:solidFill>
                  <a:srgbClr val="C00000"/>
                </a:solidFill>
              </a:rPr>
              <a:t>у значення </a:t>
            </a:r>
            <a:r>
              <a:rPr lang="uk-UA" sz="2400" dirty="0">
                <a:solidFill>
                  <a:srgbClr val="C00000"/>
                </a:solidFill>
              </a:rPr>
              <a:t>дійсного числа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57" y="1654977"/>
            <a:ext cx="8303472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6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087695" y="315732"/>
            <a:ext cx="5104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Працюємо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комп’ютером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 r="-1"/>
          <a:stretch/>
        </p:blipFill>
        <p:spPr>
          <a:xfrm>
            <a:off x="5893673" y="1359403"/>
            <a:ext cx="3250327" cy="2158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9403"/>
            <a:ext cx="5878580" cy="4942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" r="2391" b="9092"/>
          <a:stretch/>
        </p:blipFill>
        <p:spPr>
          <a:xfrm>
            <a:off x="346230" y="1018643"/>
            <a:ext cx="8360266" cy="583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96140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9039" y="1629987"/>
            <a:ext cx="7625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Розшифруйте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користуючись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таблицею </a:t>
            </a:r>
            <a:r>
              <a:rPr lang="ru-RU" sz="3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кодування</a:t>
            </a: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ASCII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8372" y="3645927"/>
            <a:ext cx="8327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lain" startAt="215"/>
            </a:pPr>
            <a:r>
              <a:rPr lang="en-US" sz="3600" dirty="0" smtClean="0"/>
              <a:t> 219  209  203  206  194  200  </a:t>
            </a:r>
          </a:p>
          <a:p>
            <a:endParaRPr lang="en-US" sz="3600" dirty="0" smtClean="0"/>
          </a:p>
          <a:p>
            <a:r>
              <a:rPr lang="en-US" sz="3600" dirty="0" smtClean="0"/>
              <a:t>194  197  203  219  215  219  205  219</a:t>
            </a:r>
            <a:endParaRPr lang="uk-UA" sz="3600" dirty="0"/>
          </a:p>
        </p:txBody>
      </p:sp>
      <p:sp>
        <p:nvSpPr>
          <p:cNvPr id="3" name="Прямокутник 2"/>
          <p:cNvSpPr/>
          <p:nvPr/>
        </p:nvSpPr>
        <p:spPr>
          <a:xfrm>
            <a:off x="1184031" y="186405"/>
            <a:ext cx="7671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Інтелектуальна розминка</a:t>
            </a:r>
            <a:endParaRPr lang="uk-UA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03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087695" y="315732"/>
            <a:ext cx="51040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Працюємо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</a:t>
            </a:r>
            <a:r>
              <a:rPr lang="ru-RU" sz="32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комп’ютером</a:t>
            </a:r>
            <a:endParaRPr lang="uk-UA" sz="32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67" y="1998663"/>
            <a:ext cx="2926821" cy="336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035" y="1852613"/>
            <a:ext cx="3209395" cy="371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58" y="4178300"/>
            <a:ext cx="216376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3" y="2173288"/>
            <a:ext cx="207327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14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12" y="1901452"/>
            <a:ext cx="8814176" cy="24574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2076" y="4711045"/>
            <a:ext cx="6754953" cy="1572904"/>
          </a:xfrm>
          <a:prstGeom prst="rect">
            <a:avLst/>
          </a:prstGeom>
        </p:spPr>
      </p:pic>
      <p:sp>
        <p:nvSpPr>
          <p:cNvPr id="7" name="Прямокутник 2"/>
          <p:cNvSpPr/>
          <p:nvPr/>
        </p:nvSpPr>
        <p:spPr>
          <a:xfrm>
            <a:off x="2494625" y="209200"/>
            <a:ext cx="41192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Розгадайте</a:t>
            </a:r>
            <a:r>
              <a:rPr lang="ru-RU" sz="40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ребус</a:t>
            </a:r>
            <a:endParaRPr lang="uk-UA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142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494625" y="209200"/>
            <a:ext cx="41192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Розгадайте</a:t>
            </a:r>
            <a:r>
              <a:rPr lang="ru-RU" sz="40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ребус</a:t>
            </a:r>
            <a:endParaRPr lang="uk-UA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2889250"/>
            <a:ext cx="66325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416" y="4611688"/>
            <a:ext cx="404812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84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810906" y="315732"/>
            <a:ext cx="36576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Розгадайте</a:t>
            </a:r>
            <a:r>
              <a:rPr lang="ru-RU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ребус</a:t>
            </a:r>
            <a:endParaRPr lang="uk-UA" sz="36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6" y="1777015"/>
            <a:ext cx="7396692" cy="298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5056718"/>
            <a:ext cx="5700318" cy="132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09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375" y="0"/>
            <a:ext cx="970075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17903" y="0"/>
            <a:ext cx="6004472" cy="245911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/>
                <a:ea typeface="+mj-ea"/>
                <a:cs typeface="+mj-cs"/>
              </a:rPr>
              <a:t>Дякуємо за увагу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632" y="2825318"/>
            <a:ext cx="3803527" cy="3042821"/>
          </a:xfrm>
          <a:prstGeom prst="rect">
            <a:avLst/>
          </a:prstGeom>
        </p:spPr>
      </p:pic>
      <p:sp>
        <p:nvSpPr>
          <p:cNvPr id="8" name="Округлена прямокутна виноска 5"/>
          <p:cNvSpPr/>
          <p:nvPr/>
        </p:nvSpPr>
        <p:spPr>
          <a:xfrm>
            <a:off x="-99676" y="5868139"/>
            <a:ext cx="1742045" cy="590734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algn="ctr" defTabSz="51433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025" b="1" i="1" kern="0" dirty="0">
                <a:solidFill>
                  <a:srgbClr val="002060"/>
                </a:solidFill>
                <a:latin typeface="Verdana"/>
              </a:rPr>
              <a:t>Урок 26</a:t>
            </a:r>
          </a:p>
        </p:txBody>
      </p:sp>
    </p:spTree>
    <p:extLst>
      <p:ext uri="{BB962C8B-B14F-4D97-AF65-F5344CB8AC3E}">
        <p14:creationId xmlns:p14="http://schemas.microsoft.com/office/powerpoint/2010/main" val="237631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911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770466" y="1859340"/>
            <a:ext cx="789093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300" b="1" dirty="0"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/>
                <a:ea typeface="+mj-ea"/>
                <a:cs typeface="+mj-cs"/>
              </a:rPr>
              <a:t>Складання алгоритмів опрацювання числових величин у навчальному середовищі програмування, </a:t>
            </a:r>
            <a:endParaRPr lang="uk-UA" sz="3300" b="1" dirty="0" smtClean="0">
              <a:solidFill>
                <a:srgbClr val="19426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/>
              <a:ea typeface="+mj-ea"/>
              <a:cs typeface="+mj-cs"/>
            </a:endParaRPr>
          </a:p>
          <a:p>
            <a:pPr algn="ctr"/>
            <a:r>
              <a:rPr lang="uk-UA" sz="3300" b="1" dirty="0" smtClean="0"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/>
                <a:ea typeface="+mj-ea"/>
                <a:cs typeface="+mj-cs"/>
              </a:rPr>
              <a:t>їх </a:t>
            </a:r>
            <a:r>
              <a:rPr lang="uk-UA" sz="3300" b="1" dirty="0"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/>
                <a:ea typeface="+mj-ea"/>
                <a:cs typeface="+mj-cs"/>
              </a:rPr>
              <a:t>налагодження і виконання.</a:t>
            </a:r>
            <a:endParaRPr lang="uk-UA" sz="28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2569976" y="204243"/>
            <a:ext cx="3436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</a:t>
            </a:r>
            <a:r>
              <a:rPr lang="uk-UA" sz="5400" dirty="0" smtClean="0"/>
              <a:t> </a:t>
            </a: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уроку</a:t>
            </a:r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val="143811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911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2569976" y="204243"/>
            <a:ext cx="3553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</a:t>
            </a:r>
            <a:r>
              <a:rPr lang="uk-UA" sz="5400" dirty="0"/>
              <a:t> </a:t>
            </a: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уроку</a:t>
            </a:r>
            <a:endParaRPr lang="uk-UA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5826" y="2040983"/>
            <a:ext cx="7688062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сформувати уявлення про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цілий</a:t>
            </a:r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дійсний типи </a:t>
            </a:r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даних і операції, які можна виконувати над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даними, </a:t>
            </a:r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сформувати вміння визначати результати арифметичних виразів і стандартних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функцій.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815716" y="1654946"/>
            <a:ext cx="755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таке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</a:t>
            </a:r>
            <a:r>
              <a:rPr lang="ru-RU" sz="2800" dirty="0" err="1"/>
              <a:t>програмування</a:t>
            </a:r>
            <a:r>
              <a:rPr lang="ru-RU" sz="2800" dirty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/>
              <a:t>з </a:t>
            </a:r>
            <a:r>
              <a:rPr lang="ru-RU" sz="2800" dirty="0" err="1"/>
              <a:t>чого</a:t>
            </a:r>
            <a:r>
              <a:rPr lang="ru-RU" sz="2800" dirty="0"/>
              <a:t> </a:t>
            </a:r>
            <a:r>
              <a:rPr lang="ru-RU" sz="2800" dirty="0" err="1"/>
              <a:t>складається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</a:t>
            </a:r>
            <a:r>
              <a:rPr lang="ru-RU" sz="2800" dirty="0" err="1"/>
              <a:t>програмування</a:t>
            </a:r>
            <a:r>
              <a:rPr lang="ru-RU" sz="2800" dirty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err="1"/>
              <a:t>скільки</a:t>
            </a:r>
            <a:r>
              <a:rPr lang="ru-RU" sz="2800" dirty="0"/>
              <a:t> </a:t>
            </a:r>
            <a:r>
              <a:rPr lang="ru-RU" sz="2800" dirty="0" err="1"/>
              <a:t>існує</a:t>
            </a:r>
            <a:r>
              <a:rPr lang="ru-RU" sz="2800" dirty="0"/>
              <a:t> </a:t>
            </a:r>
            <a:r>
              <a:rPr lang="ru-RU" sz="2800" dirty="0" err="1"/>
              <a:t>мов</a:t>
            </a:r>
            <a:r>
              <a:rPr lang="ru-RU" sz="2800" dirty="0"/>
              <a:t> </a:t>
            </a:r>
            <a:r>
              <a:rPr lang="ru-RU" sz="2800" dirty="0" err="1"/>
              <a:t>програмування</a:t>
            </a:r>
            <a:r>
              <a:rPr lang="ru-RU" sz="2800" dirty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/>
              <a:t>на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групи</a:t>
            </a:r>
            <a:r>
              <a:rPr lang="ru-RU" sz="2800" dirty="0"/>
              <a:t> </a:t>
            </a:r>
            <a:r>
              <a:rPr lang="ru-RU" sz="2800" dirty="0" err="1"/>
              <a:t>поділяється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</a:t>
            </a:r>
            <a:r>
              <a:rPr lang="ru-RU" sz="2800" dirty="0" err="1"/>
              <a:t>програмування</a:t>
            </a:r>
            <a:r>
              <a:rPr lang="ru-RU" sz="2800" dirty="0" smtClean="0"/>
              <a:t>;</a:t>
            </a:r>
            <a:endParaRPr lang="en-US" sz="2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означає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</a:t>
            </a:r>
            <a:r>
              <a:rPr lang="uk-UA" sz="2800" dirty="0" smtClean="0"/>
              <a:t>низь</a:t>
            </a:r>
            <a:r>
              <a:rPr lang="ru-RU" sz="2800" dirty="0" smtClean="0"/>
              <a:t>кого </a:t>
            </a:r>
            <a:r>
              <a:rPr lang="ru-RU" sz="2800" dirty="0" err="1"/>
              <a:t>рівня</a:t>
            </a:r>
            <a:r>
              <a:rPr lang="ru-RU" sz="2800" dirty="0"/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/>
              <a:t>означає</a:t>
            </a:r>
            <a:r>
              <a:rPr lang="ru-RU" sz="2800" dirty="0"/>
              <a:t> </a:t>
            </a:r>
            <a:r>
              <a:rPr lang="ru-RU" sz="2800" dirty="0" err="1"/>
              <a:t>мова</a:t>
            </a:r>
            <a:r>
              <a:rPr lang="ru-RU" sz="2800" dirty="0"/>
              <a:t> </a:t>
            </a:r>
            <a:r>
              <a:rPr lang="ru-RU" sz="2800" dirty="0" err="1"/>
              <a:t>високого</a:t>
            </a:r>
            <a:r>
              <a:rPr lang="ru-RU" sz="2800" dirty="0"/>
              <a:t> </a:t>
            </a:r>
            <a:r>
              <a:rPr lang="ru-RU" sz="2800" dirty="0" err="1"/>
              <a:t>рівня</a:t>
            </a:r>
            <a:r>
              <a:rPr lang="ru-RU" sz="2800" dirty="0" smtClean="0"/>
              <a:t>;</a:t>
            </a:r>
            <a:endParaRPr lang="ru-RU" sz="2800" dirty="0"/>
          </a:p>
        </p:txBody>
      </p:sp>
      <p:sp>
        <p:nvSpPr>
          <p:cNvPr id="4" name="Прямокутник 3"/>
          <p:cNvSpPr/>
          <p:nvPr/>
        </p:nvSpPr>
        <p:spPr>
          <a:xfrm>
            <a:off x="2180838" y="0"/>
            <a:ext cx="54088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i="1" dirty="0">
                <a:solidFill>
                  <a:schemeClr val="bg1"/>
                </a:solidFill>
              </a:rPr>
              <a:t>Опитування-естафета</a:t>
            </a:r>
            <a:br>
              <a:rPr lang="uk-UA" sz="3600" i="1" dirty="0">
                <a:solidFill>
                  <a:schemeClr val="bg1"/>
                </a:solidFill>
              </a:rPr>
            </a:br>
            <a:r>
              <a:rPr lang="uk-UA" sz="3200" dirty="0">
                <a:solidFill>
                  <a:schemeClr val="bg1"/>
                </a:solidFill>
              </a:rPr>
              <a:t>(</a:t>
            </a:r>
            <a:r>
              <a:rPr lang="ru-RU" sz="3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проводиться </a:t>
            </a:r>
            <a:r>
              <a:rPr lang="ru-RU" sz="36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між</a:t>
            </a:r>
            <a:r>
              <a:rPr lang="ru-RU" sz="3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рядами)</a:t>
            </a:r>
            <a:endParaRPr lang="uk-UA" sz="36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87" y="4391869"/>
            <a:ext cx="8028354" cy="17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65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58" y="1601800"/>
            <a:ext cx="8374494" cy="328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973667" y="5197102"/>
            <a:ext cx="14647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Scratch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Blockly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632444" y="5304541"/>
            <a:ext cx="1404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Python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6231233" y="5289434"/>
            <a:ext cx="16087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Lazarus</a:t>
            </a:r>
            <a:endParaRPr 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4792898" y="0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uk-UA" sz="36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694" y="206193"/>
            <a:ext cx="6768024" cy="88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63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5" y="1173162"/>
            <a:ext cx="8273672" cy="5705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2362200" y="88694"/>
            <a:ext cx="54440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Мозаїка </a:t>
            </a:r>
            <a:r>
              <a:rPr lang="uk-UA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(робота в парах)</a:t>
            </a:r>
            <a:endParaRPr lang="uk-UA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088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5" y="1216241"/>
            <a:ext cx="9026169" cy="545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2029313" y="-278818"/>
            <a:ext cx="564141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Мозаїка</a:t>
            </a:r>
            <a:r>
              <a:rPr lang="uk-UA" sz="8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(робота </a:t>
            </a:r>
            <a:r>
              <a:rPr lang="uk-UA" sz="2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uk-UA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парах)</a:t>
            </a:r>
            <a:endParaRPr lang="uk-UA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17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16241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7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1" y="0"/>
            <a:ext cx="1036410" cy="101202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438236" y="134861"/>
            <a:ext cx="672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i="1" dirty="0">
                <a:solidFill>
                  <a:schemeClr val="bg1"/>
                </a:solidFill>
              </a:rPr>
              <a:t>Мозаїка  </a:t>
            </a:r>
            <a:r>
              <a:rPr lang="uk-UA" sz="4000" i="1" dirty="0">
                <a:solidFill>
                  <a:schemeClr val="bg1"/>
                </a:solidFill>
              </a:rPr>
              <a:t>(робота в парах)</a:t>
            </a:r>
            <a:r>
              <a:rPr lang="uk-UA" sz="5400" i="1" dirty="0">
                <a:solidFill>
                  <a:schemeClr val="bg1"/>
                </a:solidFill>
              </a:rPr>
              <a:t/>
            </a:r>
            <a:br>
              <a:rPr lang="uk-UA" sz="5400" i="1" dirty="0">
                <a:solidFill>
                  <a:schemeClr val="bg1"/>
                </a:solidFill>
              </a:rPr>
            </a:br>
            <a:endParaRPr lang="uk-UA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99" y="1340927"/>
            <a:ext cx="8038277" cy="507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0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5070</TotalTime>
  <Words>531</Words>
  <Application>Microsoft Office PowerPoint</Application>
  <PresentationFormat>Екран (4:3)</PresentationFormat>
  <Paragraphs>117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25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Вчитель</cp:lastModifiedBy>
  <cp:revision>225</cp:revision>
  <dcterms:created xsi:type="dcterms:W3CDTF">2016-06-06T19:48:43Z</dcterms:created>
  <dcterms:modified xsi:type="dcterms:W3CDTF">2017-01-25T11:44:00Z</dcterms:modified>
</cp:coreProperties>
</file>