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1" r:id="rId8"/>
    <p:sldId id="262" r:id="rId9"/>
    <p:sldId id="263" r:id="rId10"/>
    <p:sldId id="264" r:id="rId11"/>
    <p:sldId id="268" r:id="rId12"/>
    <p:sldId id="266" r:id="rId13"/>
    <p:sldId id="26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34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21AE8-AA99-473E-9725-10A3C461FB78}" type="datetimeFigureOut">
              <a:rPr lang="uk-UA" smtClean="0"/>
              <a:t>07.09.2025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3B75B-3089-4ECF-9EEE-EEC7E341FF7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37923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21AE8-AA99-473E-9725-10A3C461FB78}" type="datetimeFigureOut">
              <a:rPr lang="uk-UA" smtClean="0"/>
              <a:t>07.09.2025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3B75B-3089-4ECF-9EEE-EEC7E341FF7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864148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21AE8-AA99-473E-9725-10A3C461FB78}" type="datetimeFigureOut">
              <a:rPr lang="uk-UA" smtClean="0"/>
              <a:t>07.09.2025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3B75B-3089-4ECF-9EEE-EEC7E341FF7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7187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21AE8-AA99-473E-9725-10A3C461FB78}" type="datetimeFigureOut">
              <a:rPr lang="uk-UA" smtClean="0"/>
              <a:t>07.09.2025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3B75B-3089-4ECF-9EEE-EEC7E341FF7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59900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21AE8-AA99-473E-9725-10A3C461FB78}" type="datetimeFigureOut">
              <a:rPr lang="uk-UA" smtClean="0"/>
              <a:t>07.09.2025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3B75B-3089-4ECF-9EEE-EEC7E341FF7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8391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21AE8-AA99-473E-9725-10A3C461FB78}" type="datetimeFigureOut">
              <a:rPr lang="uk-UA" smtClean="0"/>
              <a:t>07.09.2025</a:t>
            </a:fld>
            <a:endParaRPr lang="uk-UA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3B75B-3089-4ECF-9EEE-EEC7E341FF7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7468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21AE8-AA99-473E-9725-10A3C461FB78}" type="datetimeFigureOut">
              <a:rPr lang="uk-UA" smtClean="0"/>
              <a:t>07.09.2025</a:t>
            </a:fld>
            <a:endParaRPr lang="uk-UA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3B75B-3089-4ECF-9EEE-EEC7E341FF7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69006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21AE8-AA99-473E-9725-10A3C461FB78}" type="datetimeFigureOut">
              <a:rPr lang="uk-UA" smtClean="0"/>
              <a:t>07.09.2025</a:t>
            </a:fld>
            <a:endParaRPr lang="uk-UA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3B75B-3089-4ECF-9EEE-EEC7E341FF7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92908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21AE8-AA99-473E-9725-10A3C461FB78}" type="datetimeFigureOut">
              <a:rPr lang="uk-UA" smtClean="0"/>
              <a:t>07.09.2025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3B75B-3089-4ECF-9EEE-EEC7E341FF7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27989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21AE8-AA99-473E-9725-10A3C461FB78}" type="datetimeFigureOut">
              <a:rPr lang="uk-UA" smtClean="0"/>
              <a:t>07.09.2025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3B75B-3089-4ECF-9EEE-EEC7E341FF7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94646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21AE8-AA99-473E-9725-10A3C461FB78}" type="datetimeFigureOut">
              <a:rPr lang="uk-UA" smtClean="0"/>
              <a:t>07.09.2025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3B75B-3089-4ECF-9EEE-EEC7E341FF7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08216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21AE8-AA99-473E-9725-10A3C461FB78}" type="datetimeFigureOut">
              <a:rPr lang="uk-UA" smtClean="0"/>
              <a:t>07.09.2025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3B75B-3089-4ECF-9EEE-EEC7E341FF7A}" type="slidenum">
              <a:rPr lang="uk-UA" smtClean="0"/>
              <a:t>‹№›</a:t>
            </a:fld>
            <a:endParaRPr lang="uk-UA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363372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21AE8-AA99-473E-9725-10A3C461FB78}" type="datetimeFigureOut">
              <a:rPr lang="uk-UA" smtClean="0"/>
              <a:t>07.09.2025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3B75B-3089-4ECF-9EEE-EEC7E341FF7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102759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21AE8-AA99-473E-9725-10A3C461FB78}" type="datetimeFigureOut">
              <a:rPr lang="uk-UA" smtClean="0"/>
              <a:t>07.09.2025</a:t>
            </a:fld>
            <a:endParaRPr lang="uk-U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3B75B-3089-4ECF-9EEE-EEC7E341FF7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781107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21AE8-AA99-473E-9725-10A3C461FB78}" type="datetimeFigureOut">
              <a:rPr lang="uk-UA" smtClean="0"/>
              <a:t>07.09.2025</a:t>
            </a:fld>
            <a:endParaRPr lang="uk-U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3B75B-3089-4ECF-9EEE-EEC7E341FF7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943760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21AE8-AA99-473E-9725-10A3C461FB78}" type="datetimeFigureOut">
              <a:rPr lang="uk-UA" smtClean="0"/>
              <a:t>07.09.2025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3B75B-3089-4ECF-9EEE-EEC7E341FF7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96479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21AE8-AA99-473E-9725-10A3C461FB78}" type="datetimeFigureOut">
              <a:rPr lang="uk-UA" smtClean="0"/>
              <a:t>07.09.2025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D3B75B-3089-4ECF-9EEE-EEC7E341FF7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222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7C721AE8-AA99-473E-9725-10A3C461FB78}" type="datetimeFigureOut">
              <a:rPr lang="uk-UA" smtClean="0"/>
              <a:t>07.09.2025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D3B75B-3089-4ECF-9EEE-EEC7E341FF7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31118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convertacolor.com/?utm_source=chatgpt.com" TargetMode="External"/><Relationship Id="rId2" Type="http://schemas.openxmlformats.org/officeDocument/2006/relationships/hyperlink" Target="https://www.w3schools.com/colors/colors_converter.asp?utm_source=chatgpt.co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rapidtables.com/convert/color/index.html?utm_source=chatgpt.com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FFDD10-AA6F-4F65-8885-7AE25DB0C9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4687" y="1219200"/>
            <a:ext cx="10325845" cy="2989824"/>
          </a:xfrm>
        </p:spPr>
        <p:txBody>
          <a:bodyPr>
            <a:normAutofit fontScale="90000"/>
          </a:bodyPr>
          <a:lstStyle/>
          <a:p>
            <a:r>
              <a:rPr lang="ru-RU" b="0" i="0" dirty="0" err="1">
                <a:solidFill>
                  <a:srgbClr val="090E36"/>
                </a:solidFill>
                <a:effectLst/>
                <a:latin typeface="e-Ukraine"/>
              </a:rPr>
              <a:t>Кодування</a:t>
            </a:r>
            <a:r>
              <a:rPr lang="ru-RU" b="0" i="0" dirty="0">
                <a:solidFill>
                  <a:srgbClr val="090E36"/>
                </a:solidFill>
                <a:effectLst/>
                <a:latin typeface="e-Ukraine"/>
              </a:rPr>
              <a:t> </a:t>
            </a:r>
            <a:r>
              <a:rPr lang="ru-RU" b="0" i="0" dirty="0" err="1">
                <a:solidFill>
                  <a:srgbClr val="090E36"/>
                </a:solidFill>
                <a:effectLst/>
                <a:latin typeface="e-Ukraine"/>
              </a:rPr>
              <a:t>графічних</a:t>
            </a:r>
            <a:r>
              <a:rPr lang="ru-RU" b="0" i="0" dirty="0">
                <a:solidFill>
                  <a:srgbClr val="090E36"/>
                </a:solidFill>
                <a:effectLst/>
                <a:latin typeface="e-Ukraine"/>
              </a:rPr>
              <a:t> </a:t>
            </a:r>
            <a:r>
              <a:rPr lang="ru-RU" b="0" i="0" dirty="0" err="1">
                <a:solidFill>
                  <a:srgbClr val="090E36"/>
                </a:solidFill>
                <a:effectLst/>
                <a:latin typeface="e-Ukraine"/>
              </a:rPr>
              <a:t>даних</a:t>
            </a:r>
            <a:r>
              <a:rPr lang="ru-RU" b="0" i="0" dirty="0">
                <a:solidFill>
                  <a:srgbClr val="090E36"/>
                </a:solidFill>
                <a:effectLst/>
                <a:latin typeface="e-Ukraine"/>
              </a:rPr>
              <a:t>. </a:t>
            </a:r>
            <a:r>
              <a:rPr lang="ru-RU" b="0" i="0" dirty="0" err="1">
                <a:solidFill>
                  <a:srgbClr val="090E36"/>
                </a:solidFill>
                <a:effectLst/>
                <a:latin typeface="e-Ukraine"/>
              </a:rPr>
              <a:t>Колірні</a:t>
            </a:r>
            <a:r>
              <a:rPr lang="ru-RU" b="0" i="0" dirty="0">
                <a:solidFill>
                  <a:srgbClr val="090E36"/>
                </a:solidFill>
                <a:effectLst/>
                <a:latin typeface="e-Ukraine"/>
              </a:rPr>
              <a:t> </a:t>
            </a:r>
            <a:r>
              <a:rPr lang="ru-RU" b="0" i="0" dirty="0" err="1">
                <a:solidFill>
                  <a:srgbClr val="090E36"/>
                </a:solidFill>
                <a:effectLst/>
                <a:latin typeface="e-Ukraine"/>
              </a:rPr>
              <a:t>моделі</a:t>
            </a:r>
            <a:r>
              <a:rPr lang="ru-RU" b="0" i="0" dirty="0">
                <a:solidFill>
                  <a:srgbClr val="090E36"/>
                </a:solidFill>
                <a:effectLst/>
                <a:latin typeface="e-Ukraine"/>
              </a:rPr>
              <a:t>. </a:t>
            </a:r>
            <a:r>
              <a:rPr lang="ru-RU" b="0" i="0" dirty="0" err="1">
                <a:solidFill>
                  <a:srgbClr val="090E36"/>
                </a:solidFill>
                <a:effectLst/>
                <a:latin typeface="e-Ukraine"/>
              </a:rPr>
              <a:t>Кодування</a:t>
            </a:r>
            <a:r>
              <a:rPr lang="ru-RU" b="0" i="0" dirty="0">
                <a:solidFill>
                  <a:srgbClr val="090E36"/>
                </a:solidFill>
                <a:effectLst/>
                <a:latin typeface="e-Ukraine"/>
              </a:rPr>
              <a:t> </a:t>
            </a:r>
            <a:r>
              <a:rPr lang="ru-RU" b="0" i="0" dirty="0" err="1">
                <a:solidFill>
                  <a:srgbClr val="090E36"/>
                </a:solidFill>
                <a:effectLst/>
                <a:latin typeface="e-Ukraine"/>
              </a:rPr>
              <a:t>мультимедійних</a:t>
            </a:r>
            <a:r>
              <a:rPr lang="ru-RU" b="0" i="0" dirty="0">
                <a:solidFill>
                  <a:srgbClr val="090E36"/>
                </a:solidFill>
                <a:effectLst/>
                <a:latin typeface="e-Ukraine"/>
              </a:rPr>
              <a:t> </a:t>
            </a:r>
            <a:r>
              <a:rPr lang="ru-RU" b="0" i="0" dirty="0" err="1">
                <a:solidFill>
                  <a:srgbClr val="090E36"/>
                </a:solidFill>
                <a:effectLst/>
                <a:latin typeface="e-Ukraine"/>
              </a:rPr>
              <a:t>даних</a:t>
            </a:r>
            <a:endParaRPr lang="uk-UA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93C35CAC-D329-451D-9E96-1DB0040830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4687" y="4551602"/>
            <a:ext cx="8825658" cy="861420"/>
          </a:xfrm>
        </p:spPr>
        <p:txBody>
          <a:bodyPr>
            <a:noAutofit/>
          </a:bodyPr>
          <a:lstStyle/>
          <a:p>
            <a:r>
              <a:rPr lang="uk-UA" sz="5400" b="1" dirty="0"/>
              <a:t>8 клас НУШ</a:t>
            </a:r>
          </a:p>
        </p:txBody>
      </p:sp>
    </p:spTree>
    <p:extLst>
      <p:ext uri="{BB962C8B-B14F-4D97-AF65-F5344CB8AC3E}">
        <p14:creationId xmlns:p14="http://schemas.microsoft.com/office/powerpoint/2010/main" val="18546850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B66830-6531-44C0-A1D5-9AD55608E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7707667" cy="834215"/>
          </a:xfrm>
        </p:spPr>
        <p:txBody>
          <a:bodyPr/>
          <a:lstStyle/>
          <a:p>
            <a:r>
              <a:rPr lang="uk-UA" dirty="0"/>
              <a:t>Кодування графічних даних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05D4E57-DC6E-412C-B8FC-ABF02D5565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112" y="1648178"/>
            <a:ext cx="6093356" cy="46227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800" b="1" dirty="0"/>
              <a:t> Що таке графічні дані?</a:t>
            </a:r>
          </a:p>
          <a:p>
            <a:r>
              <a:rPr lang="uk-UA" sz="2800" dirty="0"/>
              <a:t>Графічні дані – це зображення, які подані у цифровій формі, тобто у вигляді нулів та одиниць. Комп’ютер не «бачить» картинку як людина, він зберігає її як набір чисел, що описують колір та яскравість кожної точки (пікселя).</a:t>
            </a:r>
          </a:p>
          <a:p>
            <a:endParaRPr lang="uk-UA" sz="28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C13DAAC-1E32-43C1-8D47-74D946F9AB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4267" y="1995310"/>
            <a:ext cx="3928533" cy="3928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1514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F8C77E-CBA9-4494-8208-6BA17C2F8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Колірні моделі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283D7BE3-953C-4324-AC62-0DDEB8215A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111" y="1591735"/>
            <a:ext cx="6210907" cy="4690532"/>
          </a:xfrm>
        </p:spPr>
        <p:txBody>
          <a:bodyPr>
            <a:normAutofit/>
          </a:bodyPr>
          <a:lstStyle/>
          <a:p>
            <a:r>
              <a:rPr lang="uk-UA" sz="2800" b="1" dirty="0"/>
              <a:t>Колірна модель</a:t>
            </a:r>
            <a:r>
              <a:rPr lang="uk-UA" sz="2800" dirty="0"/>
              <a:t> – це спосіб математичного опису кольорів, який дозволяє кодувати їх у вигляді чисел.</a:t>
            </a:r>
            <a:br>
              <a:rPr lang="uk-UA" sz="2800" dirty="0"/>
            </a:br>
            <a:r>
              <a:rPr lang="uk-UA" sz="2800" dirty="0"/>
              <a:t>Інакше кажучи, це система, за допомогою якої колір можна представити у цифровій формі, щоб комп’ютер міг його зберігати, відображати й передавати.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B850074-B686-4567-A88A-7B37A041FA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0217" y="745598"/>
            <a:ext cx="3193816" cy="335807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F2F5C7C-5A22-4622-B869-42A5659779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7689" y="2996017"/>
            <a:ext cx="3172689" cy="3172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0923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D6B6CC-A54C-489F-951D-22042795A7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822" y="260806"/>
            <a:ext cx="9062333" cy="1285771"/>
          </a:xfrm>
        </p:spPr>
        <p:txBody>
          <a:bodyPr/>
          <a:lstStyle/>
          <a:p>
            <a:r>
              <a:rPr lang="ru-RU" dirty="0" err="1"/>
              <a:t>Основні</a:t>
            </a:r>
            <a:r>
              <a:rPr lang="ru-RU" dirty="0"/>
              <a:t> </a:t>
            </a:r>
            <a:r>
              <a:rPr lang="ru-RU" dirty="0" err="1"/>
              <a:t>способи</a:t>
            </a:r>
            <a:r>
              <a:rPr lang="ru-RU" dirty="0"/>
              <a:t> </a:t>
            </a:r>
            <a:r>
              <a:rPr lang="ru-RU" dirty="0" err="1"/>
              <a:t>кодування</a:t>
            </a:r>
            <a:r>
              <a:rPr lang="ru-RU" dirty="0"/>
              <a:t> </a:t>
            </a:r>
            <a:r>
              <a:rPr lang="ru-RU" dirty="0" err="1"/>
              <a:t>графічних</a:t>
            </a:r>
            <a:r>
              <a:rPr lang="ru-RU" dirty="0"/>
              <a:t> </a:t>
            </a:r>
            <a:r>
              <a:rPr lang="ru-RU" dirty="0" err="1"/>
              <a:t>даних</a:t>
            </a: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DA563E0-5C9F-4860-9AA7-A7CF768494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4822" y="2052918"/>
            <a:ext cx="6815845" cy="41333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b="1" dirty="0"/>
              <a:t>Растрове кодування</a:t>
            </a:r>
          </a:p>
          <a:p>
            <a:pPr marL="0" indent="0">
              <a:buNone/>
            </a:pPr>
            <a:r>
              <a:rPr lang="uk-UA" dirty="0"/>
              <a:t>Зображення подається як </a:t>
            </a:r>
            <a:r>
              <a:rPr lang="uk-UA" b="1" dirty="0"/>
              <a:t>сітка пікселів</a:t>
            </a:r>
            <a:r>
              <a:rPr lang="uk-UA" dirty="0"/>
              <a:t> (маленьких кольорових квадратиків).</a:t>
            </a:r>
          </a:p>
          <a:p>
            <a:pPr marL="0" indent="0">
              <a:buNone/>
            </a:pPr>
            <a:r>
              <a:rPr lang="uk-UA" dirty="0"/>
              <a:t>Кожен піксель має свій колір, який описується числом.</a:t>
            </a:r>
          </a:p>
          <a:p>
            <a:pPr marL="0" indent="0">
              <a:buNone/>
            </a:pPr>
            <a:r>
              <a:rPr lang="uk-UA" dirty="0"/>
              <a:t>Наприклад: у форматі 24-</a:t>
            </a:r>
            <a:r>
              <a:rPr lang="en-GB" dirty="0"/>
              <a:t>bit RGB </a:t>
            </a:r>
            <a:r>
              <a:rPr lang="uk-UA" dirty="0"/>
              <a:t>кожен піксель кодується трьома числами – інтенсивність червоного, зеленого і синього (0–255).</a:t>
            </a:r>
          </a:p>
          <a:p>
            <a:pPr marL="0" indent="0">
              <a:buNone/>
            </a:pPr>
            <a:r>
              <a:rPr lang="uk-UA" dirty="0"/>
              <a:t>Розмір файлу залежить від роздільної здатності (кількості пікселів).</a:t>
            </a:r>
          </a:p>
          <a:p>
            <a:pPr marL="0" indent="0">
              <a:buNone/>
            </a:pPr>
            <a:r>
              <a:rPr lang="uk-UA" b="1" dirty="0"/>
              <a:t>Приклад:</a:t>
            </a:r>
            <a:r>
              <a:rPr lang="uk-UA" dirty="0"/>
              <a:t> фотографії (</a:t>
            </a:r>
            <a:r>
              <a:rPr lang="en-GB" dirty="0"/>
              <a:t>JPEG, PNG, BMP).</a:t>
            </a:r>
          </a:p>
          <a:p>
            <a:endParaRPr lang="uk-UA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D0CAB4F-6639-49BE-9CC0-B5EDB2B08B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7200" y="1188765"/>
            <a:ext cx="4975755" cy="5408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480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A2AD3C-8695-4220-A5C0-BED889D519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130" y="225778"/>
            <a:ext cx="9404723" cy="1243647"/>
          </a:xfrm>
        </p:spPr>
        <p:txBody>
          <a:bodyPr/>
          <a:lstStyle/>
          <a:p>
            <a:r>
              <a:rPr lang="ru-RU" dirty="0" err="1"/>
              <a:t>Основні</a:t>
            </a:r>
            <a:r>
              <a:rPr lang="ru-RU" dirty="0"/>
              <a:t> </a:t>
            </a:r>
            <a:r>
              <a:rPr lang="ru-RU" dirty="0" err="1"/>
              <a:t>способи</a:t>
            </a:r>
            <a:r>
              <a:rPr lang="ru-RU" dirty="0"/>
              <a:t> </a:t>
            </a:r>
            <a:r>
              <a:rPr lang="ru-RU" dirty="0" err="1"/>
              <a:t>кодування</a:t>
            </a:r>
            <a:r>
              <a:rPr lang="ru-RU" dirty="0"/>
              <a:t> </a:t>
            </a:r>
            <a:r>
              <a:rPr lang="ru-RU" dirty="0" err="1"/>
              <a:t>графічних</a:t>
            </a:r>
            <a:r>
              <a:rPr lang="ru-RU" dirty="0"/>
              <a:t> </a:t>
            </a:r>
            <a:r>
              <a:rPr lang="ru-RU" dirty="0" err="1"/>
              <a:t>даних</a:t>
            </a: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28FCAA55-3593-4F73-8490-18219B380F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357" y="1996473"/>
            <a:ext cx="6719888" cy="4195481"/>
          </a:xfrm>
        </p:spPr>
        <p:txBody>
          <a:bodyPr>
            <a:normAutofit lnSpcReduction="10000"/>
          </a:bodyPr>
          <a:lstStyle/>
          <a:p>
            <a:r>
              <a:rPr lang="uk-UA" b="1" dirty="0"/>
              <a:t>Векторне кодування</a:t>
            </a:r>
          </a:p>
          <a:p>
            <a:pPr marL="0" indent="0">
              <a:buNone/>
            </a:pPr>
            <a:r>
              <a:rPr lang="uk-UA" dirty="0"/>
              <a:t>Зображення описується </a:t>
            </a:r>
            <a:r>
              <a:rPr lang="uk-UA" b="1" dirty="0"/>
              <a:t>формулами, лініями, фігурами(</a:t>
            </a:r>
            <a:r>
              <a:rPr lang="uk-UA" b="1" dirty="0" err="1"/>
              <a:t>гарфічними</a:t>
            </a:r>
            <a:r>
              <a:rPr lang="uk-UA" b="1" dirty="0"/>
              <a:t> примітивами)</a:t>
            </a:r>
            <a:r>
              <a:rPr lang="uk-UA" dirty="0"/>
              <a:t>, а не пікселями.</a:t>
            </a:r>
          </a:p>
          <a:p>
            <a:pPr marL="0" indent="0">
              <a:buNone/>
            </a:pPr>
            <a:r>
              <a:rPr lang="uk-UA" dirty="0"/>
              <a:t>Комп’ютер зберігає інструкції: «намалювати коло з радіусом 50 пікселів» або «провести лінію від (0,0) до (100,100)».</a:t>
            </a:r>
          </a:p>
          <a:p>
            <a:pPr marL="0" indent="0">
              <a:buNone/>
            </a:pPr>
            <a:r>
              <a:rPr lang="uk-UA" dirty="0"/>
              <a:t>Якість не втрачається при збільшенні масштабу.</a:t>
            </a:r>
          </a:p>
          <a:p>
            <a:pPr marL="0" indent="0">
              <a:buNone/>
            </a:pPr>
            <a:r>
              <a:rPr lang="uk-UA" dirty="0"/>
              <a:t>Файли займають менше місця для простих малюнків.</a:t>
            </a:r>
          </a:p>
          <a:p>
            <a:pPr marL="0" indent="0">
              <a:buNone/>
            </a:pPr>
            <a:endParaRPr lang="uk-UA" b="1" dirty="0"/>
          </a:p>
          <a:p>
            <a:pPr marL="0" indent="0">
              <a:buNone/>
            </a:pPr>
            <a:r>
              <a:rPr lang="uk-UA" b="1" dirty="0"/>
              <a:t>Приклад:</a:t>
            </a:r>
            <a:r>
              <a:rPr lang="uk-UA" dirty="0"/>
              <a:t> логотипи, іконки (</a:t>
            </a:r>
            <a:r>
              <a:rPr lang="en-GB" dirty="0"/>
              <a:t>SVG, CDR).</a:t>
            </a:r>
          </a:p>
          <a:p>
            <a:endParaRPr lang="uk-UA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AEDBEFE-74BF-44FB-AD8F-0C05B75F18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2222" y="1738489"/>
            <a:ext cx="3153919" cy="391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6186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B5A5C3-749A-4FF6-A70D-406CC205D7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948510" cy="1184171"/>
          </a:xfrm>
        </p:spPr>
        <p:txBody>
          <a:bodyPr/>
          <a:lstStyle/>
          <a:p>
            <a:r>
              <a:rPr lang="ru-RU" dirty="0" err="1"/>
              <a:t>Порівняння</a:t>
            </a:r>
            <a:r>
              <a:rPr lang="ru-RU" dirty="0"/>
              <a:t> растрового і векторного </a:t>
            </a:r>
            <a:r>
              <a:rPr lang="ru-RU" dirty="0" err="1"/>
              <a:t>кодування</a:t>
            </a:r>
            <a:endParaRPr lang="uk-UA" dirty="0"/>
          </a:p>
        </p:txBody>
      </p:sp>
      <p:graphicFrame>
        <p:nvGraphicFramePr>
          <p:cNvPr id="4" name="Таблиця 4">
            <a:extLst>
              <a:ext uri="{FF2B5EF4-FFF2-40B4-BE49-F238E27FC236}">
                <a16:creationId xmlns:a16="http://schemas.microsoft.com/office/drawing/2014/main" id="{EC1CE055-9E46-44C8-B11A-21DD7B05140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12222930"/>
              </p:ext>
            </p:extLst>
          </p:nvPr>
        </p:nvGraphicFramePr>
        <p:xfrm>
          <a:off x="1013002" y="2756359"/>
          <a:ext cx="9948510" cy="32606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6170">
                  <a:extLst>
                    <a:ext uri="{9D8B030D-6E8A-4147-A177-3AD203B41FA5}">
                      <a16:colId xmlns:a16="http://schemas.microsoft.com/office/drawing/2014/main" val="1030412789"/>
                    </a:ext>
                  </a:extLst>
                </a:gridCol>
                <a:gridCol w="3316170">
                  <a:extLst>
                    <a:ext uri="{9D8B030D-6E8A-4147-A177-3AD203B41FA5}">
                      <a16:colId xmlns:a16="http://schemas.microsoft.com/office/drawing/2014/main" val="1102144711"/>
                    </a:ext>
                  </a:extLst>
                </a:gridCol>
                <a:gridCol w="3316170">
                  <a:extLst>
                    <a:ext uri="{9D8B030D-6E8A-4147-A177-3AD203B41FA5}">
                      <a16:colId xmlns:a16="http://schemas.microsoft.com/office/drawing/2014/main" val="2839586670"/>
                    </a:ext>
                  </a:extLst>
                </a:gridCol>
              </a:tblGrid>
              <a:tr h="598053">
                <a:tc>
                  <a:txBody>
                    <a:bodyPr/>
                    <a:lstStyle/>
                    <a:p>
                      <a:r>
                        <a:rPr lang="uk-UA"/>
                        <a:t>Ознака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uk-UA"/>
                        <a:t>Растрове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uk-UA"/>
                        <a:t>Векторне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9235516"/>
                  </a:ext>
                </a:extLst>
              </a:tr>
              <a:tr h="598053">
                <a:tc>
                  <a:txBody>
                    <a:bodyPr/>
                    <a:lstStyle/>
                    <a:p>
                      <a:r>
                        <a:rPr lang="uk-UA" dirty="0"/>
                        <a:t>Масштабування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Втрачається якість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Якість не змінюється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79973761"/>
                  </a:ext>
                </a:extLst>
              </a:tr>
              <a:tr h="1032256">
                <a:tc>
                  <a:txBody>
                    <a:bodyPr/>
                    <a:lstStyle/>
                    <a:p>
                      <a:r>
                        <a:rPr lang="uk-UA" dirty="0"/>
                        <a:t>Розмір файлу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/>
                        <a:t>Великий (залежить від роздільної здатності)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Зазвичай менший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1470353"/>
                  </a:ext>
                </a:extLst>
              </a:tr>
              <a:tr h="1032256">
                <a:tc>
                  <a:txBody>
                    <a:bodyPr/>
                    <a:lstStyle/>
                    <a:p>
                      <a:r>
                        <a:rPr lang="uk-UA"/>
                        <a:t>Приклади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uk-UA"/>
                        <a:t>Фото (</a:t>
                      </a:r>
                      <a:r>
                        <a:rPr lang="en-GB"/>
                        <a:t>JPEG, PNG)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Логотипи, схеми (</a:t>
                      </a:r>
                      <a:r>
                        <a:rPr lang="en-GB" dirty="0"/>
                        <a:t>SVG, CDR)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19189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32616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5951CC-0555-456A-897A-B7280F1FD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822926"/>
          </a:xfrm>
        </p:spPr>
        <p:txBody>
          <a:bodyPr/>
          <a:lstStyle/>
          <a:p>
            <a:r>
              <a:rPr lang="uk-UA" dirty="0"/>
              <a:t>Основні колірні моделі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03CAFA6-0F5C-4D42-9A5A-724E4BC8EE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111" y="1669096"/>
            <a:ext cx="6098999" cy="447206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/>
              <a:t>RGB (Red, Green, Blue)</a:t>
            </a:r>
          </a:p>
          <a:p>
            <a:pPr marL="0" indent="0">
              <a:buNone/>
            </a:pPr>
            <a:r>
              <a:rPr lang="uk-UA" dirty="0"/>
              <a:t>Використовується для екранів (монітори, смартфони, телевізори).</a:t>
            </a:r>
          </a:p>
          <a:p>
            <a:pPr marL="0" indent="0">
              <a:buNone/>
            </a:pPr>
            <a:r>
              <a:rPr lang="uk-UA" dirty="0"/>
              <a:t>Будь-який колір утворюється змішуванням червоного, зеленого і синього.</a:t>
            </a:r>
          </a:p>
          <a:p>
            <a:pPr marL="0" indent="0">
              <a:buNone/>
            </a:pPr>
            <a:r>
              <a:rPr lang="uk-UA" dirty="0"/>
              <a:t>Кожен компонент має значення від 0 до 255 (у 24-бітовій глибині кольору).</a:t>
            </a:r>
            <a:endParaRPr lang="en-GB" dirty="0"/>
          </a:p>
          <a:p>
            <a:pPr marL="0" indent="0">
              <a:buNone/>
            </a:pPr>
            <a:r>
              <a:rPr lang="ru-RU" dirty="0"/>
              <a:t>У </a:t>
            </a:r>
            <a:r>
              <a:rPr lang="ru-RU" dirty="0" err="1"/>
              <a:t>стандартній</a:t>
            </a:r>
            <a:r>
              <a:rPr lang="ru-RU" dirty="0"/>
              <a:t> 24-бітовій </a:t>
            </a:r>
            <a:r>
              <a:rPr lang="ru-RU" dirty="0" err="1"/>
              <a:t>моделі</a:t>
            </a:r>
            <a:r>
              <a:rPr lang="ru-RU" dirty="0"/>
              <a:t> </a:t>
            </a:r>
            <a:r>
              <a:rPr lang="ru-RU" b="1" dirty="0"/>
              <a:t>RGB </a:t>
            </a:r>
            <a:r>
              <a:rPr lang="ru-RU" b="1" dirty="0" err="1"/>
              <a:t>можна</a:t>
            </a:r>
            <a:r>
              <a:rPr lang="ru-RU" b="1" dirty="0"/>
              <a:t> </a:t>
            </a:r>
            <a:r>
              <a:rPr lang="ru-RU" b="1" dirty="0" err="1"/>
              <a:t>закодувати</a:t>
            </a:r>
            <a:r>
              <a:rPr lang="ru-RU" b="1" dirty="0"/>
              <a:t> 16</a:t>
            </a:r>
            <a:r>
              <a:rPr lang="en-GB" b="1" dirty="0"/>
              <a:t>,</a:t>
            </a:r>
            <a:r>
              <a:rPr lang="ru-RU" b="1" dirty="0"/>
              <a:t>7</a:t>
            </a:r>
            <a:r>
              <a:rPr lang="en-GB" b="1" dirty="0"/>
              <a:t> </a:t>
            </a:r>
            <a:r>
              <a:rPr lang="uk-UA" b="1" dirty="0"/>
              <a:t>млн. </a:t>
            </a:r>
            <a:r>
              <a:rPr lang="ru-RU" b="1" dirty="0" err="1"/>
              <a:t>різних</a:t>
            </a:r>
            <a:r>
              <a:rPr lang="ru-RU" b="1" dirty="0"/>
              <a:t> </a:t>
            </a:r>
            <a:r>
              <a:rPr lang="ru-RU" b="1" dirty="0" err="1"/>
              <a:t>кольорів</a:t>
            </a:r>
            <a:r>
              <a:rPr lang="ru-RU" dirty="0"/>
              <a:t>.</a:t>
            </a:r>
            <a:endParaRPr lang="uk-UA" dirty="0"/>
          </a:p>
          <a:p>
            <a:pPr marL="0" indent="0">
              <a:buNone/>
            </a:pPr>
            <a:r>
              <a:rPr lang="uk-UA" dirty="0"/>
              <a:t>Наприклад: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uk-UA" dirty="0"/>
              <a:t>Червоний = (255, 0, 0)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uk-UA" dirty="0"/>
              <a:t>Білий = (255, 255, 255)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uk-UA" dirty="0"/>
              <a:t>Чорний = (0, 0, 0)</a:t>
            </a:r>
          </a:p>
          <a:p>
            <a:pPr marL="0" indent="0">
              <a:buNone/>
            </a:pPr>
            <a:endParaRPr lang="uk-UA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E9B1A5C-01A2-4E2D-9AC3-F8190190B4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3828" y="1482827"/>
            <a:ext cx="4472061" cy="4472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7038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754C14-964F-47D7-8320-0B45DE3DFC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935815"/>
          </a:xfrm>
        </p:spPr>
        <p:txBody>
          <a:bodyPr/>
          <a:lstStyle/>
          <a:p>
            <a:r>
              <a:rPr lang="uk-UA" dirty="0"/>
              <a:t>Основні колірні моделі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25145FE-81B3-4664-AA8E-7FD54457D2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7579" y="1388533"/>
            <a:ext cx="5907087" cy="5016749"/>
          </a:xfrm>
        </p:spPr>
        <p:txBody>
          <a:bodyPr>
            <a:noAutofit/>
          </a:bodyPr>
          <a:lstStyle/>
          <a:p>
            <a:r>
              <a:rPr lang="en-GB" sz="1800" b="1" dirty="0"/>
              <a:t>CMYK (Cyan, Magenta, Yellow, Key/Black)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1800" dirty="0"/>
              <a:t>Використовується у поліграфії (друк).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1800" dirty="0"/>
              <a:t>Утворює кольори накладанням фарб: блакитної, пурпурної, жовтої та чорної.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1800" dirty="0"/>
              <a:t>Чорний додається для насиченості та економії фарби.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1800" dirty="0"/>
              <a:t>Частка кожного </a:t>
            </a:r>
            <a:r>
              <a:rPr lang="uk-UA" sz="1800" dirty="0" err="1"/>
              <a:t>компонетну</a:t>
            </a:r>
            <a:r>
              <a:rPr lang="uk-UA" sz="1800" dirty="0"/>
              <a:t> задається у відсотках (цілим числом від 0 до 100)</a:t>
            </a:r>
            <a:endParaRPr lang="en-GB" sz="1800" dirty="0"/>
          </a:p>
          <a:p>
            <a:pPr marL="0" indent="0">
              <a:buNone/>
            </a:pPr>
            <a:r>
              <a:rPr lang="uk-UA" sz="1800" b="1" dirty="0"/>
              <a:t>Приклади кольорів у </a:t>
            </a:r>
            <a:r>
              <a:rPr lang="en-GB" sz="1800" b="1" dirty="0"/>
              <a:t>CMYK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1800" b="1" dirty="0"/>
              <a:t>Червоний:</a:t>
            </a:r>
            <a:r>
              <a:rPr lang="uk-UA" sz="1800" dirty="0"/>
              <a:t> </a:t>
            </a:r>
            <a:r>
              <a:rPr lang="en-GB" sz="1800" dirty="0"/>
              <a:t>C=0%, M=100%, Y=100%, K=0%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1800" b="1" dirty="0"/>
              <a:t>Зелений:</a:t>
            </a:r>
            <a:r>
              <a:rPr lang="uk-UA" sz="1800" dirty="0"/>
              <a:t> </a:t>
            </a:r>
            <a:r>
              <a:rPr lang="en-GB" sz="1800" dirty="0"/>
              <a:t>C=100%, M=0%, Y=100%, K=0%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1800" b="1" dirty="0"/>
              <a:t>Синій:</a:t>
            </a:r>
            <a:r>
              <a:rPr lang="uk-UA" sz="1800" dirty="0"/>
              <a:t> </a:t>
            </a:r>
            <a:r>
              <a:rPr lang="en-GB" sz="1800" dirty="0"/>
              <a:t>C=100%, M=100%, Y=0%, K=0%</a:t>
            </a:r>
          </a:p>
          <a:p>
            <a:pPr>
              <a:buFont typeface="Arial" panose="020B0604020202020204" pitchFamily="34" charset="0"/>
              <a:buChar char="•"/>
            </a:pPr>
            <a:endParaRPr lang="uk-UA" sz="1800" dirty="0"/>
          </a:p>
          <a:p>
            <a:endParaRPr lang="uk-UA" sz="18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33569AF-D9A9-410D-8A42-9496E6C4F1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9356" y="1509889"/>
            <a:ext cx="4524022" cy="4524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7938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74FBEE-CC37-4E56-9FE2-680EDF3C2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956" y="249518"/>
            <a:ext cx="6454600" cy="958393"/>
          </a:xfrm>
        </p:spPr>
        <p:txBody>
          <a:bodyPr/>
          <a:lstStyle/>
          <a:p>
            <a:r>
              <a:rPr lang="uk-UA" dirty="0"/>
              <a:t>Основні колірні моделі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84242F4A-5F60-46A6-B1A9-6F612DF245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133" y="1411111"/>
            <a:ext cx="6454599" cy="499417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/>
              <a:t>HSB / HSV (Hue, Saturation, Brightness/Value)</a:t>
            </a:r>
          </a:p>
          <a:p>
            <a:pPr marL="0" indent="0">
              <a:buNone/>
            </a:pPr>
            <a:r>
              <a:rPr lang="uk-UA" dirty="0"/>
              <a:t>Зручна для художників та дизайнерів.</a:t>
            </a:r>
            <a:r>
              <a:rPr lang="en-GB" dirty="0"/>
              <a:t> </a:t>
            </a:r>
            <a:r>
              <a:rPr lang="uk-UA" dirty="0"/>
              <a:t>Використовується для роботи з кольором у </a:t>
            </a:r>
            <a:r>
              <a:rPr lang="uk-UA" dirty="0" err="1"/>
              <a:t>компютерних</a:t>
            </a:r>
            <a:r>
              <a:rPr lang="uk-UA" dirty="0"/>
              <a:t> програмах.</a:t>
            </a:r>
          </a:p>
          <a:p>
            <a:pPr marL="0" indent="0">
              <a:buNone/>
            </a:pPr>
            <a:r>
              <a:rPr lang="uk-UA" dirty="0"/>
              <a:t>Має три базові </a:t>
            </a:r>
            <a:r>
              <a:rPr lang="uk-UA" dirty="0" err="1"/>
              <a:t>компонети</a:t>
            </a:r>
            <a:r>
              <a:rPr lang="uk-UA" dirty="0"/>
              <a:t>: відтінок, насиченість та яскравість.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b="1" dirty="0"/>
              <a:t>Hue (</a:t>
            </a:r>
            <a:r>
              <a:rPr lang="uk-UA" b="1" dirty="0"/>
              <a:t>відтінок)</a:t>
            </a:r>
            <a:r>
              <a:rPr lang="uk-UA" dirty="0"/>
              <a:t> – колір на колірному колі (червоний, синій, зелений).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b="1" dirty="0"/>
              <a:t>Saturation (</a:t>
            </a:r>
            <a:r>
              <a:rPr lang="uk-UA" b="1" dirty="0"/>
              <a:t>насиченість)</a:t>
            </a:r>
            <a:r>
              <a:rPr lang="uk-UA" dirty="0"/>
              <a:t> – чистота кольору (0 = сірий, 100% = максимально яскравий).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b="1" dirty="0"/>
              <a:t>Brightness/Value (</a:t>
            </a:r>
            <a:r>
              <a:rPr lang="uk-UA" b="1" dirty="0"/>
              <a:t>яскравість/світлість)</a:t>
            </a:r>
            <a:r>
              <a:rPr lang="uk-UA" dirty="0"/>
              <a:t> – від чорного до білого.</a:t>
            </a:r>
          </a:p>
          <a:p>
            <a:pPr marL="457200" lvl="1" indent="0">
              <a:buNone/>
            </a:pPr>
            <a:r>
              <a:rPr lang="uk-UA" dirty="0"/>
              <a:t>Зазвичай відображається палітрою, або </a:t>
            </a:r>
            <a:r>
              <a:rPr lang="uk-UA" dirty="0" err="1"/>
              <a:t>колборовим</a:t>
            </a:r>
            <a:r>
              <a:rPr lang="uk-UA" dirty="0"/>
              <a:t> кільцем. Значення задаються від 0-100, або 0-1.</a:t>
            </a:r>
          </a:p>
          <a:p>
            <a:endParaRPr lang="uk-UA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D55F3AC-894B-41C6-BC66-2DE9A6F763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9722" y="1501422"/>
            <a:ext cx="4127633" cy="4127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6842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09D9DD-3F63-40E7-A53C-2B6D6AE123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913238"/>
          </a:xfrm>
        </p:spPr>
        <p:txBody>
          <a:bodyPr/>
          <a:lstStyle/>
          <a:p>
            <a:r>
              <a:rPr lang="uk-UA" dirty="0"/>
              <a:t>Навіщо потрібні колірні моделі?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90A695B-90A6-4964-A686-79BC7D42CE69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74134" y="1739611"/>
            <a:ext cx="6445956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altLang="uk-U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Щоб </a:t>
            </a:r>
            <a:r>
              <a:rPr kumimoji="0" lang="uk-UA" altLang="uk-U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комп’ютер і людина однаково розуміли колір</a:t>
            </a:r>
            <a:r>
              <a:rPr kumimoji="0" lang="uk-UA" altLang="uk-U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altLang="uk-U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Щоб можна було </a:t>
            </a:r>
            <a:r>
              <a:rPr kumimoji="0" lang="uk-UA" altLang="uk-U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передавати зображення</a:t>
            </a:r>
            <a:r>
              <a:rPr kumimoji="0" lang="uk-UA" altLang="uk-U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між пристроями (монітор, принтер, камера).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altLang="uk-U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Щоб </a:t>
            </a:r>
            <a:r>
              <a:rPr kumimoji="0" lang="uk-UA" altLang="uk-U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створювати точні кольори</a:t>
            </a:r>
            <a:r>
              <a:rPr kumimoji="0" lang="uk-UA" altLang="uk-U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у графічних редакторах.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4FC54D6-26EA-43D4-B543-A1FAB8B38E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044" y="1286191"/>
            <a:ext cx="5179787" cy="4928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4502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1FD726-7D25-4AAC-8925-D7C0ED090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Корисні ресурси для кодування кольорів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8877AF3-0F65-4A0F-8A8B-535DF8EE02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https://www.w3schools.com/colors/colors_converter.asp?utm_source=chatgpt.com</a:t>
            </a:r>
            <a:endParaRPr lang="uk-UA" dirty="0"/>
          </a:p>
          <a:p>
            <a:r>
              <a:rPr lang="en-GB" dirty="0">
                <a:hlinkClick r:id="rId3"/>
              </a:rPr>
              <a:t>https://convertacolor.com/?utm_source=chatgpt.com</a:t>
            </a:r>
            <a:endParaRPr lang="uk-UA" dirty="0"/>
          </a:p>
          <a:p>
            <a:r>
              <a:rPr lang="en-GB" dirty="0">
                <a:hlinkClick r:id="rId4"/>
              </a:rPr>
              <a:t>https://www.rapidtables.com/convert/color/index.html?utm_source=chatgpt.com</a:t>
            </a:r>
            <a:endParaRPr lang="uk-UA" dirty="0"/>
          </a:p>
          <a:p>
            <a:r>
              <a:rPr lang="en-GB" dirty="0"/>
              <a:t>https://colorizer.org/?utm_source=chatgpt.com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2675041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DB4421-3818-4714-983C-A45E90D87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Висновок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8F5CD93-C036-4D06-A41C-2414BC6EB9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1354668"/>
            <a:ext cx="9700155" cy="48937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/>
              <a:t>Кодування графічних даних дає змогу зберігати та відтворювати зображення у цифровому вигляді. Для цього використовуються різні підходи: </a:t>
            </a:r>
            <a:r>
              <a:rPr lang="uk-UA" b="1" dirty="0"/>
              <a:t>растрове</a:t>
            </a:r>
            <a:r>
              <a:rPr lang="uk-UA" dirty="0"/>
              <a:t> (кожен піксель має свій колір) і </a:t>
            </a:r>
            <a:r>
              <a:rPr lang="uk-UA" b="1" dirty="0"/>
              <a:t>векторне</a:t>
            </a:r>
            <a:r>
              <a:rPr lang="uk-UA" dirty="0"/>
              <a:t> (зображення описується формулами та геометричними фігурами).</a:t>
            </a:r>
          </a:p>
          <a:p>
            <a:r>
              <a:rPr lang="uk-UA" dirty="0"/>
              <a:t>Щоб передавати кольори, застосовуються </a:t>
            </a:r>
            <a:r>
              <a:rPr lang="uk-UA" b="1" dirty="0"/>
              <a:t>колірні моделі</a:t>
            </a:r>
            <a:r>
              <a:rPr lang="uk-UA" dirty="0"/>
              <a:t> – математичні системи опису кольору: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RGB</a:t>
            </a:r>
            <a:r>
              <a:rPr lang="en-GB" dirty="0"/>
              <a:t> – </a:t>
            </a:r>
            <a:r>
              <a:rPr lang="uk-UA" dirty="0"/>
              <a:t>для екранів, дозволяє відтворити понад 16 млн кольорів.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CMYK</a:t>
            </a:r>
            <a:r>
              <a:rPr lang="en-GB" dirty="0"/>
              <a:t> – </a:t>
            </a:r>
            <a:r>
              <a:rPr lang="uk-UA" dirty="0"/>
              <a:t>для друку, працює з фарбами.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HSV/HSB</a:t>
            </a:r>
            <a:r>
              <a:rPr lang="en-GB" dirty="0"/>
              <a:t> – </a:t>
            </a:r>
            <a:r>
              <a:rPr lang="uk-UA" dirty="0"/>
              <a:t>зручна для художників і дизайнерів.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Lab, YUV</a:t>
            </a:r>
            <a:r>
              <a:rPr lang="en-GB" dirty="0"/>
              <a:t> – </a:t>
            </a:r>
            <a:r>
              <a:rPr lang="uk-UA" dirty="0"/>
              <a:t>для професійної обробки зображень і відео.</a:t>
            </a:r>
          </a:p>
          <a:p>
            <a:r>
              <a:rPr lang="uk-UA" dirty="0"/>
              <a:t>Таким чином, колірні моделі є основою сучасної комп’ютерної графіки, забезпечуючи точність відтворення кольорів на різних пристроях та у різних середовищах.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889230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7255B4-97EE-4322-A387-CF78E31B6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9489" y="2484718"/>
            <a:ext cx="8430156" cy="1400530"/>
          </a:xfrm>
        </p:spPr>
        <p:txBody>
          <a:bodyPr/>
          <a:lstStyle/>
          <a:p>
            <a:r>
              <a:rPr lang="uk-UA" sz="8000" b="1" dirty="0"/>
              <a:t>Дякую за увагу!</a:t>
            </a:r>
          </a:p>
        </p:txBody>
      </p:sp>
    </p:spTree>
    <p:extLst>
      <p:ext uri="{BB962C8B-B14F-4D97-AF65-F5344CB8AC3E}">
        <p14:creationId xmlns:p14="http://schemas.microsoft.com/office/powerpoint/2010/main" val="135547339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Іон">
  <a:themeElements>
    <a:clrScheme name="І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І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І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71</TotalTime>
  <Words>833</Words>
  <Application>Microsoft Office PowerPoint</Application>
  <PresentationFormat>Широкий екран</PresentationFormat>
  <Paragraphs>81</Paragraphs>
  <Slides>13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13</vt:i4>
      </vt:variant>
    </vt:vector>
  </HeadingPairs>
  <TitlesOfParts>
    <vt:vector size="18" baseType="lpstr">
      <vt:lpstr>Arial</vt:lpstr>
      <vt:lpstr>Century Gothic</vt:lpstr>
      <vt:lpstr>e-Ukraine</vt:lpstr>
      <vt:lpstr>Wingdings 3</vt:lpstr>
      <vt:lpstr>Іон</vt:lpstr>
      <vt:lpstr>Кодування графічних даних. Колірні моделі. Кодування мультимедійних даних</vt:lpstr>
      <vt:lpstr>Кодування графічних даних</vt:lpstr>
      <vt:lpstr>Колірні моделі</vt:lpstr>
      <vt:lpstr>Основні способи кодування графічних даних</vt:lpstr>
      <vt:lpstr>Основні способи кодування графічних даних</vt:lpstr>
      <vt:lpstr>Порівняння растрового і векторного кодування</vt:lpstr>
      <vt:lpstr>Основні колірні моделі</vt:lpstr>
      <vt:lpstr>Основні колірні моделі</vt:lpstr>
      <vt:lpstr>Основні колірні моделі</vt:lpstr>
      <vt:lpstr>Навіщо потрібні колірні моделі?</vt:lpstr>
      <vt:lpstr>Корисні ресурси для кодування кольорів</vt:lpstr>
      <vt:lpstr>Висновок</vt:lpstr>
      <vt:lpstr>Дякую за увагу!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Кодування графічних даних. Колірні моделі. Кодування мультимедійних даних</dc:title>
  <dc:creator>LoLiPoP</dc:creator>
  <cp:lastModifiedBy>LoLiPoP</cp:lastModifiedBy>
  <cp:revision>22</cp:revision>
  <dcterms:created xsi:type="dcterms:W3CDTF">2025-09-07T16:44:44Z</dcterms:created>
  <dcterms:modified xsi:type="dcterms:W3CDTF">2025-09-07T17:56:38Z</dcterms:modified>
</cp:coreProperties>
</file>