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19"/>
  </p:notesMasterIdLst>
  <p:sldIdLst>
    <p:sldId id="348" r:id="rId2"/>
    <p:sldId id="289" r:id="rId3"/>
    <p:sldId id="337" r:id="rId4"/>
    <p:sldId id="296" r:id="rId5"/>
    <p:sldId id="338" r:id="rId6"/>
    <p:sldId id="328" r:id="rId7"/>
    <p:sldId id="339" r:id="rId8"/>
    <p:sldId id="340" r:id="rId9"/>
    <p:sldId id="341" r:id="rId10"/>
    <p:sldId id="342" r:id="rId11"/>
    <p:sldId id="343" r:id="rId12"/>
    <p:sldId id="325" r:id="rId13"/>
    <p:sldId id="346" r:id="rId14"/>
    <p:sldId id="326" r:id="rId15"/>
    <p:sldId id="347" r:id="rId16"/>
    <p:sldId id="345" r:id="rId17"/>
    <p:sldId id="32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0082FF-BF8F-4E19-A531-CB57520FEBE2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36B2DC-A0B0-43C3-8D0D-47B877DB39E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710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93FE9D-78C3-4330-B82A-DDA8F45EE015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930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93FE9D-78C3-4330-B82A-DDA8F45EE015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930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93FE9D-78C3-4330-B82A-DDA8F45EE015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930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D486AD2F-1AEA-4FA6-AF54-9084E12A198B}" type="datetime1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616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D3CFB-E714-40C9-91EC-6864FC357255}" type="datetime1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238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9D9283-B5EE-4D1B-B916-8505A3A0969A}" type="datetime1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952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03932-C2BD-473A-AC38-47417F3B0034}" type="datetime1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67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001CA-EAF0-4E88-A47D-BB9EE163DED6}" type="datetime1">
              <a:rPr lang="ru-RU" smtClean="0"/>
              <a:t>11.01.2024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386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026BC-9EDD-4B0D-829B-36335E0A978A}" type="datetime1">
              <a:rPr lang="ru-RU" smtClean="0"/>
              <a:t>11.01.2024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031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DA98A-0E8B-46C8-BA26-58F160622C7C}" type="datetime1">
              <a:rPr lang="ru-RU" smtClean="0"/>
              <a:t>11.01.2024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491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CF549-0CCA-4108-878F-F20018482514}" type="datetime1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604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32FDE-2D20-4724-B5E0-9CD552CE4A6F}" type="datetime1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951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FA4AC-7ECA-4019-80EC-F149491679C2}" type="datetime1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420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5C0E0FF-C283-4FC5-A01C-B489C723381D}" type="datetime1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1112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D5484A3-21A9-4605-8890-B6988797105C}" type="datetime1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53679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38F7FA7-280C-4217-9223-3E153E758912}" type="datetime1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2964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5B7FB-4C03-42F6-8076-6D7EFC092A83}" type="datetime1">
              <a:rPr lang="ru-RU" smtClean="0"/>
              <a:t>11.01.2024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8551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0BCA-80EF-4128-A163-C2E5C9197320}" type="datetime1">
              <a:rPr lang="ru-RU" smtClean="0"/>
              <a:t>11.01.2024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7464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FB6E4-7D21-408D-A89F-7B4550264946}" type="datetime1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0634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07DE76F-9A73-4455-AFB3-F57D2F4B5FFC}" type="datetime1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8346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bgx2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92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09B1A-0F2A-49C0-B165-3AE29434DECF}" type="datetime1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вчитель інформатики Коломієць Юрій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1C415-AA63-46AE-AB44-CAB208F9C30C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8200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hf sldNum="0" hd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gif"/><Relationship Id="rId5" Type="http://schemas.openxmlformats.org/officeDocument/2006/relationships/image" Target="../media/image27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gif"/><Relationship Id="rId5" Type="http://schemas.openxmlformats.org/officeDocument/2006/relationships/image" Target="../media/image27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gif"/><Relationship Id="rId5" Type="http://schemas.openxmlformats.org/officeDocument/2006/relationships/image" Target="../media/image27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7.png"/><Relationship Id="rId5" Type="http://schemas.openxmlformats.org/officeDocument/2006/relationships/image" Target="../media/image29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94129D-7C43-4E59-A66C-EA83F541FB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4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Урок з інформатики </a:t>
            </a:r>
            <a:br>
              <a:rPr lang="uk-UA" sz="44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uk-UA" sz="44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6 клас (НУШ)</a:t>
            </a:r>
            <a:br>
              <a:rPr lang="ru-RU" sz="44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Діаграми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Вибір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типу та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побудова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діаграм</a:t>
            </a:r>
            <a:endParaRPr lang="ru-RU" sz="11500" dirty="0"/>
          </a:p>
        </p:txBody>
      </p:sp>
    </p:spTree>
    <p:extLst>
      <p:ext uri="{BB962C8B-B14F-4D97-AF65-F5344CB8AC3E}">
        <p14:creationId xmlns:p14="http://schemas.microsoft.com/office/powerpoint/2010/main" val="3894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Нижний колонтитул 1"/>
          <p:cNvSpPr txBox="1">
            <a:spLocks/>
          </p:cNvSpPr>
          <p:nvPr/>
        </p:nvSpPr>
        <p:spPr>
          <a:xfrm>
            <a:off x="5015880" y="628440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sp>
        <p:nvSpPr>
          <p:cNvPr id="18" name="Нижний колонтитул 1"/>
          <p:cNvSpPr txBox="1">
            <a:spLocks/>
          </p:cNvSpPr>
          <p:nvPr/>
        </p:nvSpPr>
        <p:spPr>
          <a:xfrm>
            <a:off x="5231904" y="618204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467" y="5170147"/>
            <a:ext cx="1704613" cy="106697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8007" y="96185"/>
            <a:ext cx="7155986" cy="510778"/>
          </a:xfrm>
          <a:prstGeom prst="round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Як читати діаграму на основі даних таблиці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81869" y="6151722"/>
            <a:ext cx="8759034" cy="733663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endParaRPr lang="uk-UA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44520" y="1370654"/>
            <a:ext cx="8596382" cy="4913746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258962" y="6372036"/>
            <a:ext cx="7674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spc="1900" dirty="0">
                <a:solidFill>
                  <a:srgbClr val="0070C0"/>
                </a:solidFill>
              </a:rPr>
              <a:t>Електронні таблиці</a:t>
            </a:r>
            <a:endParaRPr lang="uk-UA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255164" y="1039154"/>
            <a:ext cx="1704933" cy="733663"/>
          </a:xfrm>
          <a:prstGeom prst="leftRightArrow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b="1" spc="-150" dirty="0">
                <a:solidFill>
                  <a:srgbClr val="002060"/>
                </a:solidFill>
              </a:rPr>
              <a:t>Вивчаємо</a:t>
            </a: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1829174" y="655826"/>
            <a:ext cx="8611728" cy="612934"/>
          </a:xfrm>
          <a:prstGeom prst="downArrowCallou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defTabSz="933450">
              <a:spcBef>
                <a:spcPct val="0"/>
              </a:spcBef>
            </a:pPr>
            <a:r>
              <a:rPr lang="uk-UA" sz="2000" b="1" dirty="0"/>
              <a:t>Електронна таблиця </a:t>
            </a:r>
            <a:r>
              <a:rPr lang="en-US" sz="2000" b="1" spc="600" dirty="0">
                <a:solidFill>
                  <a:srgbClr val="002060"/>
                </a:solidFill>
                <a:sym typeface="Wingdings" pitchFamily="2" charset="2"/>
              </a:rPr>
              <a:t></a:t>
            </a:r>
            <a:r>
              <a:rPr lang="en-US" sz="2000" b="1" dirty="0">
                <a:sym typeface="Wingdings" pitchFamily="2" charset="2"/>
              </a:rPr>
              <a:t> </a:t>
            </a:r>
            <a:r>
              <a:rPr lang="uk-UA" sz="2000" b="1" dirty="0">
                <a:sym typeface="Wingdings" pitchFamily="2" charset="2"/>
              </a:rPr>
              <a:t>Табличний процесор</a:t>
            </a:r>
            <a:endParaRPr lang="uk-UA" sz="2000" b="1" dirty="0">
              <a:solidFill>
                <a:srgbClr val="000066"/>
              </a:solidFill>
            </a:endParaRPr>
          </a:p>
        </p:txBody>
      </p:sp>
      <p:pic>
        <p:nvPicPr>
          <p:cNvPr id="20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393" y="96185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868" y="5307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1937257" y="1707898"/>
            <a:ext cx="8345526" cy="1428214"/>
          </a:xfrm>
          <a:prstGeom prst="flowChartTerminator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lvl="0" algn="ctr">
              <a:defRPr/>
            </a:pPr>
            <a:r>
              <a:rPr lang="uk-UA" sz="2000" dirty="0"/>
              <a:t>Щоб діаграму правильно інтерпретувати, вона має містити всі необхідні складові: </a:t>
            </a:r>
            <a:r>
              <a:rPr lang="uk-UA" sz="2000" b="1" i="1" dirty="0">
                <a:solidFill>
                  <a:schemeClr val="tx2">
                    <a:lumMod val="50000"/>
                  </a:schemeClr>
                </a:solidFill>
              </a:rPr>
              <a:t>назву діаграми, підпису на осях, легенду 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та </a:t>
            </a:r>
            <a:r>
              <a:rPr lang="uk-UA" sz="2000" b="1" i="1" dirty="0">
                <a:solidFill>
                  <a:schemeClr val="tx2">
                    <a:lumMod val="50000"/>
                  </a:schemeClr>
                </a:solidFill>
              </a:rPr>
              <a:t>підписи даних</a:t>
            </a:r>
            <a:endParaRPr lang="uk-UA" sz="2000" b="1" i="1" kern="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2" name="Picture 6" descr="Результат пошуку зображень за запитом &quot;кнопка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877" y="2052207"/>
            <a:ext cx="554171" cy="55417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Результат пошуку зображень за запитом &quot;кнопка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5953" y="2144920"/>
            <a:ext cx="554171" cy="55417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Штриховая стрелка вправо 23"/>
          <p:cNvSpPr/>
          <p:nvPr/>
        </p:nvSpPr>
        <p:spPr>
          <a:xfrm rot="5400000">
            <a:off x="6021423" y="1947980"/>
            <a:ext cx="250714" cy="2376264"/>
          </a:xfrm>
          <a:prstGeom prst="striped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355" y="3429000"/>
            <a:ext cx="5238750" cy="2495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799862" y="3572138"/>
            <a:ext cx="3158787" cy="510778"/>
          </a:xfrm>
          <a:prstGeom prst="wedgeRoundRectCallout">
            <a:avLst>
              <a:gd name="adj1" fmla="val 81728"/>
              <a:gd name="adj2" fmla="val 161362"/>
              <a:gd name="adj3" fmla="val 1666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Джерело даних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447929" y="4082916"/>
            <a:ext cx="3499177" cy="16207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13AE5F00-2836-4C85-9152-F2D373D33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16098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24" grpId="0" animBg="1"/>
      <p:bldP spid="26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Нижний колонтитул 1"/>
          <p:cNvSpPr txBox="1">
            <a:spLocks/>
          </p:cNvSpPr>
          <p:nvPr/>
        </p:nvSpPr>
        <p:spPr>
          <a:xfrm>
            <a:off x="5015880" y="628440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sp>
        <p:nvSpPr>
          <p:cNvPr id="18" name="Нижний колонтитул 1"/>
          <p:cNvSpPr txBox="1">
            <a:spLocks/>
          </p:cNvSpPr>
          <p:nvPr/>
        </p:nvSpPr>
        <p:spPr>
          <a:xfrm>
            <a:off x="5231904" y="618204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467" y="5170147"/>
            <a:ext cx="1704613" cy="106697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8007" y="96185"/>
            <a:ext cx="7155986" cy="510778"/>
          </a:xfrm>
          <a:prstGeom prst="round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Як читати діаграму на основі даних таблиці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81869" y="6151722"/>
            <a:ext cx="8759034" cy="733663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endParaRPr lang="uk-UA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44520" y="1370654"/>
            <a:ext cx="8596382" cy="4913746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258962" y="6372036"/>
            <a:ext cx="7674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spc="1900" dirty="0">
                <a:solidFill>
                  <a:srgbClr val="0070C0"/>
                </a:solidFill>
              </a:rPr>
              <a:t>Електронні таблиці</a:t>
            </a:r>
            <a:endParaRPr lang="uk-UA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255164" y="1039154"/>
            <a:ext cx="1704933" cy="733663"/>
          </a:xfrm>
          <a:prstGeom prst="leftRightArrow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b="1" spc="-150" dirty="0">
                <a:solidFill>
                  <a:srgbClr val="002060"/>
                </a:solidFill>
              </a:rPr>
              <a:t>Вивчаємо</a:t>
            </a: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1829174" y="655826"/>
            <a:ext cx="8611728" cy="612934"/>
          </a:xfrm>
          <a:prstGeom prst="downArrowCallou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defTabSz="933450">
              <a:spcBef>
                <a:spcPct val="0"/>
              </a:spcBef>
            </a:pPr>
            <a:r>
              <a:rPr lang="uk-UA" sz="2000" b="1" dirty="0"/>
              <a:t>Електронна таблиця </a:t>
            </a:r>
            <a:r>
              <a:rPr lang="en-US" sz="2000" b="1" spc="600" dirty="0">
                <a:solidFill>
                  <a:srgbClr val="002060"/>
                </a:solidFill>
                <a:sym typeface="Wingdings" pitchFamily="2" charset="2"/>
              </a:rPr>
              <a:t></a:t>
            </a:r>
            <a:r>
              <a:rPr lang="en-US" sz="2000" b="1" dirty="0">
                <a:sym typeface="Wingdings" pitchFamily="2" charset="2"/>
              </a:rPr>
              <a:t> </a:t>
            </a:r>
            <a:r>
              <a:rPr lang="uk-UA" sz="2000" b="1" dirty="0">
                <a:sym typeface="Wingdings" pitchFamily="2" charset="2"/>
              </a:rPr>
              <a:t>Табличний процесор</a:t>
            </a:r>
            <a:endParaRPr lang="uk-UA" sz="2000" b="1" dirty="0">
              <a:solidFill>
                <a:srgbClr val="000066"/>
              </a:solidFill>
            </a:endParaRPr>
          </a:p>
        </p:txBody>
      </p:sp>
      <p:pic>
        <p:nvPicPr>
          <p:cNvPr id="20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393" y="96185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868" y="5307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1937257" y="1707898"/>
            <a:ext cx="8345526" cy="1428214"/>
          </a:xfrm>
          <a:prstGeom prst="flowChartTerminator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>
              <a:defRPr/>
            </a:pPr>
            <a:r>
              <a:rPr lang="uk-UA" sz="2000" dirty="0"/>
              <a:t>Щоб діаграму правильно інтерпретувати, вона має містити всі необхідні складові: </a:t>
            </a:r>
            <a:r>
              <a:rPr lang="uk-UA" sz="2000" b="1" i="1" dirty="0">
                <a:solidFill>
                  <a:schemeClr val="tx2">
                    <a:lumMod val="50000"/>
                  </a:schemeClr>
                </a:solidFill>
              </a:rPr>
              <a:t>назву діаграми, підпису на осях, легенду 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та </a:t>
            </a:r>
            <a:r>
              <a:rPr lang="uk-UA" sz="2000" b="1" i="1" dirty="0">
                <a:solidFill>
                  <a:schemeClr val="tx2">
                    <a:lumMod val="50000"/>
                  </a:schemeClr>
                </a:solidFill>
              </a:rPr>
              <a:t>підписи даних</a:t>
            </a:r>
            <a:endParaRPr lang="uk-UA" sz="2000" b="1" i="1" kern="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2" name="Picture 6" descr="Результат пошуку зображень за запитом &quot;кнопка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877" y="2052207"/>
            <a:ext cx="554171" cy="55417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Результат пошуку зображень за запитом &quot;кнопка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5953" y="2144920"/>
            <a:ext cx="554171" cy="55417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777" y="3226273"/>
            <a:ext cx="4072959" cy="29254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8472263" y="3367827"/>
            <a:ext cx="1810520" cy="374571"/>
          </a:xfrm>
          <a:prstGeom prst="wedgeRoundRectCallout">
            <a:avLst>
              <a:gd name="adj1" fmla="val -116466"/>
              <a:gd name="adj2" fmla="val -34815"/>
              <a:gd name="adj3" fmla="val 1666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uk-UA" sz="1600" b="1" i="1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Назва діаграми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647136" y="3900644"/>
            <a:ext cx="1460774" cy="374571"/>
          </a:xfrm>
          <a:prstGeom prst="wedgeRoundRectCallout">
            <a:avLst>
              <a:gd name="adj1" fmla="val -122072"/>
              <a:gd name="adj2" fmla="val 99998"/>
              <a:gd name="adj3" fmla="val 1666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defRPr/>
            </a:pPr>
            <a:r>
              <a:rPr lang="uk-UA" sz="1600" b="1" i="1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Легенда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647137" y="4486218"/>
            <a:ext cx="1460774" cy="374571"/>
          </a:xfrm>
          <a:prstGeom prst="wedgeRoundRectCallout">
            <a:avLst>
              <a:gd name="adj1" fmla="val -190274"/>
              <a:gd name="adj2" fmla="val 114572"/>
              <a:gd name="adj3" fmla="val 1666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defRPr/>
            </a:pPr>
            <a:r>
              <a:rPr lang="uk-UA" sz="1600" b="1" i="1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Категорії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90955" y="5192855"/>
            <a:ext cx="2091829" cy="646986"/>
          </a:xfrm>
          <a:prstGeom prst="wedgeRoundRectCallout">
            <a:avLst>
              <a:gd name="adj1" fmla="val -114010"/>
              <a:gd name="adj2" fmla="val 72716"/>
              <a:gd name="adj3" fmla="val 1666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uk-UA" sz="1600" b="1" i="1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Підписи на горизонтальній осі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981877" y="3261470"/>
            <a:ext cx="1737859" cy="374571"/>
          </a:xfrm>
          <a:prstGeom prst="wedgeRoundRectCallout">
            <a:avLst>
              <a:gd name="adj1" fmla="val 83336"/>
              <a:gd name="adj2" fmla="val 166350"/>
              <a:gd name="adj3" fmla="val 1666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uk-UA" sz="1600" b="1" i="1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Значення даних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047836" y="4266967"/>
            <a:ext cx="1737859" cy="646986"/>
          </a:xfrm>
          <a:prstGeom prst="wedgeRoundRectCallout">
            <a:avLst>
              <a:gd name="adj1" fmla="val 106110"/>
              <a:gd name="adj2" fmla="val 30386"/>
              <a:gd name="adj3" fmla="val 1666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defRPr/>
            </a:pPr>
            <a:r>
              <a:rPr lang="uk-UA" sz="1600" b="1" i="1" kern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Підписи значень даних</a:t>
            </a:r>
          </a:p>
        </p:txBody>
      </p:sp>
      <p:sp>
        <p:nvSpPr>
          <p:cNvPr id="24" name="Штриховая стрелка вправо 23"/>
          <p:cNvSpPr/>
          <p:nvPr/>
        </p:nvSpPr>
        <p:spPr>
          <a:xfrm rot="5400000">
            <a:off x="6021423" y="1947980"/>
            <a:ext cx="250714" cy="2376264"/>
          </a:xfrm>
          <a:prstGeom prst="striped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28D12620-88F0-44D3-A63C-556E69F2F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59751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ижний колонтитул 1"/>
          <p:cNvSpPr txBox="1">
            <a:spLocks/>
          </p:cNvSpPr>
          <p:nvPr/>
        </p:nvSpPr>
        <p:spPr>
          <a:xfrm>
            <a:off x="5015880" y="628440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sp>
        <p:nvSpPr>
          <p:cNvPr id="18" name="Нижний колонтитул 1"/>
          <p:cNvSpPr txBox="1">
            <a:spLocks/>
          </p:cNvSpPr>
          <p:nvPr/>
        </p:nvSpPr>
        <p:spPr>
          <a:xfrm>
            <a:off x="5231904" y="618204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467" y="5170147"/>
            <a:ext cx="1704613" cy="106697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81869" y="6151722"/>
            <a:ext cx="8986131" cy="733663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endParaRPr lang="uk-UA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44520" y="1370654"/>
            <a:ext cx="8596382" cy="4913746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238349" y="6372036"/>
            <a:ext cx="7674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spc="1900" dirty="0">
                <a:solidFill>
                  <a:srgbClr val="0070C0"/>
                </a:solidFill>
              </a:rPr>
              <a:t>Електронні таблиці</a:t>
            </a:r>
            <a:endParaRPr lang="uk-UA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322467" y="1039154"/>
            <a:ext cx="1704933" cy="733663"/>
          </a:xfrm>
          <a:prstGeom prst="leftRightArrow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spc="-150" dirty="0">
                <a:solidFill>
                  <a:srgbClr val="002060"/>
                </a:solidFill>
              </a:rPr>
              <a:t>Вивчаємо</a:t>
            </a: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1829174" y="655826"/>
            <a:ext cx="8611728" cy="612934"/>
          </a:xfrm>
          <a:prstGeom prst="downArrowCallou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defTabSz="933450">
              <a:spcBef>
                <a:spcPct val="0"/>
              </a:spcBef>
            </a:pPr>
            <a:r>
              <a:rPr lang="uk-UA" sz="2000" b="1" dirty="0"/>
              <a:t>Електронна таблиця </a:t>
            </a:r>
            <a:r>
              <a:rPr lang="en-US" sz="2000" b="1" spc="600" dirty="0">
                <a:solidFill>
                  <a:srgbClr val="002060"/>
                </a:solidFill>
                <a:sym typeface="Wingdings" pitchFamily="2" charset="2"/>
              </a:rPr>
              <a:t></a:t>
            </a:r>
            <a:r>
              <a:rPr lang="en-US" sz="2000" b="1" dirty="0">
                <a:sym typeface="Wingdings" pitchFamily="2" charset="2"/>
              </a:rPr>
              <a:t> </a:t>
            </a:r>
            <a:r>
              <a:rPr lang="uk-UA" sz="2000" b="1" dirty="0">
                <a:sym typeface="Wingdings" pitchFamily="2" charset="2"/>
              </a:rPr>
              <a:t>Табличний процесор</a:t>
            </a:r>
            <a:endParaRPr lang="uk-UA" sz="2000" b="1" dirty="0">
              <a:solidFill>
                <a:srgbClr val="000066"/>
              </a:solidFill>
            </a:endParaRPr>
          </a:p>
        </p:txBody>
      </p:sp>
      <p:pic>
        <p:nvPicPr>
          <p:cNvPr id="25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393" y="96185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18007" y="96185"/>
            <a:ext cx="7155986" cy="510778"/>
          </a:xfrm>
          <a:prstGeom prst="round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Який тип діаграми обрати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Блок-схема: подготовка 1"/>
          <p:cNvSpPr/>
          <p:nvPr/>
        </p:nvSpPr>
        <p:spPr>
          <a:xfrm>
            <a:off x="1844520" y="1628800"/>
            <a:ext cx="8596382" cy="923330"/>
          </a:xfrm>
          <a:prstGeom prst="flowChartPreparation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dirty="0"/>
              <a:t>У табличному процесорі обрати тип діаграми для виділених даних можна на вкладці </a:t>
            </a:r>
            <a:r>
              <a:rPr lang="uk-UA" b="1" i="1" dirty="0"/>
              <a:t>Вставлення </a:t>
            </a:r>
            <a:r>
              <a:rPr lang="uk-UA" dirty="0"/>
              <a:t>в групах </a:t>
            </a:r>
            <a:r>
              <a:rPr lang="uk-UA" b="1" i="1" dirty="0"/>
              <a:t>Діаграми</a:t>
            </a:r>
            <a:endParaRPr lang="uk-U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521" y="2641235"/>
            <a:ext cx="8210502" cy="12915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6" descr="Результат пошуку зображень за запитом &quot;кнопк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418" y="1873198"/>
            <a:ext cx="390567" cy="39056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Результат пошуку зображень за запитом &quot;кнопк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575" y="1873198"/>
            <a:ext cx="390567" cy="39056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C9DD147-03DA-4D6D-947F-754226EB8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223538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ижний колонтитул 1"/>
          <p:cNvSpPr txBox="1">
            <a:spLocks/>
          </p:cNvSpPr>
          <p:nvPr/>
        </p:nvSpPr>
        <p:spPr>
          <a:xfrm>
            <a:off x="5015880" y="628440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sp>
        <p:nvSpPr>
          <p:cNvPr id="18" name="Нижний колонтитул 1"/>
          <p:cNvSpPr txBox="1">
            <a:spLocks/>
          </p:cNvSpPr>
          <p:nvPr/>
        </p:nvSpPr>
        <p:spPr>
          <a:xfrm>
            <a:off x="5231904" y="618204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467" y="5170147"/>
            <a:ext cx="1704613" cy="106697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81869" y="6151722"/>
            <a:ext cx="8986131" cy="733663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endParaRPr lang="uk-UA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44520" y="1370654"/>
            <a:ext cx="8596382" cy="4913746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238349" y="6372036"/>
            <a:ext cx="7674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spc="1900" dirty="0">
                <a:solidFill>
                  <a:srgbClr val="0070C0"/>
                </a:solidFill>
              </a:rPr>
              <a:t>Електронні таблиці</a:t>
            </a:r>
            <a:endParaRPr lang="uk-UA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322467" y="1039154"/>
            <a:ext cx="1704933" cy="733663"/>
          </a:xfrm>
          <a:prstGeom prst="leftRightArrow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spc="-150" dirty="0">
                <a:solidFill>
                  <a:srgbClr val="002060"/>
                </a:solidFill>
              </a:rPr>
              <a:t>Вивчаємо</a:t>
            </a: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1829174" y="655826"/>
            <a:ext cx="8611728" cy="612934"/>
          </a:xfrm>
          <a:prstGeom prst="downArrowCallou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defTabSz="933450">
              <a:spcBef>
                <a:spcPct val="0"/>
              </a:spcBef>
            </a:pPr>
            <a:r>
              <a:rPr lang="uk-UA" sz="2000" b="1" dirty="0"/>
              <a:t>Електронна таблиця </a:t>
            </a:r>
            <a:r>
              <a:rPr lang="en-US" sz="2000" b="1" spc="600" dirty="0">
                <a:solidFill>
                  <a:srgbClr val="002060"/>
                </a:solidFill>
                <a:sym typeface="Wingdings" pitchFamily="2" charset="2"/>
              </a:rPr>
              <a:t></a:t>
            </a:r>
            <a:r>
              <a:rPr lang="en-US" sz="2000" b="1" dirty="0">
                <a:sym typeface="Wingdings" pitchFamily="2" charset="2"/>
              </a:rPr>
              <a:t> </a:t>
            </a:r>
            <a:r>
              <a:rPr lang="uk-UA" sz="2000" b="1" dirty="0">
                <a:sym typeface="Wingdings" pitchFamily="2" charset="2"/>
              </a:rPr>
              <a:t>Табличний процесор</a:t>
            </a:r>
            <a:endParaRPr lang="uk-UA" sz="2000" b="1" dirty="0">
              <a:solidFill>
                <a:srgbClr val="000066"/>
              </a:solidFill>
            </a:endParaRPr>
          </a:p>
        </p:txBody>
      </p:sp>
      <p:pic>
        <p:nvPicPr>
          <p:cNvPr id="25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393" y="96185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18007" y="96185"/>
            <a:ext cx="7155986" cy="510778"/>
          </a:xfrm>
          <a:prstGeom prst="round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Який тип діаграми обрати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Блок-схема: подготовка 1"/>
          <p:cNvSpPr/>
          <p:nvPr/>
        </p:nvSpPr>
        <p:spPr>
          <a:xfrm>
            <a:off x="1844520" y="1628800"/>
            <a:ext cx="8596382" cy="923330"/>
          </a:xfrm>
          <a:prstGeom prst="flowChartPreparation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dirty="0"/>
              <a:t>У табличному процесорі обрати тип діаграми для виділених даних можна на вкладці </a:t>
            </a:r>
            <a:r>
              <a:rPr lang="uk-UA" b="1" i="1" dirty="0"/>
              <a:t>Вставлення </a:t>
            </a:r>
            <a:r>
              <a:rPr lang="uk-UA" dirty="0"/>
              <a:t>в групах </a:t>
            </a:r>
            <a:r>
              <a:rPr lang="uk-UA" b="1" i="1" dirty="0"/>
              <a:t>Діаграми</a:t>
            </a:r>
            <a:endParaRPr lang="uk-UA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023" y="2528010"/>
            <a:ext cx="5400675" cy="3686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 descr="Результат пошуку зображень за запитом &quot;кнопк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418" y="1873198"/>
            <a:ext cx="390567" cy="39056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Результат пошуку зображень за запитом &quot;кнопка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575" y="1873198"/>
            <a:ext cx="390567" cy="39056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AFD4F2E4-EB12-4374-80B8-3468BBA49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73891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ижний колонтитул 1"/>
          <p:cNvSpPr txBox="1">
            <a:spLocks/>
          </p:cNvSpPr>
          <p:nvPr/>
        </p:nvSpPr>
        <p:spPr>
          <a:xfrm>
            <a:off x="5015880" y="628440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sp>
        <p:nvSpPr>
          <p:cNvPr id="18" name="Нижний колонтитул 1"/>
          <p:cNvSpPr txBox="1">
            <a:spLocks/>
          </p:cNvSpPr>
          <p:nvPr/>
        </p:nvSpPr>
        <p:spPr>
          <a:xfrm>
            <a:off x="5231904" y="618204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467" y="5170147"/>
            <a:ext cx="1704613" cy="106697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81869" y="6034419"/>
            <a:ext cx="8986131" cy="733663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endParaRPr lang="uk-UA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49753" y="1335069"/>
            <a:ext cx="8759034" cy="4811394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238349" y="6237123"/>
            <a:ext cx="7674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spc="1900" dirty="0">
                <a:solidFill>
                  <a:srgbClr val="0070C0"/>
                </a:solidFill>
              </a:rPr>
              <a:t>Електронні таблиці</a:t>
            </a:r>
            <a:endParaRPr lang="uk-UA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322467" y="980729"/>
            <a:ext cx="1704933" cy="733663"/>
          </a:xfrm>
          <a:prstGeom prst="leftRightArrow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spc="-150" dirty="0">
                <a:solidFill>
                  <a:srgbClr val="002060"/>
                </a:solidFill>
              </a:rPr>
              <a:t>Вивчаємо</a:t>
            </a: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1829174" y="692696"/>
            <a:ext cx="8611728" cy="612934"/>
          </a:xfrm>
          <a:prstGeom prst="downArrowCallou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defTabSz="933450">
              <a:spcBef>
                <a:spcPct val="0"/>
              </a:spcBef>
            </a:pPr>
            <a:r>
              <a:rPr lang="uk-UA" sz="2000" b="1" dirty="0"/>
              <a:t>Електронна таблиця </a:t>
            </a:r>
            <a:r>
              <a:rPr lang="en-US" sz="2000" b="1" spc="600" dirty="0">
                <a:solidFill>
                  <a:srgbClr val="002060"/>
                </a:solidFill>
                <a:sym typeface="Wingdings" pitchFamily="2" charset="2"/>
              </a:rPr>
              <a:t></a:t>
            </a:r>
            <a:r>
              <a:rPr lang="en-US" sz="2000" b="1" dirty="0">
                <a:sym typeface="Wingdings" pitchFamily="2" charset="2"/>
              </a:rPr>
              <a:t> </a:t>
            </a:r>
            <a:r>
              <a:rPr lang="uk-UA" sz="2000" b="1" dirty="0">
                <a:sym typeface="Wingdings" pitchFamily="2" charset="2"/>
              </a:rPr>
              <a:t>Табличний процесор</a:t>
            </a:r>
            <a:endParaRPr lang="uk-UA" sz="2000" b="1" dirty="0">
              <a:solidFill>
                <a:srgbClr val="000066"/>
              </a:solidFill>
            </a:endParaRPr>
          </a:p>
        </p:txBody>
      </p:sp>
      <p:pic>
        <p:nvPicPr>
          <p:cNvPr id="25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393" y="96185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18007" y="96185"/>
            <a:ext cx="7155986" cy="510778"/>
          </a:xfrm>
          <a:prstGeom prst="round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Типи діаграм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4293586" y="1839260"/>
            <a:ext cx="646058" cy="1288773"/>
          </a:xfrm>
          <a:prstGeom prst="striped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5" name="Группа 4"/>
          <p:cNvGrpSpPr/>
          <p:nvPr/>
        </p:nvGrpSpPr>
        <p:grpSpPr>
          <a:xfrm>
            <a:off x="1829175" y="1433353"/>
            <a:ext cx="2398905" cy="1850511"/>
            <a:chOff x="305174" y="1433352"/>
            <a:chExt cx="2398905" cy="1850511"/>
          </a:xfrm>
        </p:grpSpPr>
        <p:pic>
          <p:nvPicPr>
            <p:cNvPr id="20" name="Picture 6" descr="Результат пошуку зображень за запитом &quot;кнопка&quot;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3617" y="1433352"/>
              <a:ext cx="554171" cy="554171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Скругленный прямоугольник 1"/>
            <p:cNvSpPr/>
            <p:nvPr/>
          </p:nvSpPr>
          <p:spPr>
            <a:xfrm>
              <a:off x="305174" y="1751529"/>
              <a:ext cx="2398905" cy="1532334"/>
            </a:xfrm>
            <a:prstGeom prst="roundRect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uk-UA" sz="2400" b="1" spc="300" dirty="0">
                  <a:solidFill>
                    <a:schemeClr val="tx2">
                      <a:lumMod val="50000"/>
                    </a:schemeClr>
                  </a:solidFill>
                </a:rPr>
                <a:t>Стовпчаста</a:t>
              </a:r>
              <a:r>
                <a:rPr lang="uk-UA" sz="2400" spc="300" dirty="0"/>
                <a:t> </a:t>
              </a:r>
              <a:r>
                <a:rPr lang="uk-UA" sz="2000" dirty="0"/>
                <a:t>діаграма (вертикальна </a:t>
              </a:r>
              <a:r>
                <a:rPr lang="uk-UA" sz="2000" b="1" dirty="0"/>
                <a:t>гістограма</a:t>
              </a:r>
              <a:r>
                <a:rPr lang="uk-UA" sz="2000" dirty="0"/>
                <a:t>) </a:t>
              </a: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892" y="3286364"/>
            <a:ext cx="4945890" cy="25217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4293586" y="1710438"/>
            <a:ext cx="5989196" cy="1477328"/>
            <a:chOff x="2769586" y="1710438"/>
            <a:chExt cx="5989196" cy="1477328"/>
          </a:xfrm>
        </p:grpSpPr>
        <p:sp>
          <p:nvSpPr>
            <p:cNvPr id="3" name="Блок-схема: сохраненные данные 2"/>
            <p:cNvSpPr/>
            <p:nvPr/>
          </p:nvSpPr>
          <p:spPr>
            <a:xfrm flipH="1">
              <a:off x="2769586" y="1710438"/>
              <a:ext cx="5989196" cy="1477328"/>
            </a:xfrm>
            <a:prstGeom prst="flowChartOnlineStorag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 prst="artDeco"/>
            </a:sp3d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uk-UA" dirty="0"/>
                <a:t>демонструє зміну даних за певний період часу й ілюструє співвідношення окремих значень даних. Категорії розташовуються вздовж горизонталі, а значення – вздовж вертикалі.</a:t>
              </a:r>
            </a:p>
          </p:txBody>
        </p:sp>
        <p:pic>
          <p:nvPicPr>
            <p:cNvPr id="22" name="Picture 6" descr="Результат пошуку зображень за запитом &quot;кнопка&quot;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1339" y="2172016"/>
              <a:ext cx="554171" cy="554171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849" y="3716168"/>
            <a:ext cx="3088721" cy="1453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Місце для нижнього колонтитула 8">
            <a:extLst>
              <a:ext uri="{FF2B5EF4-FFF2-40B4-BE49-F238E27FC236}">
                <a16:creationId xmlns:a16="http://schemas.microsoft.com/office/drawing/2014/main" id="{30DEA97F-578D-46EC-B45E-1BD296646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46217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ижний колонтитул 1"/>
          <p:cNvSpPr txBox="1">
            <a:spLocks/>
          </p:cNvSpPr>
          <p:nvPr/>
        </p:nvSpPr>
        <p:spPr>
          <a:xfrm>
            <a:off x="5015880" y="628440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sp>
        <p:nvSpPr>
          <p:cNvPr id="18" name="Нижний колонтитул 1"/>
          <p:cNvSpPr txBox="1">
            <a:spLocks/>
          </p:cNvSpPr>
          <p:nvPr/>
        </p:nvSpPr>
        <p:spPr>
          <a:xfrm>
            <a:off x="5231904" y="618204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467" y="5170147"/>
            <a:ext cx="1704613" cy="106697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81869" y="6034419"/>
            <a:ext cx="8986131" cy="733663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endParaRPr lang="uk-UA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49753" y="1335069"/>
            <a:ext cx="8759034" cy="4811394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238349" y="6237123"/>
            <a:ext cx="7674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spc="1900" dirty="0">
                <a:solidFill>
                  <a:srgbClr val="0070C0"/>
                </a:solidFill>
              </a:rPr>
              <a:t>Електронні таблиці</a:t>
            </a:r>
            <a:endParaRPr lang="uk-UA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322467" y="980729"/>
            <a:ext cx="1704933" cy="733663"/>
          </a:xfrm>
          <a:prstGeom prst="leftRightArrow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spc="-150" dirty="0">
                <a:solidFill>
                  <a:srgbClr val="002060"/>
                </a:solidFill>
              </a:rPr>
              <a:t>Вивчаємо</a:t>
            </a: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1829174" y="692696"/>
            <a:ext cx="8611728" cy="612934"/>
          </a:xfrm>
          <a:prstGeom prst="downArrowCallou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defTabSz="933450">
              <a:spcBef>
                <a:spcPct val="0"/>
              </a:spcBef>
            </a:pPr>
            <a:r>
              <a:rPr lang="uk-UA" sz="2000" b="1" dirty="0"/>
              <a:t>Електронна таблиця </a:t>
            </a:r>
            <a:r>
              <a:rPr lang="en-US" sz="2000" b="1" spc="600" dirty="0">
                <a:solidFill>
                  <a:srgbClr val="002060"/>
                </a:solidFill>
                <a:sym typeface="Wingdings" pitchFamily="2" charset="2"/>
              </a:rPr>
              <a:t></a:t>
            </a:r>
            <a:r>
              <a:rPr lang="en-US" sz="2000" b="1" dirty="0">
                <a:sym typeface="Wingdings" pitchFamily="2" charset="2"/>
              </a:rPr>
              <a:t> </a:t>
            </a:r>
            <a:r>
              <a:rPr lang="uk-UA" sz="2000" b="1" dirty="0">
                <a:sym typeface="Wingdings" pitchFamily="2" charset="2"/>
              </a:rPr>
              <a:t>Табличний процесор</a:t>
            </a:r>
            <a:endParaRPr lang="uk-UA" sz="2000" b="1" dirty="0">
              <a:solidFill>
                <a:srgbClr val="000066"/>
              </a:solidFill>
            </a:endParaRPr>
          </a:p>
        </p:txBody>
      </p:sp>
      <p:pic>
        <p:nvPicPr>
          <p:cNvPr id="25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393" y="96185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18007" y="96185"/>
            <a:ext cx="7155986" cy="510778"/>
          </a:xfrm>
          <a:prstGeom prst="round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Типи діаграм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4293586" y="1839260"/>
            <a:ext cx="646058" cy="1288773"/>
          </a:xfrm>
          <a:prstGeom prst="striped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5" name="Группа 4"/>
          <p:cNvGrpSpPr/>
          <p:nvPr/>
        </p:nvGrpSpPr>
        <p:grpSpPr>
          <a:xfrm>
            <a:off x="1829175" y="1433353"/>
            <a:ext cx="2398905" cy="1850511"/>
            <a:chOff x="305174" y="1433352"/>
            <a:chExt cx="2398905" cy="1850511"/>
          </a:xfrm>
        </p:grpSpPr>
        <p:pic>
          <p:nvPicPr>
            <p:cNvPr id="20" name="Picture 6" descr="Результат пошуку зображень за запитом &quot;кнопка&quot;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3617" y="1433352"/>
              <a:ext cx="554171" cy="554171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Скругленный прямоугольник 1"/>
            <p:cNvSpPr/>
            <p:nvPr/>
          </p:nvSpPr>
          <p:spPr>
            <a:xfrm>
              <a:off x="305174" y="1751529"/>
              <a:ext cx="2398905" cy="1532334"/>
            </a:xfrm>
            <a:prstGeom prst="roundRect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uk-UA" sz="2400" b="1" spc="300" dirty="0">
                  <a:solidFill>
                    <a:schemeClr val="tx2">
                      <a:lumMod val="50000"/>
                    </a:schemeClr>
                  </a:solidFill>
                </a:rPr>
                <a:t>Лінійчата </a:t>
              </a:r>
              <a:r>
                <a:rPr lang="uk-UA" sz="2000" dirty="0"/>
                <a:t>діаграма (горизонтальна </a:t>
              </a:r>
              <a:r>
                <a:rPr lang="uk-UA" sz="2000" b="1" dirty="0"/>
                <a:t>гістограма)</a:t>
              </a: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4293586" y="1710438"/>
            <a:ext cx="5989196" cy="1477328"/>
            <a:chOff x="2769586" y="1710438"/>
            <a:chExt cx="5989196" cy="1477328"/>
          </a:xfrm>
        </p:grpSpPr>
        <p:sp>
          <p:nvSpPr>
            <p:cNvPr id="3" name="Блок-схема: сохраненные данные 2"/>
            <p:cNvSpPr/>
            <p:nvPr/>
          </p:nvSpPr>
          <p:spPr>
            <a:xfrm flipH="1">
              <a:off x="2769586" y="1710438"/>
              <a:ext cx="5989196" cy="1477328"/>
            </a:xfrm>
            <a:prstGeom prst="flowChartOnlineStorag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 prst="artDeco"/>
            </a:sp3d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uk-UA" dirty="0"/>
            </a:p>
            <a:p>
              <a:pPr algn="ctr"/>
              <a:r>
                <a:rPr lang="uk-UA" dirty="0"/>
                <a:t>відображає співвідношення окремих компонентів. Категорії розташовані вздовж горизонталі, а значення – вздовж вертикалі</a:t>
              </a:r>
            </a:p>
          </p:txBody>
        </p:sp>
        <p:pic>
          <p:nvPicPr>
            <p:cNvPr id="22" name="Picture 6" descr="Результат пошуку зображень за запитом &quot;кнопка&quot;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1339" y="2172016"/>
              <a:ext cx="554171" cy="554171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173" y="3697435"/>
            <a:ext cx="3402731" cy="1611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907" y="3221926"/>
            <a:ext cx="4681000" cy="28124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Місце для нижнього колонтитула 8">
            <a:extLst>
              <a:ext uri="{FF2B5EF4-FFF2-40B4-BE49-F238E27FC236}">
                <a16:creationId xmlns:a16="http://schemas.microsoft.com/office/drawing/2014/main" id="{DE1BF77E-2A24-4FBA-81F8-BF4117EC8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375251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ижний колонтитул 1"/>
          <p:cNvSpPr txBox="1">
            <a:spLocks/>
          </p:cNvSpPr>
          <p:nvPr/>
        </p:nvSpPr>
        <p:spPr>
          <a:xfrm>
            <a:off x="5015880" y="628440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sp>
        <p:nvSpPr>
          <p:cNvPr id="18" name="Нижний колонтитул 1"/>
          <p:cNvSpPr txBox="1">
            <a:spLocks/>
          </p:cNvSpPr>
          <p:nvPr/>
        </p:nvSpPr>
        <p:spPr>
          <a:xfrm>
            <a:off x="5231904" y="618204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467" y="5170147"/>
            <a:ext cx="1704613" cy="106697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81869" y="6034419"/>
            <a:ext cx="8986131" cy="733663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endParaRPr lang="uk-UA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49753" y="1335069"/>
            <a:ext cx="8759034" cy="4811394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238349" y="6237123"/>
            <a:ext cx="7674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spc="1900" dirty="0">
                <a:solidFill>
                  <a:srgbClr val="0070C0"/>
                </a:solidFill>
              </a:rPr>
              <a:t>Електронні таблиці</a:t>
            </a:r>
            <a:endParaRPr lang="uk-UA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322467" y="980729"/>
            <a:ext cx="1704933" cy="733663"/>
          </a:xfrm>
          <a:prstGeom prst="leftRightArrow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spc="-150" dirty="0">
                <a:solidFill>
                  <a:srgbClr val="002060"/>
                </a:solidFill>
              </a:rPr>
              <a:t>Вивчаємо</a:t>
            </a: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1829174" y="692696"/>
            <a:ext cx="8611728" cy="612934"/>
          </a:xfrm>
          <a:prstGeom prst="downArrowCallou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defTabSz="933450">
              <a:spcBef>
                <a:spcPct val="0"/>
              </a:spcBef>
            </a:pPr>
            <a:r>
              <a:rPr lang="uk-UA" sz="2000" b="1" dirty="0"/>
              <a:t>Електронна таблиця </a:t>
            </a:r>
            <a:r>
              <a:rPr lang="en-US" sz="2000" b="1" spc="600" dirty="0">
                <a:solidFill>
                  <a:srgbClr val="002060"/>
                </a:solidFill>
                <a:sym typeface="Wingdings" pitchFamily="2" charset="2"/>
              </a:rPr>
              <a:t></a:t>
            </a:r>
            <a:r>
              <a:rPr lang="en-US" sz="2000" b="1" dirty="0">
                <a:sym typeface="Wingdings" pitchFamily="2" charset="2"/>
              </a:rPr>
              <a:t> </a:t>
            </a:r>
            <a:r>
              <a:rPr lang="uk-UA" sz="2000" b="1" dirty="0">
                <a:sym typeface="Wingdings" pitchFamily="2" charset="2"/>
              </a:rPr>
              <a:t>Табличний процесор</a:t>
            </a:r>
            <a:endParaRPr lang="uk-UA" sz="2000" b="1" dirty="0">
              <a:solidFill>
                <a:srgbClr val="000066"/>
              </a:solidFill>
            </a:endParaRPr>
          </a:p>
        </p:txBody>
      </p:sp>
      <p:pic>
        <p:nvPicPr>
          <p:cNvPr id="25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393" y="96185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18007" y="96185"/>
            <a:ext cx="7155986" cy="510778"/>
          </a:xfrm>
          <a:prstGeom prst="round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Типи діаграм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4293586" y="1839260"/>
            <a:ext cx="646058" cy="1288773"/>
          </a:xfrm>
          <a:prstGeom prst="striped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5" name="Группа 4"/>
          <p:cNvGrpSpPr/>
          <p:nvPr/>
        </p:nvGrpSpPr>
        <p:grpSpPr>
          <a:xfrm>
            <a:off x="1829175" y="1433352"/>
            <a:ext cx="2398905" cy="1646200"/>
            <a:chOff x="305174" y="1433352"/>
            <a:chExt cx="2398905" cy="1646200"/>
          </a:xfrm>
        </p:grpSpPr>
        <p:pic>
          <p:nvPicPr>
            <p:cNvPr id="20" name="Picture 6" descr="Результат пошуку зображень за запитом &quot;кнопка&quot;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3617" y="1433352"/>
              <a:ext cx="554171" cy="554171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Скругленный прямоугольник 1"/>
            <p:cNvSpPr/>
            <p:nvPr/>
          </p:nvSpPr>
          <p:spPr>
            <a:xfrm>
              <a:off x="305174" y="1751529"/>
              <a:ext cx="2398905" cy="1328023"/>
            </a:xfrm>
            <a:prstGeom prst="roundRect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uk-UA" sz="2400" b="1" spc="300" dirty="0">
                  <a:solidFill>
                    <a:schemeClr val="tx2">
                      <a:lumMod val="50000"/>
                    </a:schemeClr>
                  </a:solidFill>
                </a:rPr>
                <a:t>Кругова</a:t>
              </a:r>
              <a:r>
                <a:rPr lang="uk-UA" sz="2400" dirty="0"/>
                <a:t> або </a:t>
              </a:r>
              <a:r>
                <a:rPr lang="uk-UA" sz="2400" b="1" spc="300" dirty="0">
                  <a:solidFill>
                    <a:schemeClr val="tx2">
                      <a:lumMod val="50000"/>
                    </a:schemeClr>
                  </a:solidFill>
                </a:rPr>
                <a:t>секторна</a:t>
              </a:r>
              <a:r>
                <a:rPr lang="uk-UA" sz="2400" dirty="0"/>
                <a:t> діаграми </a:t>
              </a:r>
              <a:endParaRPr lang="uk-UA" sz="2000" b="1" dirty="0"/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4293586" y="1710438"/>
            <a:ext cx="5989196" cy="1477328"/>
            <a:chOff x="2769586" y="1710438"/>
            <a:chExt cx="5989196" cy="1477328"/>
          </a:xfrm>
        </p:grpSpPr>
        <p:sp>
          <p:nvSpPr>
            <p:cNvPr id="3" name="Блок-схема: сохраненные данные 2"/>
            <p:cNvSpPr/>
            <p:nvPr/>
          </p:nvSpPr>
          <p:spPr>
            <a:xfrm flipH="1">
              <a:off x="2769586" y="1710438"/>
              <a:ext cx="5989196" cy="1477328"/>
            </a:xfrm>
            <a:prstGeom prst="flowChartOnlineStorag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 prst="artDeco"/>
            </a:sp3d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uk-UA" dirty="0"/>
            </a:p>
            <a:p>
              <a:pPr algn="ctr"/>
              <a:r>
                <a:rPr lang="uk-UA" dirty="0"/>
                <a:t>діаграми ілюструють як абсолютну величину кожного елемента ряду даних, так і його внесок у загальну суму</a:t>
              </a:r>
            </a:p>
          </p:txBody>
        </p:sp>
        <p:pic>
          <p:nvPicPr>
            <p:cNvPr id="22" name="Picture 6" descr="Результат пошуку зображень за запитом &quot;кнопка&quot;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1339" y="2172016"/>
              <a:ext cx="554171" cy="554171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Прямоугольник 11"/>
          <p:cNvSpPr/>
          <p:nvPr/>
        </p:nvSpPr>
        <p:spPr>
          <a:xfrm>
            <a:off x="3888933" y="40770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/>
              <a:t>,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933" y="3251416"/>
            <a:ext cx="3852460" cy="26978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174" y="3820417"/>
            <a:ext cx="3946204" cy="8989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Місце для нижнього колонтитула 8">
            <a:extLst>
              <a:ext uri="{FF2B5EF4-FFF2-40B4-BE49-F238E27FC236}">
                <a16:creationId xmlns:a16="http://schemas.microsoft.com/office/drawing/2014/main" id="{050AF69C-1AA6-4E61-9A64-138130C6B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99670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ижний колонтитул 1"/>
          <p:cNvSpPr txBox="1">
            <a:spLocks/>
          </p:cNvSpPr>
          <p:nvPr/>
        </p:nvSpPr>
        <p:spPr>
          <a:xfrm>
            <a:off x="5015880" y="628440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sp>
        <p:nvSpPr>
          <p:cNvPr id="18" name="Нижний колонтитул 1"/>
          <p:cNvSpPr txBox="1">
            <a:spLocks/>
          </p:cNvSpPr>
          <p:nvPr/>
        </p:nvSpPr>
        <p:spPr>
          <a:xfrm>
            <a:off x="5231904" y="618204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467" y="5170147"/>
            <a:ext cx="1704613" cy="106697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81869" y="6034419"/>
            <a:ext cx="8986131" cy="733663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endParaRPr lang="uk-UA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49753" y="1335069"/>
            <a:ext cx="8759034" cy="4811394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238349" y="6237123"/>
            <a:ext cx="7674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spc="1900" dirty="0">
                <a:solidFill>
                  <a:srgbClr val="0070C0"/>
                </a:solidFill>
              </a:rPr>
              <a:t>Електронні таблиці</a:t>
            </a:r>
            <a:endParaRPr lang="uk-UA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322467" y="980729"/>
            <a:ext cx="1704933" cy="733663"/>
          </a:xfrm>
          <a:prstGeom prst="leftRightArrow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spc="-150" dirty="0">
                <a:solidFill>
                  <a:srgbClr val="002060"/>
                </a:solidFill>
              </a:rPr>
              <a:t>Вивчаємо</a:t>
            </a: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1829174" y="692696"/>
            <a:ext cx="8611728" cy="612934"/>
          </a:xfrm>
          <a:prstGeom prst="downArrowCallou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defTabSz="933450">
              <a:spcBef>
                <a:spcPct val="0"/>
              </a:spcBef>
            </a:pPr>
            <a:r>
              <a:rPr lang="uk-UA" sz="2000" b="1" dirty="0"/>
              <a:t>Електронна таблиця </a:t>
            </a:r>
            <a:r>
              <a:rPr lang="en-US" sz="2000" b="1" spc="600" dirty="0">
                <a:solidFill>
                  <a:srgbClr val="002060"/>
                </a:solidFill>
                <a:sym typeface="Wingdings" pitchFamily="2" charset="2"/>
              </a:rPr>
              <a:t></a:t>
            </a:r>
            <a:r>
              <a:rPr lang="en-US" sz="2000" b="1" dirty="0">
                <a:sym typeface="Wingdings" pitchFamily="2" charset="2"/>
              </a:rPr>
              <a:t> </a:t>
            </a:r>
            <a:r>
              <a:rPr lang="uk-UA" sz="2000" b="1" dirty="0">
                <a:sym typeface="Wingdings" pitchFamily="2" charset="2"/>
              </a:rPr>
              <a:t>Табличний процесор</a:t>
            </a:r>
            <a:endParaRPr lang="uk-UA" sz="2000" b="1" dirty="0">
              <a:solidFill>
                <a:srgbClr val="000066"/>
              </a:solidFill>
            </a:endParaRPr>
          </a:p>
        </p:txBody>
      </p:sp>
      <p:pic>
        <p:nvPicPr>
          <p:cNvPr id="25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393" y="96185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18007" y="96185"/>
            <a:ext cx="7155986" cy="510778"/>
          </a:xfrm>
          <a:prstGeom prst="round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Типи діаграм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4293586" y="1772816"/>
            <a:ext cx="646058" cy="794508"/>
          </a:xfrm>
          <a:prstGeom prst="striped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5" name="Группа 4"/>
          <p:cNvGrpSpPr/>
          <p:nvPr/>
        </p:nvGrpSpPr>
        <p:grpSpPr>
          <a:xfrm>
            <a:off x="1829175" y="1433352"/>
            <a:ext cx="2398905" cy="1237578"/>
            <a:chOff x="305174" y="1433352"/>
            <a:chExt cx="2398905" cy="1237578"/>
          </a:xfrm>
        </p:grpSpPr>
        <p:pic>
          <p:nvPicPr>
            <p:cNvPr id="20" name="Picture 6" descr="Результат пошуку зображень за запитом &quot;кнопка&quot;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3617" y="1433352"/>
              <a:ext cx="554171" cy="554171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Скругленный прямоугольник 1"/>
            <p:cNvSpPr/>
            <p:nvPr/>
          </p:nvSpPr>
          <p:spPr>
            <a:xfrm>
              <a:off x="305174" y="1751529"/>
              <a:ext cx="2398905" cy="919401"/>
            </a:xfrm>
            <a:prstGeom prst="roundRect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uk-UA" sz="2400" b="1" spc="300" dirty="0">
                  <a:solidFill>
                    <a:schemeClr val="tx2">
                      <a:lumMod val="50000"/>
                    </a:schemeClr>
                  </a:solidFill>
                </a:rPr>
                <a:t>Графік</a:t>
              </a:r>
              <a:r>
                <a:rPr lang="uk-UA" sz="2400" dirty="0"/>
                <a:t> діаграми</a:t>
              </a:r>
              <a:endParaRPr lang="uk-UA" sz="2000" b="1" dirty="0"/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4293586" y="1710438"/>
            <a:ext cx="5989196" cy="923330"/>
            <a:chOff x="2769586" y="1710438"/>
            <a:chExt cx="5989196" cy="923330"/>
          </a:xfrm>
        </p:grpSpPr>
        <p:sp>
          <p:nvSpPr>
            <p:cNvPr id="3" name="Блок-схема: сохраненные данные 2"/>
            <p:cNvSpPr/>
            <p:nvPr/>
          </p:nvSpPr>
          <p:spPr>
            <a:xfrm flipH="1">
              <a:off x="2769586" y="1710438"/>
              <a:ext cx="5989196" cy="923330"/>
            </a:xfrm>
            <a:prstGeom prst="flowChartOnlineStorag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 prst="artDeco"/>
            </a:sp3d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uk-UA" dirty="0"/>
                <a:t>на діаграмах такого типу відображаються тенденції зміни даних за однакові проміжки часу</a:t>
              </a:r>
            </a:p>
          </p:txBody>
        </p:sp>
        <p:pic>
          <p:nvPicPr>
            <p:cNvPr id="22" name="Picture 6" descr="Результат пошуку зображень за запитом &quot;кнопка&quot;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1339" y="1895017"/>
              <a:ext cx="554171" cy="554171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Прямоугольник 11"/>
          <p:cNvSpPr/>
          <p:nvPr/>
        </p:nvSpPr>
        <p:spPr>
          <a:xfrm>
            <a:off x="3888933" y="40770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/>
              <a:t>,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1" y="3760179"/>
            <a:ext cx="3724275" cy="723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460" y="3070042"/>
            <a:ext cx="4591050" cy="27527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Місце для нижнього колонтитула 8">
            <a:extLst>
              <a:ext uri="{FF2B5EF4-FFF2-40B4-BE49-F238E27FC236}">
                <a16:creationId xmlns:a16="http://schemas.microsoft.com/office/drawing/2014/main" id="{D9892DFA-26DE-45F4-9F3B-736AFB9B8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28871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ижний колонтитул 1"/>
          <p:cNvSpPr txBox="1">
            <a:spLocks/>
          </p:cNvSpPr>
          <p:nvPr/>
        </p:nvSpPr>
        <p:spPr>
          <a:xfrm>
            <a:off x="5015880" y="628440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sp>
        <p:nvSpPr>
          <p:cNvPr id="18" name="Нижний колонтитул 1"/>
          <p:cNvSpPr txBox="1">
            <a:spLocks/>
          </p:cNvSpPr>
          <p:nvPr/>
        </p:nvSpPr>
        <p:spPr>
          <a:xfrm>
            <a:off x="5231904" y="618204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467" y="5170147"/>
            <a:ext cx="1704613" cy="106697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81869" y="6034419"/>
            <a:ext cx="8986131" cy="733663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endParaRPr lang="uk-UA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49753" y="1335069"/>
            <a:ext cx="8759034" cy="4811394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238349" y="6237123"/>
            <a:ext cx="7674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spc="1900" dirty="0">
                <a:solidFill>
                  <a:srgbClr val="0070C0"/>
                </a:solidFill>
              </a:rPr>
              <a:t>Електронні таблиці</a:t>
            </a:r>
            <a:endParaRPr lang="uk-UA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322467" y="980729"/>
            <a:ext cx="1704933" cy="733663"/>
          </a:xfrm>
          <a:prstGeom prst="leftRightArrow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spc="-150" dirty="0">
                <a:solidFill>
                  <a:srgbClr val="002060"/>
                </a:solidFill>
              </a:rPr>
              <a:t>Вивчаємо</a:t>
            </a: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1829174" y="692696"/>
            <a:ext cx="8611728" cy="612934"/>
          </a:xfrm>
          <a:prstGeom prst="downArrowCallou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defTabSz="933450">
              <a:spcBef>
                <a:spcPct val="0"/>
              </a:spcBef>
            </a:pPr>
            <a:r>
              <a:rPr lang="uk-UA" sz="2000" b="1" dirty="0"/>
              <a:t>Електронна таблиця </a:t>
            </a:r>
            <a:r>
              <a:rPr lang="en-US" sz="2000" b="1" spc="600" dirty="0">
                <a:solidFill>
                  <a:srgbClr val="002060"/>
                </a:solidFill>
                <a:sym typeface="Wingdings" pitchFamily="2" charset="2"/>
              </a:rPr>
              <a:t></a:t>
            </a:r>
            <a:r>
              <a:rPr lang="en-US" sz="2000" b="1" dirty="0">
                <a:sym typeface="Wingdings" pitchFamily="2" charset="2"/>
              </a:rPr>
              <a:t> </a:t>
            </a:r>
            <a:r>
              <a:rPr lang="uk-UA" sz="2000" b="1" dirty="0">
                <a:sym typeface="Wingdings" pitchFamily="2" charset="2"/>
              </a:rPr>
              <a:t>Табличний процесор</a:t>
            </a:r>
            <a:endParaRPr lang="uk-UA" sz="2000" b="1" dirty="0">
              <a:solidFill>
                <a:srgbClr val="000066"/>
              </a:solidFill>
            </a:endParaRPr>
          </a:p>
        </p:txBody>
      </p:sp>
      <p:pic>
        <p:nvPicPr>
          <p:cNvPr id="25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393" y="96185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18007" y="96185"/>
            <a:ext cx="7155986" cy="510778"/>
          </a:xfrm>
          <a:prstGeom prst="round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Типи діаграм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4293586" y="1772817"/>
            <a:ext cx="646058" cy="1137951"/>
          </a:xfrm>
          <a:prstGeom prst="striped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5" name="Группа 4"/>
          <p:cNvGrpSpPr/>
          <p:nvPr/>
        </p:nvGrpSpPr>
        <p:grpSpPr>
          <a:xfrm>
            <a:off x="1829175" y="1433352"/>
            <a:ext cx="2398905" cy="1578096"/>
            <a:chOff x="305174" y="1433352"/>
            <a:chExt cx="2398905" cy="1578096"/>
          </a:xfrm>
        </p:grpSpPr>
        <p:pic>
          <p:nvPicPr>
            <p:cNvPr id="20" name="Picture 6" descr="Результат пошуку зображень за запитом &quot;кнопка&quot;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3617" y="1433352"/>
              <a:ext cx="554171" cy="554171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Скругленный прямоугольник 1"/>
            <p:cNvSpPr/>
            <p:nvPr/>
          </p:nvSpPr>
          <p:spPr>
            <a:xfrm>
              <a:off x="305174" y="1751529"/>
              <a:ext cx="2398905" cy="1259919"/>
            </a:xfrm>
            <a:prstGeom prst="roundRect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uk-UA" sz="2400" b="1" spc="300" dirty="0">
                  <a:solidFill>
                    <a:schemeClr val="tx2">
                      <a:lumMod val="50000"/>
                    </a:schemeClr>
                  </a:solidFill>
                </a:rPr>
                <a:t>Пелюсткова</a:t>
              </a:r>
              <a:r>
                <a:rPr lang="uk-UA" sz="2000" dirty="0"/>
                <a:t> або </a:t>
              </a:r>
              <a:r>
                <a:rPr lang="uk-UA" sz="2400" b="1" spc="300" dirty="0">
                  <a:solidFill>
                    <a:schemeClr val="tx2">
                      <a:lumMod val="50000"/>
                    </a:schemeClr>
                  </a:solidFill>
                </a:rPr>
                <a:t>сітчаста</a:t>
              </a:r>
              <a:r>
                <a:rPr lang="uk-UA" sz="2000" dirty="0"/>
                <a:t> діаграми</a:t>
              </a:r>
              <a:endParaRPr lang="uk-UA" sz="2000" b="1" dirty="0"/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4293586" y="1710439"/>
            <a:ext cx="5989196" cy="1200329"/>
            <a:chOff x="2769586" y="1710438"/>
            <a:chExt cx="5989196" cy="1200329"/>
          </a:xfrm>
        </p:grpSpPr>
        <p:sp>
          <p:nvSpPr>
            <p:cNvPr id="3" name="Блок-схема: сохраненные данные 2"/>
            <p:cNvSpPr/>
            <p:nvPr/>
          </p:nvSpPr>
          <p:spPr>
            <a:xfrm flipH="1">
              <a:off x="2769586" y="1710438"/>
              <a:ext cx="5989196" cy="1200329"/>
            </a:xfrm>
            <a:prstGeom prst="flowChartOnlineStorag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 prst="artDeco"/>
            </a:sp3d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endParaRPr lang="uk-UA" dirty="0"/>
            </a:p>
            <a:p>
              <a:pPr algn="ctr"/>
              <a:r>
                <a:rPr lang="uk-UA" dirty="0"/>
                <a:t>за допомогою пелюсткової діаграми можна порівняти загальні значення з кількох наборів даних</a:t>
              </a:r>
            </a:p>
          </p:txBody>
        </p:sp>
        <p:pic>
          <p:nvPicPr>
            <p:cNvPr id="22" name="Picture 6" descr="Результат пошуку зображень за запитом &quot;кнопка&quot;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72367" y="2033516"/>
              <a:ext cx="554171" cy="554171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Прямоугольник 11"/>
          <p:cNvSpPr/>
          <p:nvPr/>
        </p:nvSpPr>
        <p:spPr>
          <a:xfrm>
            <a:off x="3888933" y="40770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/>
              <a:t>,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9" t="6471" b="9740"/>
          <a:stretch/>
        </p:blipFill>
        <p:spPr bwMode="auto">
          <a:xfrm>
            <a:off x="4968641" y="3147428"/>
            <a:ext cx="4943785" cy="27298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569" y="3385384"/>
            <a:ext cx="2280257" cy="20424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Місце для нижнього колонтитула 8">
            <a:extLst>
              <a:ext uri="{FF2B5EF4-FFF2-40B4-BE49-F238E27FC236}">
                <a16:creationId xmlns:a16="http://schemas.microsoft.com/office/drawing/2014/main" id="{65A5983A-105A-4F7E-90CF-AB9F74056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1122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Нижний колонтитул 1"/>
          <p:cNvSpPr txBox="1">
            <a:spLocks/>
          </p:cNvSpPr>
          <p:nvPr/>
        </p:nvSpPr>
        <p:spPr>
          <a:xfrm>
            <a:off x="5015880" y="628440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sp>
        <p:nvSpPr>
          <p:cNvPr id="18" name="Нижний колонтитул 1"/>
          <p:cNvSpPr txBox="1">
            <a:spLocks/>
          </p:cNvSpPr>
          <p:nvPr/>
        </p:nvSpPr>
        <p:spPr>
          <a:xfrm>
            <a:off x="5231904" y="618204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467" y="5170147"/>
            <a:ext cx="1704613" cy="106697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81869" y="6034419"/>
            <a:ext cx="8986131" cy="733663"/>
          </a:xfrm>
          <a:prstGeom prst="left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endParaRPr lang="uk-UA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49753" y="1335069"/>
            <a:ext cx="8759034" cy="4811394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238349" y="6237123"/>
            <a:ext cx="7674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spc="1900" dirty="0">
                <a:solidFill>
                  <a:srgbClr val="0070C0"/>
                </a:solidFill>
              </a:rPr>
              <a:t>Електронні таблиці</a:t>
            </a:r>
            <a:endParaRPr lang="uk-UA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322467" y="980729"/>
            <a:ext cx="1704933" cy="733663"/>
          </a:xfrm>
          <a:prstGeom prst="leftRightArrow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b="1" spc="-150" dirty="0">
                <a:solidFill>
                  <a:srgbClr val="002060"/>
                </a:solidFill>
              </a:rPr>
              <a:t>Вивчаємо</a:t>
            </a: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1829174" y="692696"/>
            <a:ext cx="8611728" cy="612934"/>
          </a:xfrm>
          <a:prstGeom prst="downArrowCallou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defTabSz="933450">
              <a:spcBef>
                <a:spcPct val="0"/>
              </a:spcBef>
            </a:pPr>
            <a:r>
              <a:rPr lang="uk-UA" sz="2000" b="1" dirty="0"/>
              <a:t>Електронна таблиця </a:t>
            </a:r>
            <a:r>
              <a:rPr lang="en-US" sz="2000" b="1" spc="600" dirty="0">
                <a:solidFill>
                  <a:srgbClr val="002060"/>
                </a:solidFill>
                <a:sym typeface="Wingdings" pitchFamily="2" charset="2"/>
              </a:rPr>
              <a:t></a:t>
            </a:r>
            <a:r>
              <a:rPr lang="en-US" sz="2000" b="1" dirty="0">
                <a:sym typeface="Wingdings" pitchFamily="2" charset="2"/>
              </a:rPr>
              <a:t> </a:t>
            </a:r>
            <a:r>
              <a:rPr lang="uk-UA" sz="2000" b="1" dirty="0">
                <a:sym typeface="Wingdings" pitchFamily="2" charset="2"/>
              </a:rPr>
              <a:t>Табличний процесор</a:t>
            </a:r>
            <a:endParaRPr lang="uk-UA" sz="2000" b="1" dirty="0">
              <a:solidFill>
                <a:srgbClr val="000066"/>
              </a:solidFill>
            </a:endParaRPr>
          </a:p>
        </p:txBody>
      </p:sp>
      <p:pic>
        <p:nvPicPr>
          <p:cNvPr id="25" name="Picture 2" descr="http://repetitor-excel.narod.ru/exc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393" y="96185"/>
            <a:ext cx="510778" cy="510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18007" y="96185"/>
            <a:ext cx="7155986" cy="510778"/>
          </a:xfrm>
          <a:prstGeom prst="round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uk-UA" sz="2400" b="1" dirty="0">
                <a:solidFill>
                  <a:srgbClr val="FFFF00"/>
                </a:solidFill>
              </a:rPr>
              <a:t>Зміна властивостей складових діаграми</a:t>
            </a:r>
            <a:endParaRPr lang="uk-UA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888933" y="40770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/>
              <a:t>, 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844520" y="1628801"/>
            <a:ext cx="8355936" cy="1328023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dirty="0"/>
              <a:t>Після створення діаграми її можна форматувати та змінювати </a:t>
            </a:r>
            <a:r>
              <a:rPr lang="uk-UA" i="1" dirty="0"/>
              <a:t>тип</a:t>
            </a:r>
            <a:r>
              <a:rPr lang="uk-UA" dirty="0"/>
              <a:t>, </a:t>
            </a:r>
            <a:r>
              <a:rPr lang="uk-UA" i="1" dirty="0"/>
              <a:t>джерело</a:t>
            </a:r>
            <a:r>
              <a:rPr lang="uk-UA" dirty="0"/>
              <a:t> даних, значення </a:t>
            </a:r>
            <a:r>
              <a:rPr lang="uk-UA" i="1" dirty="0"/>
              <a:t>параметрів</a:t>
            </a:r>
            <a:r>
              <a:rPr lang="uk-UA" dirty="0"/>
              <a:t> діаграми або місце </a:t>
            </a:r>
            <a:r>
              <a:rPr lang="uk-UA" i="1" dirty="0"/>
              <a:t>розміщення</a:t>
            </a:r>
            <a:r>
              <a:rPr lang="uk-UA" dirty="0"/>
              <a:t>.</a:t>
            </a:r>
          </a:p>
          <a:p>
            <a:pPr algn="ctr"/>
            <a:r>
              <a:rPr lang="uk-UA" dirty="0"/>
              <a:t>Це можна зробити за допомогою інструментів на вкладках </a:t>
            </a:r>
            <a:r>
              <a:rPr lang="uk-UA" b="1" i="1" dirty="0"/>
              <a:t>Конструктор</a:t>
            </a:r>
            <a:r>
              <a:rPr lang="uk-UA" dirty="0"/>
              <a:t> та </a:t>
            </a:r>
            <a:r>
              <a:rPr lang="uk-UA" b="1" i="1" dirty="0"/>
              <a:t>Макет</a:t>
            </a:r>
            <a:endParaRPr lang="uk-UA" dirty="0"/>
          </a:p>
        </p:txBody>
      </p:sp>
      <p:pic>
        <p:nvPicPr>
          <p:cNvPr id="26" name="Picture 6" descr="Результат пошуку зображень за запитом &quot;кнопка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252" y="2089672"/>
            <a:ext cx="406279" cy="406279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Результат пошуку зображень за запитом &quot;кнопка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2403" y="1999766"/>
            <a:ext cx="406279" cy="406279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520" y="3088382"/>
            <a:ext cx="8355936" cy="1173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175" y="4457596"/>
            <a:ext cx="8389093" cy="124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51373024-C987-43EF-9348-FA134B96A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29884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zarobytyhroshi.com/images/243_1c7236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0975" y="5300663"/>
            <a:ext cx="1562100" cy="15621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 bwMode="black">
          <a:xfrm>
            <a:off x="3287688" y="3654"/>
            <a:ext cx="6516188" cy="1002254"/>
          </a:xfrm>
          <a:prstGeom prst="round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defRPr/>
            </a:pPr>
            <a:r>
              <a:rPr lang="uk-UA" dirty="0">
                <a:solidFill>
                  <a:srgbClr val="002060"/>
                </a:solidFill>
              </a:rPr>
              <a:t>Розгадай АНАГРАМУ</a:t>
            </a:r>
          </a:p>
        </p:txBody>
      </p:sp>
      <p:pic>
        <p:nvPicPr>
          <p:cNvPr id="12294" name="Picture 60" descr="3D_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825" y="2"/>
            <a:ext cx="1295400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54426" y="4493578"/>
            <a:ext cx="6071492" cy="1225868"/>
          </a:xfrm>
          <a:prstGeom prst="roundRect">
            <a:avLst/>
          </a:prstGeom>
          <a:solidFill>
            <a:srgbClr val="FF00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k-UA" sz="6600" b="1" i="1" dirty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ДІАГРАМА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62722">
            <a:off x="2917248" y="1495779"/>
            <a:ext cx="576064" cy="6120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78093">
            <a:off x="8653676" y="1429398"/>
            <a:ext cx="576064" cy="6120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http://repetitor-excel.narod.ru/excel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124" y="291754"/>
            <a:ext cx="795239" cy="714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991544" y="1988840"/>
            <a:ext cx="8280920" cy="193899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РАДІГАМА</a:t>
            </a:r>
          </a:p>
        </p:txBody>
      </p:sp>
      <p:sp>
        <p:nvSpPr>
          <p:cNvPr id="2" name="Місце для нижнього колонтитула 1">
            <a:extLst>
              <a:ext uri="{FF2B5EF4-FFF2-40B4-BE49-F238E27FC236}">
                <a16:creationId xmlns:a16="http://schemas.microsoft.com/office/drawing/2014/main" id="{FE9C1334-8317-4504-BB6E-05A84A19F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224069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881681" y="188640"/>
            <a:ext cx="6200340" cy="900906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sz="3100" b="1" dirty="0"/>
              <a:t>Працюємо за комп’ютером</a:t>
            </a:r>
          </a:p>
        </p:txBody>
      </p:sp>
      <p:pic>
        <p:nvPicPr>
          <p:cNvPr id="3" name="Picture 2" descr="http://reaction.org.ua/wp-content/themes/quiven/timthumb.php?src=http://reaction.org.ua/wp-content/uploads/2013/04/%D0%BA%D0%BE%D0%BC%D0%BF%D1%8E%D1%82%D0%B5%D1%80-%D1%8F%D0%BA-%D1%81%D0%B8%D0%B4%D1%96%D1%82%D0%B8.jpg&amp;w=627&amp;h=300&amp;zc=1&amp;q=100&amp;s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1545" y="1556793"/>
            <a:ext cx="8334033" cy="4175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C00D6A4C-1079-4FB8-9F3B-537DD8714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/>
              <a:t>вчитель інформатики Коломієць Юрій</a:t>
            </a:r>
          </a:p>
        </p:txBody>
      </p:sp>
    </p:spTree>
    <p:extLst>
      <p:ext uri="{BB962C8B-B14F-4D97-AF65-F5344CB8AC3E}">
        <p14:creationId xmlns:p14="http://schemas.microsoft.com/office/powerpoint/2010/main" val="133202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535738" y="144463"/>
            <a:ext cx="5656262" cy="59531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eaLnBrk="1" hangingPunct="1"/>
            <a:r>
              <a:rPr lang="uk-UA" altLang="uk-UA" sz="36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Робота з комп'ютером</a:t>
            </a:r>
          </a:p>
        </p:txBody>
      </p:sp>
      <p:sp>
        <p:nvSpPr>
          <p:cNvPr id="9" name="Загнутый угол 8"/>
          <p:cNvSpPr/>
          <p:nvPr/>
        </p:nvSpPr>
        <p:spPr>
          <a:xfrm>
            <a:off x="3892787" y="816305"/>
            <a:ext cx="6626530" cy="1138654"/>
          </a:xfrm>
          <a:prstGeom prst="foldedCorner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uk-UA" sz="2800" b="1" spc="50" dirty="0">
                <a:ln w="11430"/>
                <a:solidFill>
                  <a:srgbClr val="000066"/>
                </a:solidFill>
                <a:latin typeface="Calibri" pitchFamily="34" charset="0"/>
                <a:cs typeface="Calibri" pitchFamily="34" charset="0"/>
              </a:rPr>
              <a:t>Вправа 1</a:t>
            </a:r>
            <a:r>
              <a:rPr lang="uk-UA" sz="2800" spc="50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latin typeface="Calibri" pitchFamily="34" charset="0"/>
                <a:cs typeface="Calibri" pitchFamily="34" charset="0"/>
              </a:rPr>
              <a:t>.</a:t>
            </a:r>
            <a:r>
              <a:rPr lang="uk-UA" sz="2800" spc="50" dirty="0">
                <a:ln w="11430"/>
                <a:solidFill>
                  <a:srgbClr val="000066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b="1" i="1" dirty="0"/>
              <a:t>Аналіз даних, відображених на діаграмі</a:t>
            </a:r>
            <a:endParaRPr lang="uk-UA" sz="2800" b="1" spc="50" dirty="0">
              <a:ln w="11430"/>
              <a:solidFill>
                <a:srgbClr val="11111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030" y="950880"/>
            <a:ext cx="2214246" cy="648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84101" y="5353050"/>
            <a:ext cx="1933834" cy="15049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88" y="5387651"/>
            <a:ext cx="1872208" cy="15049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62722">
            <a:off x="3604755" y="968882"/>
            <a:ext cx="576064" cy="6120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78093">
            <a:off x="10105529" y="931328"/>
            <a:ext cx="576064" cy="6120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http://repetitor-excel.narod.ru/excel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264112" y="739775"/>
            <a:ext cx="785819" cy="714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repetitor-excel.narod.ru/excel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880" y="31925"/>
            <a:ext cx="752449" cy="714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1" y="5454301"/>
            <a:ext cx="1803353" cy="1128783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нутый угол 2"/>
          <p:cNvSpPr/>
          <p:nvPr/>
        </p:nvSpPr>
        <p:spPr>
          <a:xfrm>
            <a:off x="1847528" y="2132857"/>
            <a:ext cx="8626100" cy="991731"/>
          </a:xfrm>
          <a:prstGeom prst="foldedCorner">
            <a:avLst/>
          </a:prstGeom>
          <a:ln w="9525"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uk-UA" sz="2400" kern="0" dirty="0"/>
              <a:t>Проаналізуйте дані, відображені на діаграмі, що містить у файлі </a:t>
            </a:r>
            <a:r>
              <a:rPr lang="uk-UA" sz="2400" i="1" kern="0" dirty="0"/>
              <a:t>Путівки</a:t>
            </a:r>
            <a:r>
              <a:rPr lang="uk-UA" sz="2400" kern="0" dirty="0"/>
              <a:t>, та поясніть їх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000" y="3361004"/>
            <a:ext cx="7666548" cy="30923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204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535738" y="144463"/>
            <a:ext cx="5656262" cy="59531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eaLnBrk="1" hangingPunct="1"/>
            <a:r>
              <a:rPr lang="uk-UA" altLang="uk-UA" sz="36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Робота з комп'ютером</a:t>
            </a:r>
          </a:p>
        </p:txBody>
      </p:sp>
      <p:sp>
        <p:nvSpPr>
          <p:cNvPr id="9" name="Загнутый угол 8"/>
          <p:cNvSpPr/>
          <p:nvPr/>
        </p:nvSpPr>
        <p:spPr>
          <a:xfrm>
            <a:off x="3892787" y="816306"/>
            <a:ext cx="6626530" cy="1542693"/>
          </a:xfrm>
          <a:prstGeom prst="foldedCorner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uk-UA" sz="2600" b="1" spc="50" dirty="0">
                <a:ln w="11430"/>
                <a:solidFill>
                  <a:srgbClr val="000066"/>
                </a:solidFill>
                <a:cs typeface="Calibri" pitchFamily="34" charset="0"/>
              </a:rPr>
              <a:t>Вправа 2</a:t>
            </a:r>
            <a:r>
              <a:rPr lang="uk-UA" sz="2600" spc="50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cs typeface="Calibri" pitchFamily="34" charset="0"/>
              </a:rPr>
              <a:t>.</a:t>
            </a:r>
            <a:r>
              <a:rPr lang="uk-UA" sz="2600" spc="50" dirty="0">
                <a:ln w="11430"/>
                <a:solidFill>
                  <a:srgbClr val="000066"/>
                </a:solidFill>
                <a:cs typeface="Calibri" pitchFamily="34" charset="0"/>
              </a:rPr>
              <a:t> </a:t>
            </a:r>
            <a:r>
              <a:rPr lang="uk-UA" sz="2600" b="1" i="1" dirty="0"/>
              <a:t>Аналіз даних, відображених на діаграмах різних типів, побудованих на основі одних і тих самих даних</a:t>
            </a:r>
            <a:endParaRPr lang="uk-UA" sz="2600" b="1" spc="50" dirty="0">
              <a:ln w="11430"/>
              <a:solidFill>
                <a:srgbClr val="111111"/>
              </a:solidFill>
              <a:cs typeface="Calibri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030" y="950880"/>
            <a:ext cx="2214246" cy="648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84101" y="5353050"/>
            <a:ext cx="1933834" cy="15049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88" y="5387651"/>
            <a:ext cx="1872208" cy="15049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62722">
            <a:off x="3604755" y="968882"/>
            <a:ext cx="576064" cy="6120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78093">
            <a:off x="10105529" y="931328"/>
            <a:ext cx="576064" cy="6120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http://repetitor-excel.narod.ru/excel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406181" y="739775"/>
            <a:ext cx="785819" cy="714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repetitor-excel.narod.ru/excel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880" y="31925"/>
            <a:ext cx="752449" cy="714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1" y="5454301"/>
            <a:ext cx="1803353" cy="1128783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нутый угол 2"/>
          <p:cNvSpPr/>
          <p:nvPr/>
        </p:nvSpPr>
        <p:spPr>
          <a:xfrm>
            <a:off x="1775520" y="2420889"/>
            <a:ext cx="8743797" cy="991731"/>
          </a:xfrm>
          <a:prstGeom prst="foldedCorner">
            <a:avLst/>
          </a:prstGeom>
          <a:ln w="9525"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uk-UA" sz="2400" dirty="0"/>
              <a:t>Проаналізуйте дані, відображені на діаграмах різних типів, побудованих для даних таблиці </a:t>
            </a:r>
            <a:r>
              <a:rPr lang="uk-UA" sz="2400" b="1" i="1" dirty="0"/>
              <a:t>Олімпійські ігри</a:t>
            </a:r>
            <a:endParaRPr lang="uk-UA" sz="2400" kern="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457" y="3657217"/>
            <a:ext cx="6503920" cy="2767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321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535738" y="144463"/>
            <a:ext cx="5656262" cy="59531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eaLnBrk="1" hangingPunct="1"/>
            <a:r>
              <a:rPr lang="uk-UA" altLang="uk-UA" sz="36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Робота з комп'ютером</a:t>
            </a:r>
          </a:p>
        </p:txBody>
      </p:sp>
      <p:sp>
        <p:nvSpPr>
          <p:cNvPr id="9" name="Загнутый угол 8"/>
          <p:cNvSpPr/>
          <p:nvPr/>
        </p:nvSpPr>
        <p:spPr>
          <a:xfrm>
            <a:off x="3892787" y="816306"/>
            <a:ext cx="6626530" cy="1542693"/>
          </a:xfrm>
          <a:prstGeom prst="foldedCorner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uk-UA" sz="2600" b="1" spc="50" dirty="0">
                <a:ln w="11430"/>
                <a:solidFill>
                  <a:srgbClr val="000066"/>
                </a:solidFill>
                <a:cs typeface="Calibri" pitchFamily="34" charset="0"/>
              </a:rPr>
              <a:t>Вправа 3</a:t>
            </a:r>
            <a:r>
              <a:rPr lang="uk-UA" sz="2600" spc="50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cs typeface="Calibri" pitchFamily="34" charset="0"/>
              </a:rPr>
              <a:t>.</a:t>
            </a:r>
            <a:r>
              <a:rPr lang="uk-UA" sz="2600" spc="50" dirty="0">
                <a:ln w="11430"/>
                <a:solidFill>
                  <a:srgbClr val="000066"/>
                </a:solidFill>
                <a:cs typeface="Calibri" pitchFamily="34" charset="0"/>
              </a:rPr>
              <a:t> </a:t>
            </a:r>
            <a:r>
              <a:rPr lang="uk-UA" sz="2600" b="1" i="1" dirty="0"/>
              <a:t>Зміна типу діаграми, джерела даних для її побудови та параметрів форматування деяких її об’єктів</a:t>
            </a:r>
            <a:endParaRPr lang="uk-UA" sz="2600" b="1" spc="50" dirty="0">
              <a:ln w="11430"/>
              <a:solidFill>
                <a:srgbClr val="111111"/>
              </a:solidFill>
              <a:cs typeface="Calibri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030" y="950880"/>
            <a:ext cx="2214246" cy="648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84101" y="5353050"/>
            <a:ext cx="1933834" cy="15049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88" y="5387651"/>
            <a:ext cx="1872208" cy="15049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62722">
            <a:off x="3604755" y="968882"/>
            <a:ext cx="576064" cy="6120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78093">
            <a:off x="10105529" y="931328"/>
            <a:ext cx="576064" cy="6120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http://repetitor-excel.narod.ru/excel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339526" y="739775"/>
            <a:ext cx="785819" cy="714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repetitor-excel.narod.ru/excel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880" y="31925"/>
            <a:ext cx="752449" cy="714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1" y="5454301"/>
            <a:ext cx="1803353" cy="1128783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нутый угол 2"/>
          <p:cNvSpPr/>
          <p:nvPr/>
        </p:nvSpPr>
        <p:spPr>
          <a:xfrm>
            <a:off x="1756088" y="2492896"/>
            <a:ext cx="8804409" cy="1579424"/>
          </a:xfrm>
          <a:prstGeom prst="foldedCorner">
            <a:avLst/>
          </a:prstGeom>
          <a:ln w="9525"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uk-UA" sz="2000" kern="0" dirty="0">
                <a:latin typeface="Calibri" pitchFamily="34" charset="0"/>
              </a:rPr>
              <a:t>Змініть джерело даних діаграми </a:t>
            </a:r>
            <a:r>
              <a:rPr lang="uk-UA" sz="2000" i="1" kern="0" dirty="0">
                <a:latin typeface="Calibri" pitchFamily="34" charset="0"/>
              </a:rPr>
              <a:t>Зростання населенн</a:t>
            </a:r>
            <a:r>
              <a:rPr lang="uk-UA" sz="2000" kern="0" dirty="0">
                <a:latin typeface="Calibri" pitchFamily="34" charset="0"/>
              </a:rPr>
              <a:t>я, що зберігається в папці </a:t>
            </a:r>
            <a:r>
              <a:rPr lang="uk-UA" sz="2000" i="1" kern="0" dirty="0">
                <a:latin typeface="Calibri" pitchFamily="34" charset="0"/>
              </a:rPr>
              <a:t>Електронні таблиці</a:t>
            </a:r>
            <a:r>
              <a:rPr lang="uk-UA" sz="2000" kern="0" dirty="0">
                <a:latin typeface="Calibri" pitchFamily="34" charset="0"/>
              </a:rPr>
              <a:t>, для побудови діаграми так, щоб на діаграмі були відображені дані лише стосовно двох частин світу – Європи та Азії. Змініть тип діаграми на лінійчату, колір заливки стовпців діаграми та її області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534" y="4143746"/>
            <a:ext cx="7811014" cy="2621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243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Нижний колонтитул 1"/>
          <p:cNvSpPr txBox="1">
            <a:spLocks/>
          </p:cNvSpPr>
          <p:nvPr/>
        </p:nvSpPr>
        <p:spPr>
          <a:xfrm>
            <a:off x="5015880" y="628440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k-UA" sz="1050" dirty="0">
                <a:solidFill>
                  <a:schemeClr val="tx2">
                    <a:lumMod val="25000"/>
                    <a:lumOff val="75000"/>
                  </a:schemeClr>
                </a:solidFill>
              </a:rPr>
              <a:t>Чашук О.Ф., вчитель інформатики ЗОШ№23, Луцьк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287688" y="242392"/>
            <a:ext cx="5544616" cy="882352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>
                <a:latin typeface="Calibri" pitchFamily="34" charset="0"/>
                <a:cs typeface="Calibri" pitchFamily="34" charset="0"/>
              </a:rPr>
              <a:t>Домашнє завдання</a:t>
            </a:r>
          </a:p>
        </p:txBody>
      </p:sp>
      <p:sp>
        <p:nvSpPr>
          <p:cNvPr id="8" name="Місце для вмісту 2"/>
          <p:cNvSpPr txBox="1">
            <a:spLocks/>
          </p:cNvSpPr>
          <p:nvPr/>
        </p:nvSpPr>
        <p:spPr>
          <a:xfrm>
            <a:off x="1808000" y="1133955"/>
            <a:ext cx="8680489" cy="554461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452438" indent="-452438">
              <a:buFont typeface="Wingdings" panose="05000000000000000000" pitchFamily="2" charset="2"/>
              <a:buChar char="q"/>
            </a:pPr>
            <a:endParaRPr lang="uk-UA" sz="2800" b="1" dirty="0">
              <a:solidFill>
                <a:srgbClr val="C00000"/>
              </a:solidFill>
            </a:endParaRPr>
          </a:p>
          <a:p>
            <a:pPr marL="452438" indent="-452438">
              <a:buFont typeface="Wingdings" panose="05000000000000000000" pitchFamily="2" charset="2"/>
              <a:buChar char="q"/>
            </a:pPr>
            <a:r>
              <a:rPr lang="uk-U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Вивчити §20</a:t>
            </a:r>
            <a:r>
              <a:rPr lang="en-US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uk-UA" sz="2800" b="1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marL="452438" indent="-452438">
              <a:buFont typeface="Wingdings" panose="05000000000000000000" pitchFamily="2" charset="2"/>
              <a:buChar char="q"/>
            </a:pPr>
            <a:r>
              <a:rPr lang="uk-UA" sz="2800" b="1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Опрацювати  </a:t>
            </a:r>
            <a:r>
              <a:rPr lang="uk-UA" sz="2800" b="1" dirty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всі запитання </a:t>
            </a:r>
          </a:p>
          <a:p>
            <a:pPr marL="811213" lvl="3" indent="0">
              <a:spcBef>
                <a:spcPts val="0"/>
              </a:spcBef>
              <a:buNone/>
            </a:pPr>
            <a:r>
              <a:rPr lang="uk-UA" sz="2800" b="1" dirty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і завдання з рубрик</a:t>
            </a:r>
          </a:p>
          <a:p>
            <a:pPr marL="811213" lvl="3" indent="0">
              <a:spcBef>
                <a:spcPts val="0"/>
              </a:spcBef>
              <a:buNone/>
            </a:pPr>
            <a:endParaRPr lang="uk-UA" sz="2800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  <a:p>
            <a:pPr marL="811213" lvl="3" indent="0">
              <a:spcBef>
                <a:spcPts val="0"/>
              </a:spcBef>
              <a:buNone/>
            </a:pPr>
            <a:endParaRPr lang="uk-UA" sz="2800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  <a:p>
            <a:pPr marL="811213" lvl="3" indent="0">
              <a:spcBef>
                <a:spcPts val="0"/>
              </a:spcBef>
              <a:buNone/>
            </a:pPr>
            <a:endParaRPr lang="uk-UA" sz="2800" b="1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marL="530225" indent="-530225">
              <a:buFont typeface="Wingdings" pitchFamily="2" charset="2"/>
              <a:buChar char="q"/>
            </a:pPr>
            <a:r>
              <a:rPr lang="uk-UA" sz="28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Заповнити </a:t>
            </a:r>
            <a:br>
              <a:rPr lang="uk-UA" sz="28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8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словничок </a:t>
            </a:r>
          </a:p>
          <a:p>
            <a:pPr marL="0" indent="0">
              <a:buNone/>
            </a:pPr>
            <a:endParaRPr lang="uk-UA" sz="2800" b="1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" name="Picture 60" descr="3D_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930" y="128881"/>
            <a:ext cx="1295400" cy="1441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0" descr="3D_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92588" y="190854"/>
            <a:ext cx="1375412" cy="1441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772" y="3228429"/>
            <a:ext cx="2939450" cy="447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602" y="3906262"/>
            <a:ext cx="2937736" cy="345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444" y="3278596"/>
            <a:ext cx="1171575" cy="342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240179" y="5333020"/>
            <a:ext cx="5961803" cy="697885"/>
          </a:xfrm>
          <a:prstGeom prst="snip2Diag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R="25400" algn="ctr"/>
            <a:r>
              <a:rPr lang="uk-U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egoe Print" pitchFamily="2" charset="0"/>
              </a:rPr>
              <a:t>Типи діаграм 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641" y="3804091"/>
            <a:ext cx="2414885" cy="391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105" y="5230000"/>
            <a:ext cx="2043596" cy="83046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http://repetitor-excel.narod.ru/excel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87384" y="336482"/>
            <a:ext cx="785819" cy="714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repetitor-excel.narod.ru/excel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602" y="242392"/>
            <a:ext cx="830154" cy="714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72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Туман">
  <a:themeElements>
    <a:clrScheme name="Туман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Туман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уман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38</TotalTime>
  <Words>826</Words>
  <Application>Microsoft Office PowerPoint</Application>
  <PresentationFormat>Широкий екран</PresentationFormat>
  <Paragraphs>130</Paragraphs>
  <Slides>17</Slides>
  <Notes>3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Century Gothic</vt:lpstr>
      <vt:lpstr>Segoe Print</vt:lpstr>
      <vt:lpstr>Times New Roman</vt:lpstr>
      <vt:lpstr>Wingdings</vt:lpstr>
      <vt:lpstr>Wingdings 2</vt:lpstr>
      <vt:lpstr>Туман</vt:lpstr>
      <vt:lpstr>Урок з інформатики  6 клас (НУШ) Діаграми. Вибір типу та побудова діаграм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Робота з комп'ютером</vt:lpstr>
      <vt:lpstr>Робота з комп'ютером</vt:lpstr>
      <vt:lpstr>Робота з комп'ютером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з інформатики  6 клас (НУШ) Діаграми. Вибір типу та побудова діаграм</dc:title>
  <dc:creator>Юра</dc:creator>
  <cp:lastModifiedBy>Юра</cp:lastModifiedBy>
  <cp:revision>5</cp:revision>
  <dcterms:created xsi:type="dcterms:W3CDTF">2024-01-11T16:28:03Z</dcterms:created>
  <dcterms:modified xsi:type="dcterms:W3CDTF">2024-01-11T19:28:41Z</dcterms:modified>
</cp:coreProperties>
</file>