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embeddedFontLst>
    <p:embeddedFont>
      <p:font typeface="Book Antiqua" panose="02040602050305030304" pitchFamily="18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Georgia" panose="02040502050405020303" pitchFamily="18" charset="0"/>
      <p:regular r:id="rId38"/>
      <p:bold r:id="rId39"/>
      <p:italic r:id="rId40"/>
      <p:boldItalic r:id="rId41"/>
    </p:embeddedFont>
    <p:embeddedFont>
      <p:font typeface="Century Gothic" panose="020B0502020202020204" pitchFamily="3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7" roundtripDataSignature="AMtx7mgtob9X6LRj8USuCvFQ7PQqCFdv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E9B4A49-2153-460D-A365-417A3161ADD2}">
  <a:tblStyle styleId="{BE9B4A49-2153-460D-A365-417A3161ADD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6" name="Google Shape;336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7" name="Google Shape;347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9" name="Google Shape;35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1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31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1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1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2"/>
          <p:cNvSpPr txBox="1">
            <a:spLocks noGrp="1"/>
          </p:cNvSpPr>
          <p:nvPr>
            <p:ph type="title"/>
          </p:nvPr>
        </p:nvSpPr>
        <p:spPr>
          <a:xfrm>
            <a:off x="838202" y="163208"/>
            <a:ext cx="1051559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2"/>
          <p:cNvSpPr txBox="1">
            <a:spLocks noGrp="1"/>
          </p:cNvSpPr>
          <p:nvPr>
            <p:ph type="body" idx="1"/>
          </p:nvPr>
        </p:nvSpPr>
        <p:spPr>
          <a:xfrm>
            <a:off x="860612" y="1287255"/>
            <a:ext cx="10493187" cy="48897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2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2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2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3"/>
          <p:cNvSpPr txBox="1">
            <a:spLocks noGrp="1"/>
          </p:cNvSpPr>
          <p:nvPr>
            <p:ph type="title"/>
          </p:nvPr>
        </p:nvSpPr>
        <p:spPr>
          <a:xfrm>
            <a:off x="838202" y="163208"/>
            <a:ext cx="1051559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3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3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3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4"/>
          <p:cNvSpPr txBox="1"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4"/>
          <p:cNvSpPr txBox="1"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34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4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4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5"/>
          <p:cNvSpPr txBox="1"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5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5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5"/>
          <p:cNvSpPr txBox="1">
            <a:spLocks noGrp="1"/>
          </p:cNvSpPr>
          <p:nvPr>
            <p:ph type="body" idx="3"/>
          </p:nvPr>
        </p:nvSpPr>
        <p:spPr>
          <a:xfrm>
            <a:off x="6172202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35"/>
          <p:cNvSpPr txBox="1">
            <a:spLocks noGrp="1"/>
          </p:cNvSpPr>
          <p:nvPr>
            <p:ph type="body" idx="4"/>
          </p:nvPr>
        </p:nvSpPr>
        <p:spPr>
          <a:xfrm>
            <a:off x="6172202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35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5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5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6"/>
          <p:cNvSpPr txBox="1">
            <a:spLocks noGrp="1"/>
          </p:cNvSpPr>
          <p:nvPr>
            <p:ph type="title"/>
          </p:nvPr>
        </p:nvSpPr>
        <p:spPr>
          <a:xfrm>
            <a:off x="838202" y="163208"/>
            <a:ext cx="1051559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6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6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6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7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7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7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8"/>
          <p:cNvSpPr txBox="1">
            <a:spLocks noGrp="1"/>
          </p:cNvSpPr>
          <p:nvPr>
            <p:ph type="body" idx="1"/>
          </p:nvPr>
        </p:nvSpPr>
        <p:spPr>
          <a:xfrm>
            <a:off x="5183188" y="987429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3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38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38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8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9"/>
          <p:cNvSpPr>
            <a:spLocks noGrp="1"/>
          </p:cNvSpPr>
          <p:nvPr>
            <p:ph type="pic" idx="2"/>
          </p:nvPr>
        </p:nvSpPr>
        <p:spPr>
          <a:xfrm>
            <a:off x="5183188" y="987429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39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9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9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0"/>
          <p:cNvSpPr txBox="1">
            <a:spLocks noGrp="1"/>
          </p:cNvSpPr>
          <p:nvPr>
            <p:ph type="title"/>
          </p:nvPr>
        </p:nvSpPr>
        <p:spPr>
          <a:xfrm>
            <a:off x="838202" y="163208"/>
            <a:ext cx="1051559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0"/>
          <p:cNvSpPr txBox="1">
            <a:spLocks noGrp="1"/>
          </p:cNvSpPr>
          <p:nvPr>
            <p:ph type="body" idx="1"/>
          </p:nvPr>
        </p:nvSpPr>
        <p:spPr>
          <a:xfrm rot="5400000">
            <a:off x="3662351" y="-1514484"/>
            <a:ext cx="4889709" cy="1049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0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0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0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1"/>
          <p:cNvSpPr txBox="1">
            <a:spLocks noGrp="1"/>
          </p:cNvSpPr>
          <p:nvPr>
            <p:ph type="title"/>
          </p:nvPr>
        </p:nvSpPr>
        <p:spPr>
          <a:xfrm rot="5400000">
            <a:off x="7133433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1"/>
          <p:cNvSpPr txBox="1">
            <a:spLocks noGrp="1"/>
          </p:cNvSpPr>
          <p:nvPr>
            <p:ph type="body" idx="1"/>
          </p:nvPr>
        </p:nvSpPr>
        <p:spPr>
          <a:xfrm rot="5400000">
            <a:off x="1799433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41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1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1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30"/>
          <p:cNvPicPr preferRelativeResize="0"/>
          <p:nvPr/>
        </p:nvPicPr>
        <p:blipFill rotWithShape="1">
          <a:blip r:embed="rId13">
            <a:alphaModFix/>
          </a:blip>
          <a:srcRect t="80780" r="29069"/>
          <a:stretch/>
        </p:blipFill>
        <p:spPr>
          <a:xfrm rot="10800000" flipH="1">
            <a:off x="0" y="2155219"/>
            <a:ext cx="12192000" cy="4702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30"/>
          <p:cNvPicPr preferRelativeResize="0"/>
          <p:nvPr/>
        </p:nvPicPr>
        <p:blipFill rotWithShape="1">
          <a:blip r:embed="rId14">
            <a:alphaModFix/>
          </a:blip>
          <a:srcRect t="60387"/>
          <a:stretch/>
        </p:blipFill>
        <p:spPr>
          <a:xfrm>
            <a:off x="0" y="-1"/>
            <a:ext cx="12192000" cy="215522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0"/>
          <p:cNvSpPr txBox="1">
            <a:spLocks noGrp="1"/>
          </p:cNvSpPr>
          <p:nvPr>
            <p:ph type="body" idx="1"/>
          </p:nvPr>
        </p:nvSpPr>
        <p:spPr>
          <a:xfrm>
            <a:off x="860612" y="1287255"/>
            <a:ext cx="10493187" cy="48897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0"/>
          <p:cNvSpPr txBox="1">
            <a:spLocks noGrp="1"/>
          </p:cNvSpPr>
          <p:nvPr>
            <p:ph type="dt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0"/>
          <p:cNvSpPr txBox="1">
            <a:spLocks noGrp="1"/>
          </p:cNvSpPr>
          <p:nvPr>
            <p:ph type="ft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30"/>
          <p:cNvSpPr txBox="1">
            <a:spLocks noGrp="1"/>
          </p:cNvSpPr>
          <p:nvPr>
            <p:ph type="sldNum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  <p:sp>
        <p:nvSpPr>
          <p:cNvPr id="16" name="Google Shape;16;p30"/>
          <p:cNvSpPr txBox="1">
            <a:spLocks noGrp="1"/>
          </p:cNvSpPr>
          <p:nvPr>
            <p:ph type="title"/>
          </p:nvPr>
        </p:nvSpPr>
        <p:spPr>
          <a:xfrm>
            <a:off x="838202" y="163208"/>
            <a:ext cx="1051559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zillya.ua/ru/check-password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49000"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"/>
          <p:cNvSpPr txBox="1">
            <a:spLocks noGrp="1"/>
          </p:cNvSpPr>
          <p:nvPr>
            <p:ph type="ctrTitle"/>
          </p:nvPr>
        </p:nvSpPr>
        <p:spPr>
          <a:xfrm>
            <a:off x="484909" y="1039236"/>
            <a:ext cx="11097491" cy="2576799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5400"/>
              <a:buFont typeface="Calibri"/>
              <a:buNone/>
            </a:pPr>
            <a:r>
              <a:rPr lang="ru-RU" sz="54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5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54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5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54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користувачів</a:t>
            </a:r>
            <a:endParaRPr sz="5400" b="1" dirty="0">
              <a:solidFill>
                <a:srgbClr val="002060"/>
              </a:solidFill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2682817" y="223088"/>
            <a:ext cx="6610812" cy="425305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127000" cap="flat" cmpd="dbl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Georgia"/>
              <a:buNone/>
            </a:pPr>
            <a:r>
              <a:rPr lang="ru-RU" sz="2400" b="1" i="1" u="none" strike="noStrike" cap="none" dirty="0" err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Інформаційна</a:t>
            </a:r>
            <a:r>
              <a:rPr lang="ru-RU" sz="2400" b="1" i="1" u="none" strike="noStrike" cap="none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-RU" sz="2400" b="1" i="1" u="none" strike="noStrike" cap="none" dirty="0" err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безпека</a:t>
            </a:r>
            <a:r>
              <a:rPr lang="ru-RU" sz="2400" b="1" i="1" u="none" strike="noStrike" cap="none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. Урок № 42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1" descr="ÐÐ¾ÑÐ¾Ð¶ÐµÐµ Ð¸Ð·Ð¾Ð±ÑÐ°Ð¶ÐµÐ½Ð¸Ð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6848" y="3848266"/>
            <a:ext cx="4125479" cy="2322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 descr="ÐÐ°ÑÑÐ¸Ð½ÐºÐ¸ Ð¿Ð¾ Ð·Ð°Ð¿ÑÐ¾ÑÑ ÑÐ¾Ð·Ð¿Ð¾Ð·Ð½Ð°Ð²Ð°Ð½Ð¸Ðµ Ð¿Ð¾ Ð»Ð¸ÑÑ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04290" y="3837709"/>
            <a:ext cx="4357086" cy="23275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>
            <a:spLocks noGrp="1"/>
          </p:cNvSpPr>
          <p:nvPr>
            <p:ph type="body" idx="1"/>
          </p:nvPr>
        </p:nvSpPr>
        <p:spPr>
          <a:xfrm>
            <a:off x="6134794" y="1662545"/>
            <a:ext cx="6057206" cy="4688379"/>
          </a:xfrm>
          <a:prstGeom prst="rect">
            <a:avLst/>
          </a:prstGeom>
          <a:gradFill>
            <a:gsLst>
              <a:gs pos="0">
                <a:srgbClr val="5F82CA"/>
              </a:gs>
              <a:gs pos="50000">
                <a:srgbClr val="3C70CA"/>
              </a:gs>
              <a:gs pos="100000">
                <a:srgbClr val="2E60B9"/>
              </a:gs>
            </a:gsLst>
            <a:lin ang="5400000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563" lvl="0" indent="-18796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960"/>
              <a:buNone/>
            </a:pPr>
            <a:endParaRPr dirty="0"/>
          </a:p>
          <a:p>
            <a:pPr marL="182563" lvl="0" indent="-18796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960"/>
              <a:buChar char="•"/>
            </a:pP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таке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dirty="0"/>
          </a:p>
          <a:p>
            <a:pPr marL="22860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960"/>
              <a:buChar char="•"/>
            </a:pP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таке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Які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види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аутентифікації</a:t>
            </a:r>
            <a:r>
              <a:rPr lang="ru-RU" sz="296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реалізуються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телекомунікаційних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системах і мережах?</a:t>
            </a:r>
            <a:endParaRPr dirty="0"/>
          </a:p>
          <a:p>
            <a:pPr marL="22860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960"/>
              <a:buChar char="•"/>
            </a:pP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таке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Які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переваги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й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недоліки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мають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різні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схеми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96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96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dirty="0"/>
          </a:p>
        </p:txBody>
      </p:sp>
      <p:sp>
        <p:nvSpPr>
          <p:cNvPr id="101" name="Google Shape;101;p2"/>
          <p:cNvSpPr txBox="1"/>
          <p:nvPr/>
        </p:nvSpPr>
        <p:spPr>
          <a:xfrm>
            <a:off x="1" y="1030508"/>
            <a:ext cx="5802284" cy="523220"/>
          </a:xfrm>
          <a:prstGeom prst="rect">
            <a:avLst/>
          </a:prstGeom>
          <a:solidFill>
            <a:srgbClr val="FFC73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Пригадайте:</a:t>
            </a:r>
            <a:endParaRPr/>
          </a:p>
        </p:txBody>
      </p:sp>
      <p:sp>
        <p:nvSpPr>
          <p:cNvPr id="102" name="Google Shape;102;p2"/>
          <p:cNvSpPr txBox="1"/>
          <p:nvPr/>
        </p:nvSpPr>
        <p:spPr>
          <a:xfrm>
            <a:off x="6101543" y="1063759"/>
            <a:ext cx="6090458" cy="52322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 дізнаєтеся:</a:t>
            </a:r>
            <a:endParaRPr/>
          </a:p>
        </p:txBody>
      </p:sp>
      <p:sp>
        <p:nvSpPr>
          <p:cNvPr id="103" name="Google Shape;103;p2"/>
          <p:cNvSpPr txBox="1"/>
          <p:nvPr/>
        </p:nvSpPr>
        <p:spPr>
          <a:xfrm>
            <a:off x="0" y="1681943"/>
            <a:ext cx="5835535" cy="4635730"/>
          </a:xfrm>
          <a:prstGeom prst="rect">
            <a:avLst/>
          </a:prstGeom>
          <a:gradFill>
            <a:gsLst>
              <a:gs pos="0">
                <a:srgbClr val="F08B54"/>
              </a:gs>
              <a:gs pos="50000">
                <a:srgbClr val="F67A26"/>
              </a:gs>
              <a:gs pos="100000">
                <a:srgbClr val="E36A18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742950" marR="0" lvl="0" indent="-7429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70"/>
              <a:buFont typeface="Calibri"/>
              <a:buAutoNum type="arabicPeriod"/>
            </a:pPr>
            <a:r>
              <a:rPr lang="ru-RU" sz="3570" b="0" i="0" u="none" strike="noStrike" cap="none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3570" b="0" i="0" u="none" strike="noStrike" cap="none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таке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інформаційна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етика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 </a:t>
            </a:r>
            <a:endParaRPr dirty="0"/>
          </a:p>
          <a:p>
            <a:pPr marL="742950" marR="0" lvl="0" indent="-7429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70"/>
              <a:buFont typeface="Calibri"/>
              <a:buAutoNum type="arabicPeriod"/>
            </a:pP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Хто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такий</a:t>
            </a:r>
            <a:r>
              <a:rPr lang="ru-RU" sz="3570" b="0" i="0" u="none" strike="noStrike" cap="none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хакер?</a:t>
            </a:r>
            <a:endParaRPr dirty="0"/>
          </a:p>
          <a:p>
            <a:pPr marL="742950" marR="0" lvl="0" indent="-7429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70"/>
              <a:buFont typeface="Calibri"/>
              <a:buAutoNum type="arabicPeriod"/>
            </a:pP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Які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наслідки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357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дій</a:t>
            </a:r>
            <a:r>
              <a:rPr lang="ru-RU" sz="357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хакера?</a:t>
            </a:r>
            <a:endParaRPr dirty="0"/>
          </a:p>
          <a:p>
            <a:pPr marL="342900" marR="0" lvl="0" indent="-3429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7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11620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70"/>
              <a:buFont typeface="Calibri"/>
              <a:buNone/>
            </a:pPr>
            <a:endParaRPr sz="357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228600" marR="0" lvl="0" indent="-2286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72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4B97DB6-2F02-4C14-99AC-FCA1CA723C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 txBox="1">
            <a:spLocks noGrp="1"/>
          </p:cNvSpPr>
          <p:nvPr>
            <p:ph type="title"/>
          </p:nvPr>
        </p:nvSpPr>
        <p:spPr>
          <a:xfrm>
            <a:off x="2660072" y="177063"/>
            <a:ext cx="8804563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Види захисту інформації</a:t>
            </a:r>
            <a:endParaRPr sz="4800"/>
          </a:p>
        </p:txBody>
      </p:sp>
      <p:sp>
        <p:nvSpPr>
          <p:cNvPr id="116" name="Google Shape;116;p4"/>
          <p:cNvSpPr/>
          <p:nvPr/>
        </p:nvSpPr>
        <p:spPr>
          <a:xfrm>
            <a:off x="651162" y="1163251"/>
            <a:ext cx="10751127" cy="2677656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0" i="1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Технічний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—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забезпечує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обмеження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доступу до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носія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повідомлення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апаратно-технічними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засобами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антивіруси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фаєрволи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маршрутизатори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токени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смарт-картки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тощо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):</a:t>
            </a:r>
            <a:endParaRPr/>
          </a:p>
          <a:p>
            <a:pPr marL="457200" marR="0" lvl="1" indent="-1778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попередження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витоку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по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технічним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каналам;</a:t>
            </a:r>
            <a:endParaRPr/>
          </a:p>
          <a:p>
            <a:pPr marL="457200" marR="0" lvl="1" indent="-1778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✔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попередження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блокування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захист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інформації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несанкціонованого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доступу (НСД).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 sz="3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637309" y="4030736"/>
            <a:ext cx="10764982" cy="954107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Витік</a:t>
            </a:r>
            <a:r>
              <a:rPr lang="ru-RU"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– це безконтрольний вихід конфіденційної інформації за межі організації чи кола осіб, яким вона була довірена.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665019" y="5073272"/>
            <a:ext cx="10778836" cy="1200329"/>
          </a:xfrm>
          <a:prstGeom prst="rect">
            <a:avLst/>
          </a:prstGeom>
          <a:solidFill>
            <a:srgbClr val="8DA9DB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Канал витоку інформації – це шлях від джерела конфіденційної інформації до зловмисника, за допомогою якого останній може одержати доступ до відомостей, що охороняються.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E25044F-2F06-4284-9767-8A52AA834CE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"/>
          <p:cNvSpPr txBox="1">
            <a:spLocks noGrp="1"/>
          </p:cNvSpPr>
          <p:nvPr>
            <p:ph type="title"/>
          </p:nvPr>
        </p:nvSpPr>
        <p:spPr>
          <a:xfrm>
            <a:off x="2452255" y="163208"/>
            <a:ext cx="8901544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Захист</a:t>
            </a:r>
            <a:r>
              <a:rPr lang="ru-RU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ru-RU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інформації</a:t>
            </a:r>
            <a:r>
              <a:rPr lang="ru-RU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ru-RU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від</a:t>
            </a:r>
            <a:r>
              <a:rPr lang="ru-RU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ru-RU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несанкціонованого</a:t>
            </a:r>
            <a:r>
              <a:rPr lang="ru-RU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доступу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6" name="Google Shape;126;p5"/>
          <p:cNvSpPr/>
          <p:nvPr/>
        </p:nvSpPr>
        <p:spPr>
          <a:xfrm>
            <a:off x="637309" y="1247441"/>
            <a:ext cx="11042073" cy="290979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114300" marR="0" lvl="1" indent="-17780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Для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захисту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інформації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рівні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прикладного та системного ПЗ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використовуються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розмежування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доступу до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інформації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аутентифікації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аудиту  та 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моніторингу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анти-вірусного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захисту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5"/>
          <p:cNvSpPr/>
          <p:nvPr/>
        </p:nvSpPr>
        <p:spPr>
          <a:xfrm>
            <a:off x="3452585" y="3930076"/>
            <a:ext cx="5317385" cy="106347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</a:t>
            </a: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захисту</a:t>
            </a: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інформації</a:t>
            </a: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на </a:t>
            </a: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рівні</a:t>
            </a: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апаратного</a:t>
            </a:r>
            <a:r>
              <a:rPr lang="ru-RU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забезпечення</a:t>
            </a:r>
            <a:r>
              <a:rPr lang="ru-RU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використовуються</a:t>
            </a: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5"/>
          <p:cNvSpPr/>
          <p:nvPr/>
        </p:nvSpPr>
        <p:spPr>
          <a:xfrm>
            <a:off x="1410713" y="5365804"/>
            <a:ext cx="2041872" cy="52647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апаратні ключі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5"/>
          <p:cNvSpPr/>
          <p:nvPr/>
        </p:nvSpPr>
        <p:spPr>
          <a:xfrm>
            <a:off x="4881206" y="5365804"/>
            <a:ext cx="2591012" cy="52647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системи</a:t>
            </a:r>
            <a: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ru-RU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сигналізації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5"/>
          <p:cNvSpPr/>
          <p:nvPr/>
        </p:nvSpPr>
        <p:spPr>
          <a:xfrm>
            <a:off x="8246167" y="5365804"/>
            <a:ext cx="3771662" cy="52647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засоби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блокування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пристроїв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та </a:t>
            </a: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інтерфейс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вводу-</a:t>
            </a: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виводу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інформації</a:t>
            </a: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A2F713A-CBC6-4D0F-8097-BDEB05D2E75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 txBox="1">
            <a:spLocks noGrp="1"/>
          </p:cNvSpPr>
          <p:nvPr>
            <p:ph type="title"/>
          </p:nvPr>
        </p:nvSpPr>
        <p:spPr>
          <a:xfrm>
            <a:off x="2521527" y="301754"/>
            <a:ext cx="8859981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3600"/>
              <a:buFont typeface="Century Gothic"/>
              <a:buNone/>
            </a:pPr>
            <a:r>
              <a:rPr lang="ru-RU" sz="36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Методи, що забезпечують санкціонованим особам доступ до об'єктів</a:t>
            </a:r>
            <a:endParaRPr sz="36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7" name="Google Shape;137;p6"/>
          <p:cNvSpPr/>
          <p:nvPr/>
        </p:nvSpPr>
        <p:spPr>
          <a:xfrm rot="-5400000">
            <a:off x="1276349" y="2212782"/>
            <a:ext cx="2124940" cy="3541568"/>
          </a:xfrm>
          <a:prstGeom prst="flowChartManualOperation">
            <a:avLst/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6"/>
          <p:cNvSpPr txBox="1"/>
          <p:nvPr/>
        </p:nvSpPr>
        <p:spPr>
          <a:xfrm>
            <a:off x="568011" y="3346077"/>
            <a:ext cx="3541568" cy="1274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в ​​інформаційних технологіях це надання певних повноважень особі або групі осіб на виконання деяких дій в системі обробки даних. ("Чи має право виконувати цю діяльність?")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6"/>
          <p:cNvSpPr/>
          <p:nvPr/>
        </p:nvSpPr>
        <p:spPr>
          <a:xfrm rot="-5400000">
            <a:off x="5172073" y="2212782"/>
            <a:ext cx="2124940" cy="3541568"/>
          </a:xfrm>
          <a:prstGeom prst="flowChartManualOperation">
            <a:avLst/>
          </a:prstGeom>
          <a:solidFill>
            <a:schemeClr val="accent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6"/>
          <p:cNvSpPr txBox="1"/>
          <p:nvPr/>
        </p:nvSpPr>
        <p:spPr>
          <a:xfrm>
            <a:off x="4463736" y="3346077"/>
            <a:ext cx="3541568" cy="1274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це метод незалежного від джерела інформації встановлення автентичності інформації на основі перевірки достовірності її внутрішньої структури ("це той, ким назвався?").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/>
          <p:nvPr/>
        </p:nvSpPr>
        <p:spPr>
          <a:xfrm rot="-5400000">
            <a:off x="9067797" y="2212782"/>
            <a:ext cx="2124940" cy="3541568"/>
          </a:xfrm>
          <a:prstGeom prst="flowChartManualOperation">
            <a:avLst/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6"/>
          <p:cNvSpPr txBox="1"/>
          <p:nvPr/>
        </p:nvSpPr>
        <p:spPr>
          <a:xfrm>
            <a:off x="8359461" y="3346077"/>
            <a:ext cx="3541568" cy="1274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метод 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порівняння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предметів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осіб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їх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характеристиками шляхом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розпізнавання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з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предметів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документів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визначення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повноважень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пов'язаних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з доступом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осіб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приміщення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, до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документів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і т.д. ("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той, ким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назвався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має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право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виконувати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цю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діяльність</a:t>
            </a:r>
            <a:r>
              <a:rPr lang="ru-RU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?")</a:t>
            </a:r>
            <a:endParaRPr sz="200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72F31F8-DC5A-4442-A3E2-B0C5CD9287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>
            <a:spLocks noGrp="1"/>
          </p:cNvSpPr>
          <p:nvPr>
            <p:ph type="title"/>
          </p:nvPr>
        </p:nvSpPr>
        <p:spPr>
          <a:xfrm>
            <a:off x="2576945" y="149353"/>
            <a:ext cx="8776854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Що таке ідентифікація?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8" name="Google Shape;148;p7"/>
          <p:cNvSpPr txBox="1">
            <a:spLocks noGrp="1"/>
          </p:cNvSpPr>
          <p:nvPr>
            <p:ph type="body" idx="1"/>
          </p:nvPr>
        </p:nvSpPr>
        <p:spPr>
          <a:xfrm>
            <a:off x="860612" y="1273401"/>
            <a:ext cx="10493187" cy="1220417"/>
          </a:xfrm>
          <a:prstGeom prst="rect">
            <a:avLst/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00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36036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Ідентифікація - це процедура розпізнавання суб'єкта за його ідентифікатором (простіше кажучи, це визначення імені, логіна або номера).</a:t>
            </a:r>
            <a:endParaRPr/>
          </a:p>
        </p:txBody>
      </p:sp>
      <p:sp>
        <p:nvSpPr>
          <p:cNvPr id="150" name="Google Shape;150;p7"/>
          <p:cNvSpPr/>
          <p:nvPr/>
        </p:nvSpPr>
        <p:spPr>
          <a:xfrm>
            <a:off x="858981" y="2593539"/>
            <a:ext cx="10487892" cy="1292662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виконується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при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спробі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увійти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 будь-яку систему (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наприклад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в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операційну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систему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сервіс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електронної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пошти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Мета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—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перевірити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чи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відомий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індивід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системі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dirty="0"/>
          </a:p>
        </p:txBody>
      </p:sp>
      <p:sp>
        <p:nvSpPr>
          <p:cNvPr id="151" name="Google Shape;151;p7"/>
          <p:cNvSpPr/>
          <p:nvPr/>
        </p:nvSpPr>
        <p:spPr>
          <a:xfrm>
            <a:off x="872836" y="4117209"/>
            <a:ext cx="5999019" cy="193899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Ідентифікатором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може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бути: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номер телефону 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номер паспорта 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e-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mail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номер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сторінки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соціальній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мережі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7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45220" y="3985954"/>
            <a:ext cx="3987800" cy="2392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F25462A-4CAB-43F2-ABDA-D577C424120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"/>
          <p:cNvSpPr/>
          <p:nvPr/>
        </p:nvSpPr>
        <p:spPr>
          <a:xfrm>
            <a:off x="540325" y="1207943"/>
            <a:ext cx="7370620" cy="26776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Коли нам дзвонять з невідомого номера, що ми робимо?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Запитуємо "Хто це", тобто дізнаємося ім'я.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Ім'я в даному випадку і є ідентифікатор, а відповідь вашого співрозмовника - це буде ідентифікація. 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8"/>
          <p:cNvSpPr txBox="1">
            <a:spLocks noGrp="1"/>
          </p:cNvSpPr>
          <p:nvPr>
            <p:ph type="body" idx="1"/>
          </p:nvPr>
        </p:nvSpPr>
        <p:spPr>
          <a:xfrm>
            <a:off x="8368145" y="1287255"/>
            <a:ext cx="2985654" cy="48897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160" name="Google Shape;160;p8"/>
          <p:cNvSpPr txBox="1">
            <a:spLocks noGrp="1"/>
          </p:cNvSpPr>
          <p:nvPr>
            <p:ph type="title"/>
          </p:nvPr>
        </p:nvSpPr>
        <p:spPr>
          <a:xfrm>
            <a:off x="2867891" y="163208"/>
            <a:ext cx="8485908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Що таке ідентифікація?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61" name="Google Shape;161;p8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58414" y="1864448"/>
            <a:ext cx="3773367" cy="3192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8" descr="ÐÐ¾ÑÐ¾Ð¶ÐµÐµ Ð¸Ð·Ð¾Ð±ÑÐ°Ð¶ÐµÐ½Ð¸Ð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8036" y="3992278"/>
            <a:ext cx="3352800" cy="233864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4FD1BEF-B999-4B24-9F70-F13F3D65471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"/>
          <p:cNvSpPr txBox="1">
            <a:spLocks noGrp="1"/>
          </p:cNvSpPr>
          <p:nvPr>
            <p:ph type="title"/>
          </p:nvPr>
        </p:nvSpPr>
        <p:spPr>
          <a:xfrm>
            <a:off x="3048000" y="163208"/>
            <a:ext cx="8305799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Що таке аутентифікація?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8" name="Google Shape;168;p9"/>
          <p:cNvSpPr txBox="1">
            <a:spLocks noGrp="1"/>
          </p:cNvSpPr>
          <p:nvPr>
            <p:ph type="body" idx="1"/>
          </p:nvPr>
        </p:nvSpPr>
        <p:spPr>
          <a:xfrm>
            <a:off x="581891" y="1121001"/>
            <a:ext cx="11152910" cy="1123435"/>
          </a:xfrm>
          <a:prstGeom prst="rect">
            <a:avLst/>
          </a:prstGeom>
          <a:solidFill>
            <a:srgbClr val="2F5496"/>
          </a:solidFill>
          <a:ln w="9525" cap="flat" cmpd="sng">
            <a:solidFill>
              <a:srgbClr val="1E4E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ru-RU" sz="2600">
                <a:solidFill>
                  <a:schemeClr val="lt1"/>
                </a:solidFill>
              </a:rPr>
              <a:t>Після ідентифікації проводиться аутентифікація: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ru-RU" sz="2600" b="1">
                <a:solidFill>
                  <a:schemeClr val="lt1"/>
                </a:solidFill>
              </a:rPr>
              <a:t>Аутентифікація (з англ.) </a:t>
            </a:r>
            <a:r>
              <a:rPr lang="ru-RU" sz="2600">
                <a:solidFill>
                  <a:schemeClr val="lt1"/>
                </a:solidFill>
              </a:rPr>
              <a:t> - буквально «встановлення автентичності, справжності».</a:t>
            </a:r>
            <a:r>
              <a:rPr lang="ru-RU" sz="2400"/>
              <a:t>  </a:t>
            </a:r>
            <a:endParaRPr sz="2400">
              <a:solidFill>
                <a:schemeClr val="lt1"/>
              </a:solidFill>
            </a:endParaRPr>
          </a:p>
          <a:p>
            <a:pPr marL="228600" lvl="0" indent="-635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endParaRPr sz="2600">
              <a:solidFill>
                <a:schemeClr val="lt1"/>
              </a:solidFill>
            </a:endParaRPr>
          </a:p>
        </p:txBody>
      </p:sp>
      <p:sp>
        <p:nvSpPr>
          <p:cNvPr id="170" name="Google Shape;170;p9"/>
          <p:cNvSpPr/>
          <p:nvPr/>
        </p:nvSpPr>
        <p:spPr>
          <a:xfrm>
            <a:off x="554183" y="3963614"/>
            <a:ext cx="8007928" cy="120032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Якщо пояснювати ще простіше, </a:t>
            </a:r>
            <a:r>
              <a:rPr lang="ru-RU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– перевірка відповідності імені входу і пароля (введені облікові дані звіряються з даними, що зберігаються в базі даних) 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9"/>
          <p:cNvSpPr txBox="1"/>
          <p:nvPr/>
        </p:nvSpPr>
        <p:spPr>
          <a:xfrm>
            <a:off x="8704120" y="2453986"/>
            <a:ext cx="3283094" cy="46166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 той ким назвався?</a:t>
            </a: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9"/>
          <p:cNvSpPr/>
          <p:nvPr/>
        </p:nvSpPr>
        <p:spPr>
          <a:xfrm>
            <a:off x="540327" y="2355273"/>
            <a:ext cx="8035637" cy="1569660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45085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— це процес розпізнавання користувача системи і надання йому певних прав та повноважень.</a:t>
            </a: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Його суть — визначити, чи справді індивід є тією особою, якою він або вона себе називає.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" name="Google Shape;173;p9" descr="ÐÐ¸ÑÐ¾ Ð·Ð½Ð°ÑÐ¾Ðº Ð½Ð°Ð±ÑÐ¾ÑÐºÐ¸ Ð°ÑÑÐµÐ½ÑÐ¸ÑÐ¸ÐºÐ°ÑÐ¸Ð¸. ÐÐ¸ÑÐ° Ð±Ð¸Ð¾Ð¼ÐµÑÑÐ¸ÑÐµÑÐºÐ¾Ð¹ Ð¸Ð´ÐµÐ½ÑÐ¸ÑÐ¸ÐºÐ°ÑÐ¸Ð¸. Ð¡Ð¸Ð»ÑÑÑ Ð¼ÑÐ¶ÑÐºÐ¾Ð¹ Ð³Ð¾Ð»Ð¾Ð²Ñ Ð² Ð¿ÑÐ¸Ð·Ð½Ð°Ð½Ð¸Ðµ ÐºÐ°Ð¼ÐµÑÑ â ÑÑÐ¾ÐºÐ¾Ð²ÑÐ¹ Ð²ÐµÐºÑÐ¾Ñ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42809" y="2972664"/>
            <a:ext cx="3103806" cy="330041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74" name="Google Shape;174;p9"/>
          <p:cNvSpPr txBox="1"/>
          <p:nvPr/>
        </p:nvSpPr>
        <p:spPr>
          <a:xfrm>
            <a:off x="528103" y="5263510"/>
            <a:ext cx="8061715" cy="1220417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88900" marR="0" lvl="0" indent="21431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 схожа, припустимо, з перевіркою на КПП, або коли вахтер порівнює ваше обличчя з фотографією в пропуску, встановлюючи вашу особистість. </a:t>
            </a:r>
            <a:endParaRPr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9CBD95F-A667-42D6-86DD-C622853AED4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 txBox="1">
            <a:spLocks noGrp="1"/>
          </p:cNvSpPr>
          <p:nvPr>
            <p:ph type="title"/>
          </p:nvPr>
        </p:nvSpPr>
        <p:spPr>
          <a:xfrm>
            <a:off x="2618509" y="163208"/>
            <a:ext cx="8735290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Способи аутентифікації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1" name="Google Shape;181;p10"/>
          <p:cNvSpPr txBox="1"/>
          <p:nvPr/>
        </p:nvSpPr>
        <p:spPr>
          <a:xfrm>
            <a:off x="8769928" y="1052946"/>
            <a:ext cx="3117272" cy="3693319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2550" marR="0" lvl="0" indent="27781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Виходить, що кожен раз, коли ви вставляєте ключ в замок, вводите пароль або прикладаєте палець до сенсора відбитків пальців, ви проходите аутентифікацію. </a:t>
            </a:r>
            <a:endParaRPr sz="26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0"/>
          <p:cNvSpPr/>
          <p:nvPr/>
        </p:nvSpPr>
        <p:spPr>
          <a:xfrm>
            <a:off x="417512" y="2076979"/>
            <a:ext cx="8128000" cy="4266671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114300" marR="0" lvl="1" indent="-17780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Пароль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то,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ми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знаємо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(слово, PIN-код, код для замка,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графічний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ключ).</a:t>
            </a:r>
            <a:endParaRPr/>
          </a:p>
          <a:p>
            <a:pPr marL="114300" marR="0" lvl="1" indent="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" marR="0" lvl="1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Пристрій</a:t>
            </a: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8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токен</a:t>
            </a: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то,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ми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маємо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пластикова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карта, ключ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замка, USB-ключ).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" marR="0" lvl="1" indent="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" marR="0" lvl="1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Біометрика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то,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частиною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нас (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відбиток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пальця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портрет, </a:t>
            </a:r>
            <a:r>
              <a:rPr lang="ru-RU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сітківка</a:t>
            </a:r>
            <a:r>
              <a:rPr lang="ru-RU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ока).</a:t>
            </a:r>
            <a:endParaRPr/>
          </a:p>
        </p:txBody>
      </p:sp>
      <p:sp>
        <p:nvSpPr>
          <p:cNvPr id="183" name="Google Shape;183;p10"/>
          <p:cNvSpPr/>
          <p:nvPr/>
        </p:nvSpPr>
        <p:spPr>
          <a:xfrm>
            <a:off x="476250" y="1090423"/>
            <a:ext cx="7924800" cy="86793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5725" marR="0" lvl="0" indent="2714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Щоб визначити чиюсь справжність, можна скористатися трьома факторами: </a:t>
            </a:r>
            <a:endParaRPr/>
          </a:p>
        </p:txBody>
      </p:sp>
      <p:pic>
        <p:nvPicPr>
          <p:cNvPr id="184" name="Google Shape;184;p10" descr="ÐÐ°ÑÑÐ¸Ð½ÐºÐ¸ Ð¿Ð¾ Ð·Ð°Ð¿ÑÐ¾ÑÑ ÑÑÐ± ÐºÐ»ÑÑ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97795" y="4849091"/>
            <a:ext cx="2620526" cy="16771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ED5D206-967B-4630-BD45-070051DC8B8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 txBox="1">
            <a:spLocks noGrp="1"/>
          </p:cNvSpPr>
          <p:nvPr>
            <p:ph type="title"/>
          </p:nvPr>
        </p:nvSpPr>
        <p:spPr>
          <a:xfrm>
            <a:off x="3034145" y="163208"/>
            <a:ext cx="8319654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Парольна аутентичність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0" name="Google Shape;190;p11"/>
          <p:cNvSpPr txBox="1">
            <a:spLocks noGrp="1"/>
          </p:cNvSpPr>
          <p:nvPr>
            <p:ph type="body" idx="1"/>
          </p:nvPr>
        </p:nvSpPr>
        <p:spPr>
          <a:xfrm>
            <a:off x="498763" y="2118529"/>
            <a:ext cx="11402291" cy="1566780"/>
          </a:xfrm>
          <a:prstGeom prst="rect">
            <a:avLst/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00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Перевірка автентичності користувача звичайно здійснюється операційною системою. 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Користувач ідентифікується своїм ім'ям, а засобом аутентифікації служить пароль.</a:t>
            </a:r>
            <a:endParaRPr/>
          </a:p>
        </p:txBody>
      </p:sp>
      <p:pic>
        <p:nvPicPr>
          <p:cNvPr id="192" name="Google Shape;192;p11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055" y="3920837"/>
            <a:ext cx="3710998" cy="2473998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1"/>
          <p:cNvSpPr txBox="1"/>
          <p:nvPr/>
        </p:nvSpPr>
        <p:spPr>
          <a:xfrm>
            <a:off x="498764" y="1100652"/>
            <a:ext cx="11416145" cy="908257"/>
          </a:xfrm>
          <a:prstGeom prst="rect">
            <a:avLst/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00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825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Парольна</a:t>
            </a: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аутентичність </a:t>
            </a: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(здійснюється на основі володіння користувачем певної конфіденційної інформації)</a:t>
            </a:r>
            <a:endParaRPr/>
          </a:p>
        </p:txBody>
      </p:sp>
      <p:sp>
        <p:nvSpPr>
          <p:cNvPr id="194" name="Google Shape;194;p11"/>
          <p:cNvSpPr/>
          <p:nvPr/>
        </p:nvSpPr>
        <p:spPr>
          <a:xfrm>
            <a:off x="4447309" y="3809043"/>
            <a:ext cx="7426036" cy="26776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Більшість мережевих систем на даний час продовжують використовувати парольну аутентифікацію, оскільки вона простіше і дешевше. </a:t>
            </a:r>
            <a:r>
              <a:rPr lang="ru-RU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Недоліком </a:t>
            </a: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парольної ідентифікації є значна залежність надійності ідентифікації від обраних ними паролів.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450A26D-8069-4ACE-B85C-CA7BDA4C56D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2"/>
          <p:cNvSpPr txBox="1">
            <a:spLocks noGrp="1"/>
          </p:cNvSpPr>
          <p:nvPr>
            <p:ph type="title"/>
          </p:nvPr>
        </p:nvSpPr>
        <p:spPr>
          <a:xfrm>
            <a:off x="2867891" y="163208"/>
            <a:ext cx="8485908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Конструкція пароля 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0" name="Google Shape;200;p12"/>
          <p:cNvSpPr txBox="1">
            <a:spLocks noGrp="1"/>
          </p:cNvSpPr>
          <p:nvPr>
            <p:ph type="body" idx="1"/>
          </p:nvPr>
        </p:nvSpPr>
        <p:spPr>
          <a:xfrm>
            <a:off x="637310" y="2078183"/>
            <a:ext cx="11069782" cy="223058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350" lvl="0" indent="3111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/>
              <a:t>Чим довше пароль, тим більше складнощів для зловмисника, щоб його вгадати або обчислити.</a:t>
            </a:r>
            <a:endParaRPr/>
          </a:p>
          <a:p>
            <a:pPr marL="6350" lvl="0" indent="311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/>
              <a:t>Можна стверджувати, що збільшення довжини пароля тільки на один символ помітно збільшує безпечний час: якщо очікуваний безпечний час для трьохсимвольного пароля становить близько трьох місяців, безпечний час для пароля з чотирьох символів становить сімдесят вісім місяців. </a:t>
            </a:r>
            <a:endParaRPr/>
          </a:p>
        </p:txBody>
      </p:sp>
      <p:sp>
        <p:nvSpPr>
          <p:cNvPr id="202" name="Google Shape;202;p12"/>
          <p:cNvSpPr/>
          <p:nvPr/>
        </p:nvSpPr>
        <p:spPr>
          <a:xfrm>
            <a:off x="678873" y="1055499"/>
            <a:ext cx="11014363" cy="830997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Для розумної ефективності паролі повинні складатися не менше ніж з шести символів, не бути легко вгадувані і змінюватися не рідше, ніж кожні 90 днів. </a:t>
            </a:r>
            <a:endParaRPr/>
          </a:p>
        </p:txBody>
      </p:sp>
      <p:sp>
        <p:nvSpPr>
          <p:cNvPr id="203" name="Google Shape;203;p12"/>
          <p:cNvSpPr/>
          <p:nvPr/>
        </p:nvSpPr>
        <p:spPr>
          <a:xfrm>
            <a:off x="665659" y="4449910"/>
            <a:ext cx="11069141" cy="15696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 само важлива форма пароля. Користувач повинен бути в змозі </a:t>
            </a:r>
            <a:r>
              <a:rPr lang="ru-RU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впевненно його памʼятати</a:t>
            </a: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(і не відчувати незручностей від неможливості його записувати), але пароль також повинен бути дуже складним для вгадування іншими. Телефонний номер шкільної подруги або назва вулиці – приклади правильних форм. 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A99FBB0-3C25-4B42-9A6C-88A474E9246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"/>
          <p:cNvSpPr txBox="1">
            <a:spLocks noGrp="1"/>
          </p:cNvSpPr>
          <p:nvPr>
            <p:ph type="title"/>
          </p:nvPr>
        </p:nvSpPr>
        <p:spPr>
          <a:xfrm>
            <a:off x="2840182" y="163208"/>
            <a:ext cx="851361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400"/>
              <a:buFont typeface="Century Gothic"/>
              <a:buNone/>
            </a:pPr>
            <a:r>
              <a:rPr lang="ru-RU" sz="44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Апаратна ідентифікація</a:t>
            </a:r>
            <a:endParaRPr sz="44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0" name="Google Shape;210;p13"/>
          <p:cNvSpPr/>
          <p:nvPr/>
        </p:nvSpPr>
        <p:spPr>
          <a:xfrm>
            <a:off x="401784" y="2662480"/>
            <a:ext cx="11305307" cy="1172629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8900" marR="0" lvl="0" indent="21431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Найбільш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надійними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вважаються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смарт-карти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- аналоги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звичних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багатьом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людям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банківських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карт.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Крім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того,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й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більш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дешеві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але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менш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стійкі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до злому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карти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магнітні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штрих-кодом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3"/>
          <p:cNvSpPr txBox="1">
            <a:spLocks noGrp="1"/>
          </p:cNvSpPr>
          <p:nvPr>
            <p:ph type="body" idx="1"/>
          </p:nvPr>
        </p:nvSpPr>
        <p:spPr>
          <a:xfrm>
            <a:off x="415637" y="1094511"/>
            <a:ext cx="8174182" cy="15101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350" lvl="0" indent="21431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ru-RU" sz="2600" dirty="0" smtClean="0"/>
              <a:t>Цей </a:t>
            </a:r>
            <a:r>
              <a:rPr lang="ru-RU" sz="2600" dirty="0"/>
              <a:t>принцип </a:t>
            </a:r>
            <a:r>
              <a:rPr lang="ru-RU" sz="2600" dirty="0" err="1"/>
              <a:t>ідентифікації</a:t>
            </a:r>
            <a:r>
              <a:rPr lang="ru-RU" sz="2600" dirty="0"/>
              <a:t> </a:t>
            </a:r>
            <a:r>
              <a:rPr lang="ru-RU" sz="2600" dirty="0" err="1"/>
              <a:t>ґрунтується</a:t>
            </a:r>
            <a:r>
              <a:rPr lang="ru-RU" sz="2600" dirty="0"/>
              <a:t> на </a:t>
            </a:r>
            <a:r>
              <a:rPr lang="ru-RU" sz="2600" dirty="0" err="1"/>
              <a:t>визначенні</a:t>
            </a:r>
            <a:r>
              <a:rPr lang="ru-RU" sz="2600" dirty="0"/>
              <a:t> </a:t>
            </a:r>
            <a:r>
              <a:rPr lang="ru-RU" sz="2600" dirty="0" err="1"/>
              <a:t>особистості</a:t>
            </a:r>
            <a:r>
              <a:rPr lang="ru-RU" sz="2600" dirty="0"/>
              <a:t> </a:t>
            </a:r>
            <a:r>
              <a:rPr lang="ru-RU" sz="2600" dirty="0" err="1"/>
              <a:t>користувача</a:t>
            </a:r>
            <a:r>
              <a:rPr lang="ru-RU" sz="2600" dirty="0"/>
              <a:t> за </a:t>
            </a:r>
            <a:r>
              <a:rPr lang="ru-RU" sz="2600" dirty="0" err="1"/>
              <a:t>певним</a:t>
            </a:r>
            <a:r>
              <a:rPr lang="ru-RU" sz="2600" dirty="0"/>
              <a:t> предметом, </a:t>
            </a:r>
            <a:r>
              <a:rPr lang="ru-RU" sz="2600" dirty="0" err="1"/>
              <a:t>ключем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</a:t>
            </a:r>
            <a:r>
              <a:rPr lang="ru-RU" sz="2600" dirty="0" err="1"/>
              <a:t>перебуває</a:t>
            </a:r>
            <a:r>
              <a:rPr lang="ru-RU" sz="2600" dirty="0"/>
              <a:t> в </a:t>
            </a:r>
            <a:r>
              <a:rPr lang="ru-RU" sz="2600" dirty="0" err="1"/>
              <a:t>його</a:t>
            </a:r>
            <a:r>
              <a:rPr lang="ru-RU" sz="2600" dirty="0"/>
              <a:t> </a:t>
            </a:r>
            <a:r>
              <a:rPr lang="ru-RU" sz="2600" dirty="0" err="1"/>
              <a:t>ексклюзивному</a:t>
            </a:r>
            <a:r>
              <a:rPr lang="ru-RU" sz="2600" dirty="0"/>
              <a:t> </a:t>
            </a:r>
            <a:r>
              <a:rPr lang="ru-RU" sz="2600" dirty="0" err="1"/>
              <a:t>користуванні</a:t>
            </a:r>
            <a:r>
              <a:rPr lang="ru-RU" sz="2600" dirty="0"/>
              <a:t>. </a:t>
            </a:r>
            <a:r>
              <a:rPr lang="ru-RU" sz="2600" dirty="0" err="1"/>
              <a:t>Наприклад</a:t>
            </a:r>
            <a:r>
              <a:rPr lang="ru-RU" sz="2600" dirty="0"/>
              <a:t>, </a:t>
            </a:r>
            <a:r>
              <a:rPr lang="ru-RU" sz="2600" dirty="0" err="1"/>
              <a:t>спеціальні</a:t>
            </a:r>
            <a:r>
              <a:rPr lang="ru-RU" sz="2600" dirty="0"/>
              <a:t> </a:t>
            </a:r>
            <a:r>
              <a:rPr lang="ru-RU" sz="2600" dirty="0" err="1" smtClean="0"/>
              <a:t>електронні</a:t>
            </a:r>
            <a:r>
              <a:rPr lang="ru-RU" sz="2600" dirty="0" smtClean="0"/>
              <a:t> </a:t>
            </a:r>
            <a:r>
              <a:rPr lang="ru-RU" sz="2600" dirty="0" err="1"/>
              <a:t>ключі</a:t>
            </a:r>
            <a:r>
              <a:rPr lang="ru-RU" sz="2600" dirty="0"/>
              <a:t>.</a:t>
            </a:r>
            <a:endParaRPr sz="2600"/>
          </a:p>
        </p:txBody>
      </p:sp>
      <p:pic>
        <p:nvPicPr>
          <p:cNvPr id="212" name="Google Shape;212;p13" descr="ÐÐ°ÑÑÐ¸Ð½ÐºÐ¸ Ð¿Ð¾ Ð·Ð°Ð¿ÑÐ¾ÑÑ ÐÐ°ÑÑÐ° ÑÐ´ÐµÐ½ÑÐ¸ÑÑÐºÐ°ÑÑÑ ÐºÐ¾ÑÐ¸ÑÑÑÐ²Ð°ÑÐ°: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25345" y="922340"/>
            <a:ext cx="2753891" cy="173586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3"/>
          <p:cNvSpPr/>
          <p:nvPr/>
        </p:nvSpPr>
        <p:spPr>
          <a:xfrm>
            <a:off x="387928" y="3920834"/>
            <a:ext cx="7121236" cy="1692771"/>
          </a:xfrm>
          <a:prstGeom prst="rect">
            <a:avLst/>
          </a:prstGeom>
          <a:solidFill>
            <a:srgbClr val="C55A1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ru-RU" sz="2600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Іншим</a:t>
            </a:r>
            <a:r>
              <a:rPr lang="ru-RU" sz="26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типом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ключів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так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звані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600" b="1" i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токени</a:t>
            </a:r>
            <a:r>
              <a:rPr lang="ru-RU" sz="2600" b="1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Ці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пристрої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мають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власну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захищену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пам’ять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підключаються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безпосередньо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до одного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портів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комп’ютера</a:t>
            </a:r>
            <a:r>
              <a:rPr lang="ru-RU" sz="2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6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USB).</a:t>
            </a:r>
            <a:endParaRPr sz="2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4" name="Google Shape;214;p13" descr="http://www.pokerstars.info/assets/common/images/customer-services/security/token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52508" y="3973802"/>
            <a:ext cx="3255889" cy="1498744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3"/>
          <p:cNvSpPr/>
          <p:nvPr/>
        </p:nvSpPr>
        <p:spPr>
          <a:xfrm>
            <a:off x="401780" y="5672786"/>
            <a:ext cx="11416147" cy="7694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Головною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200" i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перевагою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застосування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апаратної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досить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висока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надійність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200" i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Недоліком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апаратної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висока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ціна</a:t>
            </a:r>
            <a:r>
              <a:rPr lang="ru-RU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D88DEE6-04BC-4C9C-91E4-F042953C60F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"/>
          <p:cNvSpPr txBox="1">
            <a:spLocks noGrp="1"/>
          </p:cNvSpPr>
          <p:nvPr>
            <p:ph type="title"/>
          </p:nvPr>
        </p:nvSpPr>
        <p:spPr>
          <a:xfrm>
            <a:off x="2840182" y="163208"/>
            <a:ext cx="851361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400"/>
              <a:buFont typeface="Century Gothic"/>
              <a:buNone/>
            </a:pPr>
            <a:r>
              <a:rPr lang="ru-RU" sz="44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Біометрична аутентифікація</a:t>
            </a:r>
            <a:endParaRPr sz="44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2" name="Google Shape;222;p14"/>
          <p:cNvSpPr/>
          <p:nvPr/>
        </p:nvSpPr>
        <p:spPr>
          <a:xfrm>
            <a:off x="692728" y="1138481"/>
            <a:ext cx="11139054" cy="86793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8900" marR="0" lvl="0" indent="21431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u="sng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ru-RU" sz="2800" u="sng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Біометрична</a:t>
            </a:r>
            <a:r>
              <a:rPr lang="ru-RU" sz="2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електронна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  - основана на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унікальності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певних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антропометричних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фізіологічних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 характеристик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людини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4"/>
          <p:cNvSpPr txBox="1">
            <a:spLocks noGrp="1"/>
          </p:cNvSpPr>
          <p:nvPr>
            <p:ph type="body" idx="1"/>
          </p:nvPr>
        </p:nvSpPr>
        <p:spPr>
          <a:xfrm>
            <a:off x="692728" y="2105892"/>
            <a:ext cx="7453745" cy="28678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350" lvl="0" indent="21431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dirty="0" smtClean="0"/>
              <a:t>	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/>
              <a:t>біометричного</a:t>
            </a:r>
            <a:r>
              <a:rPr lang="ru-RU" dirty="0"/>
              <a:t> </a:t>
            </a:r>
            <a:r>
              <a:rPr lang="ru-RU" dirty="0" err="1"/>
              <a:t>захисту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унікальні</a:t>
            </a:r>
            <a:r>
              <a:rPr lang="ru-RU" dirty="0"/>
              <a:t> для </a:t>
            </a:r>
            <a:r>
              <a:rPr lang="ru-RU" dirty="0" err="1"/>
              <a:t>кожної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вимірювані</a:t>
            </a:r>
            <a:r>
              <a:rPr lang="ru-RU" dirty="0"/>
              <a:t> характеристики для </a:t>
            </a:r>
            <a:r>
              <a:rPr lang="ru-RU" dirty="0" err="1"/>
              <a:t>перевірки</a:t>
            </a:r>
            <a:r>
              <a:rPr lang="ru-RU" dirty="0"/>
              <a:t> особи </a:t>
            </a:r>
            <a:r>
              <a:rPr lang="ru-RU" dirty="0" err="1"/>
              <a:t>індивіда</a:t>
            </a:r>
            <a:r>
              <a:rPr lang="ru-RU" dirty="0"/>
              <a:t>. </a:t>
            </a:r>
            <a:endParaRPr/>
          </a:p>
          <a:p>
            <a:pPr marL="6350" lvl="0" indent="214313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dirty="0" smtClean="0"/>
              <a:t>	</a:t>
            </a:r>
            <a:r>
              <a:rPr lang="ru-RU" dirty="0" err="1" smtClean="0"/>
              <a:t>Біометричний</a:t>
            </a:r>
            <a:r>
              <a:rPr lang="ru-RU" dirty="0" smtClean="0"/>
              <a:t> </a:t>
            </a:r>
            <a:r>
              <a:rPr lang="ru-RU" dirty="0" err="1"/>
              <a:t>захист</a:t>
            </a:r>
            <a:r>
              <a:rPr lang="ru-RU" dirty="0"/>
              <a:t> </a:t>
            </a:r>
            <a:r>
              <a:rPr lang="ru-RU" dirty="0" err="1"/>
              <a:t>ефективніший</a:t>
            </a:r>
            <a:r>
              <a:rPr lang="ru-RU" dirty="0"/>
              <a:t> </a:t>
            </a:r>
            <a:r>
              <a:rPr lang="ru-RU" dirty="0" err="1"/>
              <a:t>ніж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методи</a:t>
            </a:r>
            <a:r>
              <a:rPr lang="ru-RU" dirty="0"/>
              <a:t> як,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смарт-карток</a:t>
            </a:r>
            <a:r>
              <a:rPr lang="ru-RU" dirty="0"/>
              <a:t>, </a:t>
            </a:r>
            <a:r>
              <a:rPr lang="ru-RU" dirty="0" err="1"/>
              <a:t>паролів</a:t>
            </a:r>
            <a:r>
              <a:rPr lang="ru-RU" dirty="0"/>
              <a:t>, </a:t>
            </a:r>
            <a:r>
              <a:rPr lang="ru-RU" dirty="0" err="1"/>
              <a:t>PIN-кодів</a:t>
            </a:r>
            <a:r>
              <a:rPr lang="ru-RU" dirty="0"/>
              <a:t>. </a:t>
            </a:r>
            <a:endParaRPr/>
          </a:p>
        </p:txBody>
      </p:sp>
      <p:pic>
        <p:nvPicPr>
          <p:cNvPr id="224" name="Google Shape;224;p14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40345" y="2261206"/>
            <a:ext cx="3524775" cy="3737811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4"/>
          <p:cNvSpPr/>
          <p:nvPr/>
        </p:nvSpPr>
        <p:spPr>
          <a:xfrm>
            <a:off x="651164" y="5059326"/>
            <a:ext cx="7467600" cy="120032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Головною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400" i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перевагою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біометричних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технологій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найвища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надійність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Основним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400" i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недоліком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біометричної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вартість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устаткування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 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05F6365-1557-4684-8123-4853B13D734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"/>
          <p:cNvSpPr txBox="1">
            <a:spLocks noGrp="1"/>
          </p:cNvSpPr>
          <p:nvPr>
            <p:ph type="title"/>
          </p:nvPr>
        </p:nvSpPr>
        <p:spPr>
          <a:xfrm>
            <a:off x="2576945" y="163208"/>
            <a:ext cx="9143999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Види біометричних аутентифікаторів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1" name="Google Shape;231;p15"/>
          <p:cNvSpPr txBox="1">
            <a:spLocks noGrp="1"/>
          </p:cNvSpPr>
          <p:nvPr>
            <p:ph type="body" idx="1"/>
          </p:nvPr>
        </p:nvSpPr>
        <p:spPr>
          <a:xfrm>
            <a:off x="611230" y="2105891"/>
            <a:ext cx="5858842" cy="3851563"/>
          </a:xfrm>
          <a:prstGeom prst="rect">
            <a:avLst/>
          </a:prstGeom>
          <a:gradFill>
            <a:gsLst>
              <a:gs pos="0">
                <a:srgbClr val="B0CAE9"/>
              </a:gs>
              <a:gs pos="50000">
                <a:srgbClr val="A1C1E4"/>
              </a:gs>
              <a:gs pos="100000">
                <a:srgbClr val="90B8E4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Параметри голосу.</a:t>
            </a:r>
            <a:endParaRPr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Візерунок райдужної оболонки ока і карта сітчатки ока.</a:t>
            </a:r>
            <a:endParaRPr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Риси обличчя.</a:t>
            </a:r>
            <a:endParaRPr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Форма долоні.</a:t>
            </a:r>
            <a:endParaRPr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Відбитки пальців.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Форма і спосіб підпису.</a:t>
            </a:r>
            <a:endParaRPr/>
          </a:p>
        </p:txBody>
      </p:sp>
      <p:pic>
        <p:nvPicPr>
          <p:cNvPr id="233" name="Google Shape;233;p15" descr="https://www.olifer.co.uk/new_rus/CN-5ed/cn5-aditions/bio-auth-ch27_files/image001.gif"/>
          <p:cNvPicPr preferRelativeResize="0"/>
          <p:nvPr/>
        </p:nvPicPr>
        <p:blipFill rotWithShape="1">
          <a:blip r:embed="rId3">
            <a:alphaModFix/>
          </a:blip>
          <a:srcRect r="9960"/>
          <a:stretch/>
        </p:blipFill>
        <p:spPr>
          <a:xfrm>
            <a:off x="7121233" y="2169783"/>
            <a:ext cx="4544293" cy="3757507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34" name="Google Shape;234;p15"/>
          <p:cNvSpPr/>
          <p:nvPr/>
        </p:nvSpPr>
        <p:spPr>
          <a:xfrm>
            <a:off x="678873" y="1387863"/>
            <a:ext cx="11139054" cy="480131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8900" marR="0" lvl="0" indent="21431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біометричних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засобів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захисту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інформації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відносять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C44AF86-077A-45D1-976D-1832F9018B9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6"/>
          <p:cNvSpPr txBox="1">
            <a:spLocks noGrp="1"/>
          </p:cNvSpPr>
          <p:nvPr>
            <p:ph type="title"/>
          </p:nvPr>
        </p:nvSpPr>
        <p:spPr>
          <a:xfrm>
            <a:off x="3269673" y="163208"/>
            <a:ext cx="8084126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ru-RU"/>
              <a:t>Біометрична система захисту</a:t>
            </a:r>
            <a:endParaRPr/>
          </a:p>
        </p:txBody>
      </p:sp>
      <p:sp>
        <p:nvSpPr>
          <p:cNvPr id="241" name="Google Shape;241;p16"/>
          <p:cNvSpPr txBox="1"/>
          <p:nvPr/>
        </p:nvSpPr>
        <p:spPr>
          <a:xfrm>
            <a:off x="637308" y="997527"/>
            <a:ext cx="10986655" cy="1569660"/>
          </a:xfrm>
          <a:prstGeom prst="rect">
            <a:avLst/>
          </a:prstGeom>
          <a:gradFill>
            <a:gsLst>
              <a:gs pos="0">
                <a:srgbClr val="7FB75F"/>
              </a:gs>
              <a:gs pos="50000">
                <a:srgbClr val="6EB141"/>
              </a:gs>
              <a:gs pos="100000">
                <a:srgbClr val="5FA134"/>
              </a:gs>
            </a:gsLst>
            <a:lin ang="5400000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Для 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того,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щоб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система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змогла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надалі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аудентифікувати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користувача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в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ній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необхідно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спочатку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зареєструвати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відомості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про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його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ідентифікатори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Під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час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процедури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реєстрації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 базу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даних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заносяться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характеристики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користувачів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необхідні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для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встановлення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їх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автентичності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6"/>
          <p:cNvSpPr/>
          <p:nvPr/>
        </p:nvSpPr>
        <p:spPr>
          <a:xfrm>
            <a:off x="452581" y="2660073"/>
            <a:ext cx="11254510" cy="336665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114300" marR="0" lvl="1" indent="-17780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ru-RU" sz="28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Біометричні</a:t>
            </a: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524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Апаратні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засоби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біометричні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сканери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термінали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228600" marR="0" lvl="2" indent="-139700" algn="l" rtl="0">
              <a:lnSpc>
                <a:spcPct val="75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•"/>
            </a:pP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Вони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фіксують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той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чи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інший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біометричний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параметр (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відбиток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пальця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райдужну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оболонку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очей,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малюнок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вен на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долоні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пальці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перетворять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отриману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інформацію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цифрову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модель,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доступну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комп'ютера</a:t>
            </a:r>
            <a:r>
              <a:rPr lang="ru-RU" sz="2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0" algn="l" rtl="0">
              <a:lnSpc>
                <a:spcPct val="75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-152400" algn="l" rtl="0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Програмні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1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засоби</a:t>
            </a:r>
            <a:r>
              <a:rPr lang="ru-RU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228600" marR="0" lvl="2" indent="-152400" algn="l" rtl="0">
              <a:lnSpc>
                <a:spcPct val="75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Обробляють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дані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співвідносять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базою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даних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виносять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рішення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хто</a:t>
            </a:r>
            <a:r>
              <a:rPr lang="ru-RU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постав перед сканером.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0" algn="l" rtl="0">
              <a:lnSpc>
                <a:spcPct val="75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2" indent="0" algn="l" rtl="0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C865FEC-6837-4862-BAB9-0EADFBAAC2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7"/>
          <p:cNvSpPr txBox="1">
            <a:spLocks noGrp="1"/>
          </p:cNvSpPr>
          <p:nvPr>
            <p:ph type="title"/>
          </p:nvPr>
        </p:nvSpPr>
        <p:spPr>
          <a:xfrm>
            <a:off x="2770909" y="440299"/>
            <a:ext cx="8111835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Аутентифікація по райдужній оболонці ока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8" name="Google Shape;248;p17"/>
          <p:cNvSpPr txBox="1">
            <a:spLocks noGrp="1"/>
          </p:cNvSpPr>
          <p:nvPr>
            <p:ph type="body" idx="1"/>
          </p:nvPr>
        </p:nvSpPr>
        <p:spPr>
          <a:xfrm>
            <a:off x="458831" y="1481219"/>
            <a:ext cx="8809860" cy="214867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36036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ru-RU" sz="2700"/>
              <a:t>Райдужна оболонка ока є унікальною для кожної людини біометричної характеристикою.</a:t>
            </a:r>
            <a:endParaRPr/>
          </a:p>
          <a:p>
            <a:pPr marL="0" lvl="0" indent="179388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ru-RU" sz="2700"/>
              <a:t>Зображення ока виділяється з зображення особи і на нього накладається спеціальна маска штрих-кодів. Результатом є матриця, індивідуальна для кожної людини. </a:t>
            </a:r>
            <a:endParaRPr/>
          </a:p>
        </p:txBody>
      </p:sp>
      <p:sp>
        <p:nvSpPr>
          <p:cNvPr id="250" name="Google Shape;250;p17" descr="ÐÐ°ÑÑÐ¸Ð½ÐºÐ¸ Ð¿Ð¾ Ð·Ð°Ð¿ÑÐ¾ÑÑ ÑÐ°Ð¹Ð´ÑÐ¶Ð½Ð° Ð¾Ð±Ð¾Ð»Ð¾Ð½ÐºÐ° Ð¾ÐºÐ° Ð·Ð°ÑÐ¸ÑÑ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1" name="Google Shape;251;p17" descr="ÐÐ°ÑÑÐ¸Ð½ÐºÐ¸ Ð¿Ð¾ Ð·Ð°Ð¿ÑÐ¾ÑÑ ÑÐ°Ð¹Ð´ÑÐ¶Ð½Ð° Ð¾Ð±Ð¾Ð»Ð¾Ð½ÐºÐ° Ð¾ÐºÐ° Ð·Ð°ÑÐ¸ÑÑ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9030" y="3837709"/>
            <a:ext cx="3640457" cy="2424545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7"/>
          <p:cNvSpPr/>
          <p:nvPr/>
        </p:nvSpPr>
        <p:spPr>
          <a:xfrm>
            <a:off x="4585853" y="3937292"/>
            <a:ext cx="7162801" cy="2308324"/>
          </a:xfrm>
          <a:prstGeom prst="rect">
            <a:avLst/>
          </a:prstGeom>
          <a:gradFill>
            <a:gsLst>
              <a:gs pos="0">
                <a:srgbClr val="7FB75F"/>
              </a:gs>
              <a:gs pos="50000">
                <a:srgbClr val="6EB141"/>
              </a:gs>
              <a:gs pos="100000">
                <a:srgbClr val="5FA134"/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Технологія сканування райдужної оболонки ока була представлена ​​ще в 36-му році минулого століття офтальмологом на ім'я Франк Бурш. Він першим заговорив про унікальність цієї частини організму. Ймовірність збігу цього параметра навіть нижче, ніж у випадку з дактилоскопічними відбитками. 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3" name="Google Shape;253;p17" descr="ÐÑÐºÑÐ· Ð½Ð°Ð¿ÑÐ²Ð¿ÑÐ¾Ð·Ð¾ÑÐ¾Ð³Ð¾ Galaxy S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61030" y="1156854"/>
            <a:ext cx="2850862" cy="25704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B42BDC7-BCAA-4838-BE5D-28060DFB157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8"/>
          <p:cNvSpPr txBox="1">
            <a:spLocks noGrp="1"/>
          </p:cNvSpPr>
          <p:nvPr>
            <p:ph type="title"/>
          </p:nvPr>
        </p:nvSpPr>
        <p:spPr>
          <a:xfrm>
            <a:off x="2244437" y="0"/>
            <a:ext cx="8936182" cy="1439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Аутентифікація</a:t>
            </a:r>
            <a:r>
              <a:rPr lang="ru-RU"/>
              <a:t> </a:t>
            </a: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по зображенню особи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9" name="Google Shape;259;p18"/>
          <p:cNvSpPr txBox="1">
            <a:spLocks noGrp="1"/>
          </p:cNvSpPr>
          <p:nvPr>
            <p:ph type="body" idx="1"/>
          </p:nvPr>
        </p:nvSpPr>
        <p:spPr>
          <a:xfrm>
            <a:off x="444976" y="1231837"/>
            <a:ext cx="7632223" cy="2384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360363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 dirty="0" smtClean="0"/>
              <a:t>	Для </a:t>
            </a:r>
            <a:r>
              <a:rPr lang="ru-RU" sz="2400" dirty="0" err="1"/>
              <a:t>ідентифікації</a:t>
            </a:r>
            <a:r>
              <a:rPr lang="ru-RU" sz="2400" dirty="0"/>
              <a:t> особи часто </a:t>
            </a:r>
            <a:r>
              <a:rPr lang="ru-RU" sz="2400" dirty="0" err="1"/>
              <a:t>використовуються</a:t>
            </a:r>
            <a:r>
              <a:rPr lang="ru-RU" sz="2400" dirty="0"/>
              <a:t> </a:t>
            </a:r>
            <a:r>
              <a:rPr lang="ru-RU" sz="2400" dirty="0" err="1"/>
              <a:t>технології</a:t>
            </a:r>
            <a:r>
              <a:rPr lang="ru-RU" sz="2400" dirty="0"/>
              <a:t> </a:t>
            </a:r>
            <a:r>
              <a:rPr lang="ru-RU" sz="2400" dirty="0" err="1"/>
              <a:t>розпізнавання</a:t>
            </a:r>
            <a:r>
              <a:rPr lang="ru-RU" sz="2400" dirty="0"/>
              <a:t> по </a:t>
            </a:r>
            <a:r>
              <a:rPr lang="ru-RU" sz="2400" dirty="0" err="1"/>
              <a:t>обличчю</a:t>
            </a:r>
            <a:r>
              <a:rPr lang="ru-RU" sz="2400" dirty="0"/>
              <a:t>. </a:t>
            </a:r>
            <a:r>
              <a:rPr lang="ru-RU" sz="2400" dirty="0" err="1"/>
              <a:t>Розпізнавання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 </a:t>
            </a:r>
            <a:r>
              <a:rPr lang="ru-RU" sz="2400" dirty="0" err="1"/>
              <a:t>відбувається</a:t>
            </a:r>
            <a:r>
              <a:rPr lang="ru-RU" sz="2400" dirty="0"/>
              <a:t> на </a:t>
            </a:r>
            <a:r>
              <a:rPr lang="ru-RU" sz="2400" dirty="0" err="1"/>
              <a:t>відстані</a:t>
            </a:r>
            <a:r>
              <a:rPr lang="ru-RU" sz="2400" dirty="0"/>
              <a:t>. </a:t>
            </a:r>
            <a:r>
              <a:rPr lang="ru-RU" sz="2400" dirty="0" err="1"/>
              <a:t>Ідентифікаційні</a:t>
            </a:r>
            <a:r>
              <a:rPr lang="ru-RU" sz="2400" dirty="0"/>
              <a:t> </a:t>
            </a:r>
            <a:r>
              <a:rPr lang="ru-RU" sz="2400" dirty="0" err="1"/>
              <a:t>ознаки</a:t>
            </a:r>
            <a:r>
              <a:rPr lang="ru-RU" sz="2400" dirty="0"/>
              <a:t> </a:t>
            </a:r>
            <a:r>
              <a:rPr lang="ru-RU" sz="2400" dirty="0" err="1"/>
              <a:t>враховують</a:t>
            </a:r>
            <a:r>
              <a:rPr lang="ru-RU" sz="2400" dirty="0"/>
              <a:t> форму особи,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колір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колір</a:t>
            </a:r>
            <a:r>
              <a:rPr lang="ru-RU" sz="2400" dirty="0"/>
              <a:t> </a:t>
            </a:r>
            <a:r>
              <a:rPr lang="ru-RU" sz="2400" dirty="0" err="1"/>
              <a:t>волосся</a:t>
            </a:r>
            <a:r>
              <a:rPr lang="ru-RU" sz="2400" dirty="0"/>
              <a:t>. До </a:t>
            </a:r>
            <a:r>
              <a:rPr lang="ru-RU" sz="2400" dirty="0" err="1"/>
              <a:t>важливих</a:t>
            </a:r>
            <a:r>
              <a:rPr lang="ru-RU" sz="2400" dirty="0"/>
              <a:t> </a:t>
            </a:r>
            <a:r>
              <a:rPr lang="ru-RU" sz="2400" dirty="0" err="1"/>
              <a:t>ознак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віднести</a:t>
            </a:r>
            <a:r>
              <a:rPr lang="ru-RU" sz="2400" dirty="0"/>
              <a:t>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координати</a:t>
            </a:r>
            <a:r>
              <a:rPr lang="ru-RU" sz="2400" dirty="0"/>
              <a:t> </a:t>
            </a:r>
            <a:r>
              <a:rPr lang="ru-RU" sz="2400" dirty="0" err="1"/>
              <a:t>точок</a:t>
            </a:r>
            <a:r>
              <a:rPr lang="ru-RU" sz="2400" dirty="0"/>
              <a:t> особи в </a:t>
            </a:r>
            <a:r>
              <a:rPr lang="ru-RU" sz="2400" dirty="0" err="1"/>
              <a:t>місцях</a:t>
            </a:r>
            <a:r>
              <a:rPr lang="ru-RU" sz="2400" dirty="0"/>
              <a:t>, </a:t>
            </a:r>
            <a:r>
              <a:rPr lang="ru-RU" sz="2400" dirty="0" err="1"/>
              <a:t>відповідних</a:t>
            </a:r>
            <a:r>
              <a:rPr lang="ru-RU" sz="2400" dirty="0"/>
              <a:t> </a:t>
            </a:r>
            <a:r>
              <a:rPr lang="ru-RU" sz="2400" dirty="0" err="1"/>
              <a:t>зміні</a:t>
            </a:r>
            <a:r>
              <a:rPr lang="ru-RU" sz="2400" dirty="0"/>
              <a:t> контрасту (брови, </a:t>
            </a:r>
            <a:r>
              <a:rPr lang="ru-RU" sz="2400" dirty="0" err="1"/>
              <a:t>очі</a:t>
            </a:r>
            <a:r>
              <a:rPr lang="ru-RU" sz="2400" dirty="0"/>
              <a:t>, </a:t>
            </a:r>
            <a:r>
              <a:rPr lang="ru-RU" sz="2400" dirty="0" err="1"/>
              <a:t>ніс</a:t>
            </a:r>
            <a:r>
              <a:rPr lang="ru-RU" sz="2400" dirty="0"/>
              <a:t>, </a:t>
            </a:r>
            <a:r>
              <a:rPr lang="ru-RU" sz="2400" dirty="0" err="1"/>
              <a:t>вуха</a:t>
            </a:r>
            <a:r>
              <a:rPr lang="ru-RU" sz="2400" dirty="0"/>
              <a:t>, </a:t>
            </a:r>
            <a:r>
              <a:rPr lang="ru-RU" sz="2400" dirty="0" smtClean="0"/>
              <a:t>рот).</a:t>
            </a:r>
            <a:endParaRPr sz="2700"/>
          </a:p>
        </p:txBody>
      </p:sp>
      <p:sp>
        <p:nvSpPr>
          <p:cNvPr id="261" name="Google Shape;261;p18" descr="ÐÐ°ÑÑÐ¸Ð½ÐºÐ¸ Ð¿Ð¾ Ð·Ð°Ð¿ÑÐ¾ÑÑ ÑÐ°Ð¹Ð´ÑÐ¶Ð½Ð° Ð¾Ð±Ð¾Ð»Ð¾Ð½ÐºÐ° Ð¾ÐºÐ° Ð·Ð°ÑÐ¸ÑÑ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8"/>
          <p:cNvSpPr/>
          <p:nvPr/>
        </p:nvSpPr>
        <p:spPr>
          <a:xfrm>
            <a:off x="332506" y="3757183"/>
            <a:ext cx="8742221" cy="2677656"/>
          </a:xfrm>
          <a:prstGeom prst="rect">
            <a:avLst/>
          </a:prstGeom>
          <a:gradFill>
            <a:gsLst>
              <a:gs pos="0">
                <a:srgbClr val="7FB75F"/>
              </a:gs>
              <a:gs pos="50000">
                <a:srgbClr val="6EB141"/>
              </a:gs>
              <a:gs pos="100000">
                <a:srgbClr val="5FA134"/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Алгоритм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функціонування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розпізнавання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: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Зображення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особи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зчитується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звичайною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відеокамерою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аналізується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Програмне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забезпечення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порівнює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введений портрет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еталоном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зберігаються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Важливо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також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те,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біометричні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цього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класу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здатні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виконувати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безперервну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аутентифікацію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користувача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комп'ютера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протягом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всього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сеансу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його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роботи</a:t>
            </a:r>
            <a:r>
              <a:rPr lang="ru-RU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3" name="Google Shape;263;p18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88738" y="3438701"/>
            <a:ext cx="2781590" cy="2957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18" descr="ÐÐ°ÑÑÐ¸Ð½ÐºÐ¸ Ð¿Ð¾ Ð·Ð°Ð¿ÑÐ¾ÑÑ ÑÐ°ÑÐ¿Ð¾Ð·Ð½Ð°Ð²Ð°Ð½Ð¸Ðµ Ð¿Ð¾ Ð»Ð¸ÑÑ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05066" y="1376072"/>
            <a:ext cx="3814972" cy="186589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D01AE80-0318-4CFC-96D3-A1834CB016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 txBox="1">
            <a:spLocks noGrp="1"/>
          </p:cNvSpPr>
          <p:nvPr>
            <p:ph type="title"/>
          </p:nvPr>
        </p:nvSpPr>
        <p:spPr>
          <a:xfrm>
            <a:off x="2784764" y="163208"/>
            <a:ext cx="8569035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Аутентифікація по долоні руки</a:t>
            </a:r>
            <a:endParaRPr/>
          </a:p>
        </p:txBody>
      </p:sp>
      <p:sp>
        <p:nvSpPr>
          <p:cNvPr id="270" name="Google Shape;270;p19"/>
          <p:cNvSpPr txBox="1">
            <a:spLocks noGrp="1"/>
          </p:cNvSpPr>
          <p:nvPr>
            <p:ph type="body" idx="1"/>
          </p:nvPr>
        </p:nvSpPr>
        <p:spPr>
          <a:xfrm>
            <a:off x="554183" y="4142509"/>
            <a:ext cx="8298872" cy="78970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8255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ru-RU" sz="2600" dirty="0" smtClean="0"/>
              <a:t>	</a:t>
            </a:r>
            <a:r>
              <a:rPr lang="ru-RU" sz="2600" dirty="0" err="1" smtClean="0"/>
              <a:t>Сканери</a:t>
            </a:r>
            <a:r>
              <a:rPr lang="ru-RU" sz="2600" dirty="0" smtClean="0"/>
              <a:t> </a:t>
            </a:r>
            <a:r>
              <a:rPr lang="ru-RU" sz="2600" dirty="0" err="1"/>
              <a:t>ідентифікації</a:t>
            </a:r>
            <a:r>
              <a:rPr lang="ru-RU" sz="2600" dirty="0"/>
              <a:t> по </a:t>
            </a:r>
            <a:r>
              <a:rPr lang="ru-RU" sz="2600" dirty="0" err="1"/>
              <a:t>долоні</a:t>
            </a:r>
            <a:r>
              <a:rPr lang="ru-RU" sz="2600" dirty="0"/>
              <a:t> руки </a:t>
            </a:r>
            <a:r>
              <a:rPr lang="ru-RU" sz="2600" dirty="0" err="1"/>
              <a:t>встановлені</a:t>
            </a:r>
            <a:r>
              <a:rPr lang="ru-RU" sz="2600" dirty="0"/>
              <a:t> в </a:t>
            </a:r>
            <a:r>
              <a:rPr lang="ru-RU" sz="2600" dirty="0" err="1"/>
              <a:t>деяких</a:t>
            </a:r>
            <a:r>
              <a:rPr lang="ru-RU" sz="2600" dirty="0"/>
              <a:t> </a:t>
            </a:r>
            <a:r>
              <a:rPr lang="ru-RU" sz="2600" dirty="0" err="1"/>
              <a:t>аеропортах</a:t>
            </a:r>
            <a:r>
              <a:rPr lang="ru-RU" sz="2600" dirty="0"/>
              <a:t>, банках </a:t>
            </a:r>
            <a:r>
              <a:rPr lang="ru-RU" sz="2600" dirty="0" err="1"/>
              <a:t>і</a:t>
            </a:r>
            <a:r>
              <a:rPr lang="ru-RU" sz="2600" dirty="0"/>
              <a:t> на </a:t>
            </a:r>
            <a:r>
              <a:rPr lang="ru-RU" sz="2500" dirty="0" err="1"/>
              <a:t>атомних</a:t>
            </a:r>
            <a:r>
              <a:rPr lang="ru-RU" sz="2500" dirty="0"/>
              <a:t> </a:t>
            </a:r>
            <a:r>
              <a:rPr lang="ru-RU" sz="2500" dirty="0" err="1"/>
              <a:t>електростанціях</a:t>
            </a:r>
            <a:r>
              <a:rPr lang="ru-RU" sz="2500" dirty="0"/>
              <a:t>.</a:t>
            </a:r>
            <a:endParaRPr/>
          </a:p>
        </p:txBody>
      </p:sp>
      <p:pic>
        <p:nvPicPr>
          <p:cNvPr id="272" name="Google Shape;272;p19" descr="https://sites.google.com/site/vmirekomputernyhvirusov0/_/rsrc/1411810107329/biometriceskie-sistemy-zasity/sag-5-identifikacia-po-ladoni-ruki/%D1%81%D0%BA%D0%B0%D0%BD%D0%B5%D1%80%20%D0%BB%D0%B0%D0%B4%D0%BE%D0%BD%D0%B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94775" y="1007919"/>
            <a:ext cx="2676525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9"/>
          <p:cNvSpPr/>
          <p:nvPr/>
        </p:nvSpPr>
        <p:spPr>
          <a:xfrm>
            <a:off x="554182" y="972372"/>
            <a:ext cx="8188036" cy="3108543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2550" marR="0" lvl="0" indent="277813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 sz="2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У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біометриці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метою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аудентифікації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використовується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проста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геометрія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руки,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заснована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аналізі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тривимірного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зображення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кисті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руки -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розміри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форма, 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також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деякі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інформаційні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знаки на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тильній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стороні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руки (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образи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згинах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між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фалангами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пальців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візерунки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розташування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кровоносних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судин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). </a:t>
            </a:r>
            <a:endParaRPr/>
          </a:p>
        </p:txBody>
      </p:sp>
      <p:sp>
        <p:nvSpPr>
          <p:cNvPr id="274" name="Google Shape;274;p19"/>
          <p:cNvSpPr/>
          <p:nvPr/>
        </p:nvSpPr>
        <p:spPr>
          <a:xfrm>
            <a:off x="554182" y="4976291"/>
            <a:ext cx="8326582" cy="1200329"/>
          </a:xfrm>
          <a:prstGeom prst="rect">
            <a:avLst/>
          </a:prstGeom>
          <a:gradFill>
            <a:gsLst>
              <a:gs pos="0">
                <a:srgbClr val="B0CAE9"/>
              </a:gs>
              <a:gs pos="50000">
                <a:srgbClr val="A1C1E4"/>
              </a:gs>
              <a:gs pos="100000">
                <a:srgbClr val="90B8E4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2550" marR="0" lvl="0" indent="27781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ru-RU" sz="24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ru-RU" sz="2400" i="1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Недоліки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форма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кисті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руки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параметром,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який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досить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сильно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схильний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змін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часі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сканери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великого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розміру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веде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подорожчання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endParaRPr/>
          </a:p>
        </p:txBody>
      </p:sp>
      <p:pic>
        <p:nvPicPr>
          <p:cNvPr id="275" name="Google Shape;275;p19" descr="Ð¡ÐºÐ°Ð½ÐµÑ Ð»Ð°Ð´Ð¾Ð½Ð½ÑÐ¹ Ð´Ð°ÐºÑÐ¸Ð»Ð¾ÑÐºÐ¾Ð¿Ð¸ÑÐµÑÐºÐ¸Ð¹ Suprema RealScan-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10252" y="4211782"/>
            <a:ext cx="2355273" cy="23552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2E6CF69-A522-41F7-97C5-012F0A579D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"/>
          <p:cNvSpPr txBox="1">
            <a:spLocks noGrp="1"/>
          </p:cNvSpPr>
          <p:nvPr>
            <p:ph type="title"/>
          </p:nvPr>
        </p:nvSpPr>
        <p:spPr>
          <a:xfrm>
            <a:off x="3006436" y="163208"/>
            <a:ext cx="8347363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Аутентифікація за відбитками пальців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1" name="Google Shape;281;p20"/>
          <p:cNvSpPr txBox="1">
            <a:spLocks noGrp="1"/>
          </p:cNvSpPr>
          <p:nvPr>
            <p:ph type="body" idx="1"/>
          </p:nvPr>
        </p:nvSpPr>
        <p:spPr>
          <a:xfrm>
            <a:off x="749776" y="1245692"/>
            <a:ext cx="10666369" cy="255045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90"/>
              <a:buChar char="•"/>
            </a:pPr>
            <a:r>
              <a:rPr lang="ru-RU" sz="2590" dirty="0" err="1">
                <a:solidFill>
                  <a:schemeClr val="lt1"/>
                </a:solidFill>
              </a:rPr>
              <a:t>Оптичні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сканери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зчитування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відбитків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пальців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встановлюються</a:t>
            </a:r>
            <a:r>
              <a:rPr lang="ru-RU" sz="2590" dirty="0">
                <a:solidFill>
                  <a:schemeClr val="lt1"/>
                </a:solidFill>
              </a:rPr>
              <a:t> на ноутбуки, </a:t>
            </a:r>
            <a:r>
              <a:rPr lang="ru-RU" sz="2590" dirty="0" err="1">
                <a:solidFill>
                  <a:schemeClr val="lt1"/>
                </a:solidFill>
              </a:rPr>
              <a:t>миші</a:t>
            </a:r>
            <a:r>
              <a:rPr lang="ru-RU" sz="2590" dirty="0">
                <a:solidFill>
                  <a:schemeClr val="lt1"/>
                </a:solidFill>
              </a:rPr>
              <a:t>, </a:t>
            </a:r>
            <a:r>
              <a:rPr lang="ru-RU" sz="2590" dirty="0" err="1">
                <a:solidFill>
                  <a:schemeClr val="lt1"/>
                </a:solidFill>
              </a:rPr>
              <a:t>клавіатури</a:t>
            </a:r>
            <a:r>
              <a:rPr lang="ru-RU" sz="2590" dirty="0">
                <a:solidFill>
                  <a:schemeClr val="lt1"/>
                </a:solidFill>
              </a:rPr>
              <a:t>, </a:t>
            </a:r>
            <a:r>
              <a:rPr lang="ru-RU" sz="2590" dirty="0" err="1">
                <a:solidFill>
                  <a:schemeClr val="lt1"/>
                </a:solidFill>
              </a:rPr>
              <a:t>флеш-диски</a:t>
            </a:r>
            <a:r>
              <a:rPr lang="ru-RU" sz="2590" dirty="0">
                <a:solidFill>
                  <a:schemeClr val="lt1"/>
                </a:solidFill>
              </a:rPr>
              <a:t>, а </a:t>
            </a:r>
            <a:r>
              <a:rPr lang="ru-RU" sz="2590" dirty="0" err="1">
                <a:solidFill>
                  <a:schemeClr val="lt1"/>
                </a:solidFill>
              </a:rPr>
              <a:t>також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застосовуються</a:t>
            </a:r>
            <a:r>
              <a:rPr lang="ru-RU" sz="2590" dirty="0">
                <a:solidFill>
                  <a:schemeClr val="lt1"/>
                </a:solidFill>
              </a:rPr>
              <a:t> у </a:t>
            </a:r>
            <a:r>
              <a:rPr lang="ru-RU" sz="2590" dirty="0" err="1">
                <a:solidFill>
                  <a:schemeClr val="lt1"/>
                </a:solidFill>
              </a:rPr>
              <a:t>вигляді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окремих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зовнішніх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пристроїв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і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терміналів</a:t>
            </a:r>
            <a:r>
              <a:rPr lang="ru-RU" sz="2590" dirty="0">
                <a:solidFill>
                  <a:schemeClr val="lt1"/>
                </a:solidFill>
              </a:rPr>
              <a:t> (</a:t>
            </a:r>
            <a:r>
              <a:rPr lang="ru-RU" sz="2590" dirty="0" err="1">
                <a:solidFill>
                  <a:schemeClr val="lt1"/>
                </a:solidFill>
              </a:rPr>
              <a:t>наприклад</a:t>
            </a:r>
            <a:r>
              <a:rPr lang="ru-RU" sz="2590" dirty="0">
                <a:solidFill>
                  <a:schemeClr val="lt1"/>
                </a:solidFill>
              </a:rPr>
              <a:t>, в </a:t>
            </a:r>
            <a:r>
              <a:rPr lang="ru-RU" sz="2590" dirty="0" err="1">
                <a:solidFill>
                  <a:schemeClr val="lt1"/>
                </a:solidFill>
              </a:rPr>
              <a:t>аеропортах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і</a:t>
            </a:r>
            <a:r>
              <a:rPr lang="ru-RU" sz="2590" dirty="0">
                <a:solidFill>
                  <a:schemeClr val="lt1"/>
                </a:solidFill>
              </a:rPr>
              <a:t> банках</a:t>
            </a:r>
            <a:r>
              <a:rPr lang="ru-RU" sz="2590" dirty="0" smtClean="0">
                <a:solidFill>
                  <a:schemeClr val="lt1"/>
                </a:solidFill>
              </a:rPr>
              <a:t>).</a:t>
            </a:r>
            <a:endParaRPr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590"/>
              <a:buChar char="•"/>
            </a:pPr>
            <a:r>
              <a:rPr lang="ru-RU" sz="2590" dirty="0" err="1">
                <a:solidFill>
                  <a:schemeClr val="lt1"/>
                </a:solidFill>
              </a:rPr>
              <a:t>Якщо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візерунок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відбитка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пальця</a:t>
            </a:r>
            <a:r>
              <a:rPr lang="ru-RU" sz="2590" dirty="0">
                <a:solidFill>
                  <a:schemeClr val="lt1"/>
                </a:solidFill>
              </a:rPr>
              <a:t> не </a:t>
            </a:r>
            <a:r>
              <a:rPr lang="ru-RU" sz="2590" dirty="0" err="1">
                <a:solidFill>
                  <a:schemeClr val="lt1"/>
                </a:solidFill>
              </a:rPr>
              <a:t>збігається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з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візерунком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допущеного</a:t>
            </a:r>
            <a:r>
              <a:rPr lang="ru-RU" sz="2590" dirty="0">
                <a:solidFill>
                  <a:schemeClr val="lt1"/>
                </a:solidFill>
              </a:rPr>
              <a:t> до </a:t>
            </a:r>
            <a:r>
              <a:rPr lang="ru-RU" sz="2590" dirty="0" err="1">
                <a:solidFill>
                  <a:schemeClr val="lt1"/>
                </a:solidFill>
              </a:rPr>
              <a:t>інформації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>
                <a:solidFill>
                  <a:schemeClr val="lt1"/>
                </a:solidFill>
              </a:rPr>
              <a:t>користувача</a:t>
            </a:r>
            <a:r>
              <a:rPr lang="ru-RU" sz="2590" dirty="0">
                <a:solidFill>
                  <a:schemeClr val="lt1"/>
                </a:solidFill>
              </a:rPr>
              <a:t>, то доступ до </a:t>
            </a:r>
            <a:r>
              <a:rPr lang="ru-RU" sz="2590" dirty="0" err="1">
                <a:solidFill>
                  <a:schemeClr val="lt1"/>
                </a:solidFill>
              </a:rPr>
              <a:t>інформації</a:t>
            </a:r>
            <a:r>
              <a:rPr lang="ru-RU" sz="2590" dirty="0">
                <a:solidFill>
                  <a:schemeClr val="lt1"/>
                </a:solidFill>
              </a:rPr>
              <a:t> </a:t>
            </a:r>
            <a:r>
              <a:rPr lang="ru-RU" sz="2590" dirty="0" err="1" smtClean="0">
                <a:solidFill>
                  <a:schemeClr val="lt1"/>
                </a:solidFill>
              </a:rPr>
              <a:t>неможливий</a:t>
            </a:r>
            <a:r>
              <a:rPr lang="ru-RU" sz="2590" dirty="0" smtClean="0">
                <a:solidFill>
                  <a:schemeClr val="lt1"/>
                </a:solidFill>
              </a:rPr>
              <a:t>.</a:t>
            </a:r>
            <a:endParaRPr/>
          </a:p>
        </p:txBody>
      </p:sp>
      <p:sp>
        <p:nvSpPr>
          <p:cNvPr id="283" name="Google Shape;283;p20" descr="ÐÐ°ÑÑÐ¸Ð½ÐºÐ¸ Ð¿Ð¾ Ð·Ð°Ð¿ÑÐ¾ÑÑ ÑÐ»ÐµÐºÑÑÐ¾Ð½Ð½ÑÐµ Ð¾ÑÐ¿ÐµÑÐ°ÑÐºÐ¸ Ð¿Ð°Ð»ÑÑÐµÐ²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 descr="ÐÐ°ÑÑÐ¸Ð½ÐºÐ¸ Ð¿Ð¾ Ð·Ð°Ð¿ÑÐ¾ÑÑ ÑÐ»ÐµÐºÑÑÐ¾Ð½Ð½ÑÐµ Ð¾ÑÐ¿ÐµÑÐ°ÑÐºÐ¸ Ð¿Ð°Ð»ÑÑÐµÐ²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20" descr="ÐÐ°ÑÑÐ¸Ð½ÐºÐ¸ Ð¿Ð¾ Ð·Ð°Ð¿ÑÐ¾ÑÑ ÑÐ»ÐµÐºÑÑÐ¾Ð½Ð½ÑÐµ Ð¾ÑÐ¿ÐµÑÐ°ÑÐºÐ¸ Ð¿Ð°Ð»ÑÑÐµÐ²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107" y="3976256"/>
            <a:ext cx="3402512" cy="2313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0" descr="ÐÐ°ÑÑÐ¸Ð½ÐºÐ¸ Ð¿Ð¾ Ð·Ð°Ð¿ÑÐ¾ÑÑ ÑÐ»ÐµÐºÑÑÐ¾Ð½Ð½ÑÐµ Ð¾ÑÐ¿ÐµÑÐ°ÑÐºÐ¸ Ð¿Ð°Ð»ÑÑÐµÐ²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33855" y="3991154"/>
            <a:ext cx="3701472" cy="229881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0" descr="ÐÐ°ÑÑÐ¸Ð½ÐºÐ¸ Ð¿Ð¾ Ð·Ð°Ð¿ÑÐ¾ÑÑ ÑÐ»ÐµÐºÑÑÐ¾Ð½Ð½ÑÐµ Ð¾ÑÐ¿ÐµÑÐ°ÑÐºÐ¸ Ð¿Ð°Ð»ÑÑÐµÐ²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8" name="Google Shape;288;p20" descr="ÐÐ°ÑÑÐ¸Ð½ÐºÐ¸ Ð¿Ð¾ Ð·Ð°Ð¿ÑÐ¾ÑÑ ÑÐ»ÐµÐºÑÑÐ¾Ð½Ð½ÑÐµ Ð¾ÑÐ¿ÐµÑÐ°ÑÐºÐ¸ Ð¿Ð°Ð»ÑÑÐµÐ²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5791" y="3992489"/>
            <a:ext cx="3155663" cy="23667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3E13469-B37D-4EF7-85D3-34EB43D8BC5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1"/>
          <p:cNvSpPr txBox="1">
            <a:spLocks noGrp="1"/>
          </p:cNvSpPr>
          <p:nvPr>
            <p:ph type="title"/>
          </p:nvPr>
        </p:nvSpPr>
        <p:spPr>
          <a:xfrm>
            <a:off x="2466109" y="0"/>
            <a:ext cx="9055331" cy="1364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ru-RU" sz="3600" dirty="0"/>
              <a:t/>
            </a:r>
            <a:br>
              <a:rPr lang="ru-RU" sz="3600" dirty="0"/>
            </a:br>
            <a:r>
              <a:rPr lang="ru-RU" sz="3959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Аутентифікація</a:t>
            </a:r>
            <a:r>
              <a:rPr lang="ru-RU" sz="3959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ru-RU" sz="3959" b="1" dirty="0" smtClean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/>
            </a:r>
            <a:br>
              <a:rPr lang="ru-RU" sz="3959" b="1" dirty="0" smtClean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ru-RU" sz="3959" b="1" dirty="0" smtClean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по </a:t>
            </a:r>
            <a:r>
              <a:rPr lang="ru-RU" sz="3959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характеристикам </a:t>
            </a:r>
            <a:r>
              <a:rPr lang="ru-RU" sz="3959" b="1" dirty="0" smtClean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ru-RU" sz="3959" b="1" dirty="0" err="1" smtClean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мови</a:t>
            </a:r>
            <a:endParaRPr sz="3959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4" name="Google Shape;294;p21"/>
          <p:cNvSpPr txBox="1">
            <a:spLocks noGrp="1"/>
          </p:cNvSpPr>
          <p:nvPr>
            <p:ph type="body" idx="1"/>
          </p:nvPr>
        </p:nvSpPr>
        <p:spPr>
          <a:xfrm>
            <a:off x="888321" y="1467364"/>
            <a:ext cx="10493187" cy="243961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28600" lvl="0" indent="-2286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Ідентифікація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по голосу - один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традиційних</a:t>
            </a:r>
            <a:r>
              <a:rPr lang="ru-RU" dirty="0"/>
              <a:t> </a:t>
            </a:r>
            <a:r>
              <a:rPr lang="ru-RU" dirty="0" err="1"/>
              <a:t>способів</a:t>
            </a:r>
            <a:r>
              <a:rPr lang="ru-RU" dirty="0"/>
              <a:t> </a:t>
            </a:r>
            <a:r>
              <a:rPr lang="ru-RU" dirty="0" err="1"/>
              <a:t>розпізнавання</a:t>
            </a:r>
            <a:r>
              <a:rPr lang="ru-RU" dirty="0"/>
              <a:t>, </a:t>
            </a:r>
            <a:r>
              <a:rPr lang="ru-RU" dirty="0" err="1"/>
              <a:t>інтерес</a:t>
            </a:r>
            <a:r>
              <a:rPr lang="ru-RU" dirty="0"/>
              <a:t> до </a:t>
            </a:r>
            <a:r>
              <a:rPr lang="ru-RU" dirty="0" err="1"/>
              <a:t>цього</a:t>
            </a:r>
            <a:r>
              <a:rPr lang="ru-RU" dirty="0"/>
              <a:t> методу </a:t>
            </a:r>
            <a:r>
              <a:rPr lang="ru-RU" dirty="0" err="1"/>
              <a:t>пов'язаний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прогнозами </a:t>
            </a:r>
            <a:r>
              <a:rPr lang="ru-RU" dirty="0" err="1"/>
              <a:t>впровадження</a:t>
            </a:r>
            <a:r>
              <a:rPr lang="ru-RU" dirty="0"/>
              <a:t> </a:t>
            </a:r>
            <a:r>
              <a:rPr lang="ru-RU" dirty="0" err="1"/>
              <a:t>голосових</a:t>
            </a:r>
            <a:r>
              <a:rPr lang="ru-RU" dirty="0"/>
              <a:t> </a:t>
            </a:r>
            <a:r>
              <a:rPr lang="ru-RU" dirty="0" err="1"/>
              <a:t>інтерфейсів</a:t>
            </a:r>
            <a:r>
              <a:rPr lang="ru-RU" dirty="0"/>
              <a:t> в </a:t>
            </a:r>
            <a:r>
              <a:rPr lang="ru-RU" dirty="0" err="1"/>
              <a:t>операційні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. </a:t>
            </a:r>
            <a:endParaRPr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Існують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обмеження</a:t>
            </a:r>
            <a:r>
              <a:rPr lang="ru-RU" dirty="0"/>
              <a:t> доступу до </a:t>
            </a:r>
            <a:r>
              <a:rPr lang="ru-RU" dirty="0" err="1"/>
              <a:t>інформації</a:t>
            </a:r>
            <a:r>
              <a:rPr lang="ru-RU" dirty="0"/>
              <a:t> на </a:t>
            </a:r>
            <a:r>
              <a:rPr lang="ru-RU" dirty="0" err="1"/>
              <a:t>підставі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частотного </a:t>
            </a:r>
            <a:r>
              <a:rPr lang="ru-RU" dirty="0" err="1"/>
              <a:t>аналізу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.</a:t>
            </a:r>
            <a:endParaRPr/>
          </a:p>
        </p:txBody>
      </p:sp>
      <p:pic>
        <p:nvPicPr>
          <p:cNvPr id="296" name="Google Shape;296;p21" descr="ÐÐ°ÑÑÐ¸Ð½ÐºÐ¸ Ð¿Ð¾ Ð·Ð°Ð¿ÑÐ¾ÑÑ ÐÐÐÐÐ¢ÐÐ¤ÐÐÐÐ¦ÐÐ¯ ÐÐ Ð¥ÐÐ ÐÐÐ¢ÐÐ ÐÐ¡Ð¢ÐÐÐÐ Ð ÐÐ§Ð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7175" y="4283507"/>
            <a:ext cx="2466975" cy="1847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1" descr="ÐÐ°ÑÑÐ¸Ð½ÐºÐ¸ Ð¿Ð¾ Ð·Ð°Ð¿ÑÐ¾ÑÑ ÐÐÐÐÐ¢ÐÐ¤ÐÐÐÐ¦ÐÐ¯ ÐÐ Ð¥ÐÐ ÐÐÐ¢ÐÐ ÐÐ¡Ð¢ÐÐÐÐ Ð ÐÐ§Ð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95455" y="4291013"/>
            <a:ext cx="6069734" cy="16073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C25422F-8288-4018-BE93-AF26274C32F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2"/>
          <p:cNvSpPr txBox="1">
            <a:spLocks noGrp="1"/>
          </p:cNvSpPr>
          <p:nvPr>
            <p:ph type="title"/>
          </p:nvPr>
        </p:nvSpPr>
        <p:spPr>
          <a:xfrm>
            <a:off x="2687782" y="163208"/>
            <a:ext cx="8666017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400"/>
              <a:buFont typeface="Century Gothic"/>
              <a:buNone/>
            </a:pPr>
            <a:r>
              <a:rPr lang="ru-RU" sz="44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Що таке авторизація?</a:t>
            </a:r>
            <a:endParaRPr sz="44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3" name="Google Shape;303;p22"/>
          <p:cNvSpPr txBox="1">
            <a:spLocks noGrp="1"/>
          </p:cNvSpPr>
          <p:nvPr>
            <p:ph type="body" idx="1"/>
          </p:nvPr>
        </p:nvSpPr>
        <p:spPr>
          <a:xfrm>
            <a:off x="734291" y="1065582"/>
            <a:ext cx="10903527" cy="2411909"/>
          </a:xfrm>
          <a:prstGeom prst="rect">
            <a:avLst/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00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ru-RU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Коли визначили ідентифікатор, перевірили справжність, вже можна надати і доступ, тобто, виконати авторизацію. </a:t>
            </a:r>
            <a:endParaRPr sz="260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ru-RU" sz="2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(від санкціонувати — «давати авторитет, вплив, влада») — привласнення прав користувачу на вчинення будь-яких дій в системі. </a:t>
            </a:r>
            <a:endParaRPr sz="260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ru-RU" sz="2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це визначення прав доступу до ресурсів і управління цим доступом. </a:t>
            </a:r>
            <a:endParaRPr/>
          </a:p>
        </p:txBody>
      </p:sp>
      <p:pic>
        <p:nvPicPr>
          <p:cNvPr id="305" name="Google Shape;305;p22" descr="ÐÑÐºÑÑÑÐ¸Ðµ Ð´Ð²ÐµÑÐ¸ Ð² ÐºÐ°ÑÐµÑÑÐ²Ðµ Ð¿ÑÐ¸Ð¼ÐµÑÐ° Ð°Ð²ÑÐ¾ÑÐ¸Ð·Ð°ÑÐ¸Ð¸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73389" y="3588327"/>
            <a:ext cx="2463670" cy="2717657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22"/>
          <p:cNvSpPr/>
          <p:nvPr/>
        </p:nvSpPr>
        <p:spPr>
          <a:xfrm>
            <a:off x="803564" y="3604782"/>
            <a:ext cx="7356763" cy="2677656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Приклади авторизаціЇ </a:t>
            </a:r>
            <a:endParaRPr/>
          </a:p>
          <a:p>
            <a:pPr marL="263525" marR="0" lvl="0" indent="-263525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Відкриття двері після провертання ключа в замку </a:t>
            </a:r>
            <a:endParaRPr/>
          </a:p>
          <a:p>
            <a:pPr marL="263525" marR="0" lvl="0" indent="-263525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Доступ до електронної пошти після введення пароля </a:t>
            </a:r>
            <a:endParaRPr/>
          </a:p>
          <a:p>
            <a:pPr marL="263525" marR="0" lvl="0" indent="-263525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Розблокування смартфона після сканування відбитку пальця</a:t>
            </a:r>
            <a:endParaRPr/>
          </a:p>
          <a:p>
            <a:pPr marL="263525" marR="0" lvl="0" indent="-263525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Видача коштів в банку після перевірки паспорта та даних про вашому рахунку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6FA04DFC-01AA-47CB-8143-65C6D201C0E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3"/>
          <p:cNvSpPr txBox="1">
            <a:spLocks noGrp="1"/>
          </p:cNvSpPr>
          <p:nvPr>
            <p:ph type="title"/>
          </p:nvPr>
        </p:nvSpPr>
        <p:spPr>
          <a:xfrm>
            <a:off x="2687781" y="329463"/>
            <a:ext cx="8624454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Чим відрізняється авторизація від аутентифікації?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2" name="Google Shape;312;p23"/>
          <p:cNvSpPr txBox="1">
            <a:spLocks noGrp="1"/>
          </p:cNvSpPr>
          <p:nvPr>
            <p:ph type="body" idx="1"/>
          </p:nvPr>
        </p:nvSpPr>
        <p:spPr>
          <a:xfrm>
            <a:off x="803564" y="1503583"/>
            <a:ext cx="7910945" cy="907108"/>
          </a:xfrm>
          <a:prstGeom prst="rect">
            <a:avLst/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00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01600" lvl="0" indent="2206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не те ж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саме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dirty="0"/>
              <a:t>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314" name="Google Shape;314;p23"/>
          <p:cNvSpPr/>
          <p:nvPr/>
        </p:nvSpPr>
        <p:spPr>
          <a:xfrm>
            <a:off x="748145" y="5036176"/>
            <a:ext cx="10958947" cy="120032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надання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цій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особі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можливостей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у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відповідність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покладених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йому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прав,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тобто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наданні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користувачеві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доступу до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певних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ресурсів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залежно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його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особи,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тобто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після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аутентифікації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315" name="Google Shape;315;p23"/>
          <p:cNvSpPr/>
          <p:nvPr/>
        </p:nvSpPr>
        <p:spPr>
          <a:xfrm>
            <a:off x="748146" y="2601901"/>
            <a:ext cx="11014364" cy="830997"/>
          </a:xfrm>
          <a:prstGeom prst="rect">
            <a:avLst/>
          </a:prstGeom>
          <a:solidFill>
            <a:schemeClr val="accent2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називання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себе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системі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; процедура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розпізнавання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суб'єкта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його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ідентифікатором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та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визначення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прав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об’єкта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стосовно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316" name="Google Shape;316;p23"/>
          <p:cNvSpPr/>
          <p:nvPr/>
        </p:nvSpPr>
        <p:spPr>
          <a:xfrm>
            <a:off x="734291" y="3687816"/>
            <a:ext cx="10986655" cy="1200329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встановлення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відповідності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особи,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призначеному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ним самим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ідентифікатору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доказ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об’єктом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своєї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дійсності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системі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процес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упізнавання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особи системою</a:t>
            </a:r>
            <a:r>
              <a:rPr lang="ru-RU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855C169-27DC-4C7F-8007-977D1DD5E34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4"/>
          <p:cNvSpPr txBox="1">
            <a:spLocks noGrp="1"/>
          </p:cNvSpPr>
          <p:nvPr>
            <p:ph type="title"/>
          </p:nvPr>
        </p:nvSpPr>
        <p:spPr>
          <a:xfrm>
            <a:off x="2757055" y="163208"/>
            <a:ext cx="7897090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Приклад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2" name="Google Shape;322;p24"/>
          <p:cNvSpPr txBox="1">
            <a:spLocks noGrp="1"/>
          </p:cNvSpPr>
          <p:nvPr>
            <p:ph type="body" idx="1"/>
          </p:nvPr>
        </p:nvSpPr>
        <p:spPr>
          <a:xfrm>
            <a:off x="790350" y="2388525"/>
            <a:ext cx="10942105" cy="4154200"/>
          </a:xfrm>
          <a:prstGeom prst="rect">
            <a:avLst/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00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Ключ </a:t>
            </a: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замку 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ваш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ідентифікатор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(вставили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повернули 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пройшли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ідентифікацію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). У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комп'ютерному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світі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аналог того,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повідомили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своє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ім'я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нік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нікнейм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). </a:t>
            </a:r>
            <a:endParaRPr/>
          </a:p>
          <a:p>
            <a:pPr marL="228600" lvl="0" indent="-22860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Процес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відкривання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збіги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ключа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замка) 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У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комп'ютерному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світі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аналог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проходження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етапу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перевірки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автентичності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перевірка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введеного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пароля). </a:t>
            </a:r>
            <a:endParaRPr/>
          </a:p>
          <a:p>
            <a:pPr marL="228600" lvl="0" indent="-22860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Відкривання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дверей </a:t>
            </a: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вхід</a:t>
            </a:r>
            <a:r>
              <a:rPr lang="ru-RU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 квартиру 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вже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отримання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доступу). В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мережі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це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вхід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на сайт,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сервіс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програму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додаток</a:t>
            </a:r>
            <a:r>
              <a:rPr lang="ru-RU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324" name="Google Shape;324;p24"/>
          <p:cNvSpPr/>
          <p:nvPr/>
        </p:nvSpPr>
        <p:spPr>
          <a:xfrm>
            <a:off x="720436" y="944571"/>
            <a:ext cx="11054222" cy="138495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ru-RU" sz="2800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</a:t>
            </a:r>
            <a:r>
              <a:rPr lang="ru-RU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заходите в свою квартиру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відкриваючи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замок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ключем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І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якщо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двері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таки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відчинилися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то значить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успішно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пройшли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аутентифікацію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B466D52-08D9-4586-B36B-C4E01A251B1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5"/>
          <p:cNvSpPr txBox="1">
            <a:spLocks noGrp="1"/>
          </p:cNvSpPr>
          <p:nvPr>
            <p:ph type="title"/>
          </p:nvPr>
        </p:nvSpPr>
        <p:spPr>
          <a:xfrm>
            <a:off x="2604655" y="263236"/>
            <a:ext cx="8721435" cy="998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Взаємозв'язок ідентифікації, аутентифікації і авторизації</a:t>
            </a:r>
            <a:endParaRPr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30" name="Google Shape;330;p25"/>
          <p:cNvSpPr txBox="1">
            <a:spLocks noGrp="1"/>
          </p:cNvSpPr>
          <p:nvPr>
            <p:ph type="body" idx="1"/>
          </p:nvPr>
        </p:nvSpPr>
        <p:spPr>
          <a:xfrm>
            <a:off x="716871" y="1343105"/>
            <a:ext cx="10962511" cy="1704894"/>
          </a:xfrm>
          <a:prstGeom prst="rect">
            <a:avLst/>
          </a:prstGeom>
          <a:gradFill>
            <a:gsLst>
              <a:gs pos="0">
                <a:srgbClr val="5F82CA"/>
              </a:gs>
              <a:gs pos="50000">
                <a:srgbClr val="3C70CA"/>
              </a:gs>
              <a:gs pos="100000">
                <a:srgbClr val="2E60B9"/>
              </a:gs>
            </a:gsLst>
            <a:lin ang="5400000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90"/>
              <a:buChar char="•"/>
            </a:pP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Напевно,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вже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здогадалися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що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всі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три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процедури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взаємопов'язані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marL="228600" lvl="0" indent="-22860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590"/>
              <a:buChar char="•"/>
            </a:pP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Спочатку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визначають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ім'я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логін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номер) </a:t>
            </a:r>
            <a:r>
              <a:rPr lang="ru-RU" sz="259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ru-RU" sz="2590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ідентифікація</a:t>
            </a:r>
            <a:r>
              <a:rPr lang="ru-RU" sz="259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228600" lvl="0" indent="-22860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590"/>
              <a:buChar char="•"/>
            </a:pP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Потім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перевіряють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пароль (ключ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або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відбиток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пальця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 -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кінці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59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надають</a:t>
            </a:r>
            <a:r>
              <a:rPr lang="ru-RU" sz="259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доступ </a:t>
            </a:r>
            <a:r>
              <a:rPr lang="ru-RU" sz="259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ru-RU" sz="2590" dirty="0" err="1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авторизація</a:t>
            </a:r>
            <a:r>
              <a:rPr lang="ru-RU" sz="259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590"/>
          </a:p>
        </p:txBody>
      </p:sp>
      <p:graphicFrame>
        <p:nvGraphicFramePr>
          <p:cNvPr id="332" name="Google Shape;332;p25"/>
          <p:cNvGraphicFramePr/>
          <p:nvPr/>
        </p:nvGraphicFramePr>
        <p:xfrm>
          <a:off x="760962" y="3129562"/>
          <a:ext cx="10585875" cy="1296924"/>
        </p:xfrm>
        <a:graphic>
          <a:graphicData uri="http://schemas.openxmlformats.org/drawingml/2006/table">
            <a:tbl>
              <a:tblPr>
                <a:noFill/>
                <a:tableStyleId>{BE9B4A49-2153-460D-A365-417A3161ADD2}</a:tableStyleId>
              </a:tblPr>
              <a:tblGrid>
                <a:gridCol w="35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8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2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FF660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Ідентифікація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40404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Визначення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200" b="1" i="1" u="none" strike="noStrike" cap="none">
                          <a:solidFill>
                            <a:srgbClr val="80808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Хто там?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FF660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Аутентифікація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40404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Перевірка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200" b="1" i="1" u="none" strike="noStrike" cap="none">
                          <a:solidFill>
                            <a:srgbClr val="80808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Чим доведеш?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FF660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Авторизація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600" b="1" i="1" u="none" strike="noStrike" cap="none">
                          <a:solidFill>
                            <a:srgbClr val="40404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Доступ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200" b="1" i="1" u="none" strike="noStrike" cap="none">
                          <a:solidFill>
                            <a:srgbClr val="808080"/>
                          </a:solidFill>
                          <a:latin typeface="Book Antiqua"/>
                          <a:ea typeface="Book Antiqua"/>
                          <a:cs typeface="Book Antiqua"/>
                          <a:sym typeface="Book Antiqua"/>
                        </a:rPr>
                        <a:t>Відкриваю!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33" name="Google Shape;333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86074" y="4526973"/>
            <a:ext cx="5490731" cy="17109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0A6CD50-BF60-4566-8DAB-BE14C7AC66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6"/>
          <p:cNvSpPr txBox="1"/>
          <p:nvPr/>
        </p:nvSpPr>
        <p:spPr>
          <a:xfrm>
            <a:off x="2551667" y="333590"/>
            <a:ext cx="10371853" cy="1049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Обговорюємо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40" name="Google Shape;340;p26"/>
          <p:cNvSpPr/>
          <p:nvPr/>
        </p:nvSpPr>
        <p:spPr>
          <a:xfrm>
            <a:off x="653733" y="1363235"/>
            <a:ext cx="10881775" cy="177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marR="0" lvl="0" indent="-514350" algn="just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Вкажіть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переваги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недоліки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біометричної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захисту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даних</a:t>
            </a:r>
            <a:endParaRPr sz="2400"/>
          </a:p>
          <a:p>
            <a:pPr marL="514350" marR="0" lvl="0" indent="-514350" algn="just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Чому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біометричні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системи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захисту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інформації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найбільш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надійними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2400"/>
          </a:p>
          <a:p>
            <a:pPr marL="514350" marR="0" lvl="0" indent="-514350" algn="just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думаєте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недоліки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людей за характеристиками голосу? </a:t>
            </a:r>
            <a:endParaRPr sz="2400"/>
          </a:p>
          <a:p>
            <a:pPr marL="514350" marR="0" lvl="0" indent="-514350" algn="just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Вкажіть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проблеми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ідентифікації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особистості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по </a:t>
            </a:r>
            <a:r>
              <a:rPr lang="ru-RU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обличчю</a:t>
            </a:r>
            <a:r>
              <a:rPr lang="ru-RU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 b="1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41" name="Google Shape;341;p26" descr="Ð ÐµÐ·ÑÐ»ÑÑÐ°Ñ Ð¿Ð¾ÑÑÐºÑ Ð·Ð¾Ð±ÑÐ°Ð¶ÐµÐ½Ñ Ð·Ð° Ð·Ð°Ð¿Ð¸ÑÐ¾Ð¼ &quot;ÐÐÐ ÐÐÐÐ§Ð ÐÐÐ¤ÐÐ ÐÐÐ¦ÐÐ  ÐºÐ»Ð¸Ð¿Ð°ÑÑ&quot;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79311" y="3501052"/>
            <a:ext cx="2283423" cy="2499698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26"/>
          <p:cNvSpPr/>
          <p:nvPr/>
        </p:nvSpPr>
        <p:spPr>
          <a:xfrm>
            <a:off x="712298" y="4433162"/>
            <a:ext cx="8146472" cy="954107"/>
          </a:xfrm>
          <a:prstGeom prst="rect">
            <a:avLst/>
          </a:prstGeom>
          <a:solidFill>
            <a:schemeClr val="accent3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Які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умови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дозволяють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не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встановлювати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пароль на </a:t>
            </a:r>
            <a:r>
              <a:rPr lang="ru-RU" sz="28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комп'ютері</a:t>
            </a:r>
            <a:r>
              <a:rPr lang="ru-RU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/>
          </a:p>
        </p:txBody>
      </p:sp>
      <p:sp>
        <p:nvSpPr>
          <p:cNvPr id="344" name="Google Shape;344;p26"/>
          <p:cNvSpPr txBox="1"/>
          <p:nvPr/>
        </p:nvSpPr>
        <p:spPr>
          <a:xfrm>
            <a:off x="508010" y="3186708"/>
            <a:ext cx="10371853" cy="1049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800"/>
              <a:buFont typeface="Century Gothic"/>
              <a:buNone/>
            </a:pPr>
            <a:r>
              <a:rPr lang="ru-RU" sz="4800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Працюємо</a:t>
            </a:r>
            <a:r>
              <a:rPr lang="ru-RU" sz="4800" b="1" dirty="0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в парах</a:t>
            </a:r>
            <a:endParaRPr sz="48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61CBE42-3375-4C1C-8896-C20E6C80525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7"/>
          <p:cNvSpPr txBox="1"/>
          <p:nvPr/>
        </p:nvSpPr>
        <p:spPr>
          <a:xfrm>
            <a:off x="2695609" y="245390"/>
            <a:ext cx="10371853" cy="81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5400"/>
              <a:buFont typeface="Century Gothic"/>
              <a:buNone/>
            </a:pPr>
            <a:r>
              <a:rPr lang="ru-RU" sz="5400" b="1" dirty="0" err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Діємо</a:t>
            </a:r>
            <a:endParaRPr sz="54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51" name="Google Shape;351;p27" descr="ÐÐ¾Ð²âÑÐ·Ð°Ð½Ðµ Ð·Ð¾Ð±ÑÐ°Ð¶ÐµÐ½Ð½Ñ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207237"/>
            <a:ext cx="2411785" cy="2411158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27"/>
          <p:cNvSpPr/>
          <p:nvPr/>
        </p:nvSpPr>
        <p:spPr>
          <a:xfrm>
            <a:off x="3929670" y="1231431"/>
            <a:ext cx="720361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err="1">
                <a:solidFill>
                  <a:srgbClr val="1E4E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Завдання</a:t>
            </a:r>
            <a:r>
              <a:rPr lang="ru-RU" sz="4000" b="1" dirty="0">
                <a:solidFill>
                  <a:srgbClr val="1E4E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1</a:t>
            </a:r>
            <a:endParaRPr/>
          </a:p>
        </p:txBody>
      </p:sp>
      <p:sp>
        <p:nvSpPr>
          <p:cNvPr id="354" name="Google Shape;354;p27"/>
          <p:cNvSpPr/>
          <p:nvPr/>
        </p:nvSpPr>
        <p:spPr>
          <a:xfrm>
            <a:off x="2510444" y="2063514"/>
            <a:ext cx="6411884" cy="1197032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27"/>
          <p:cNvSpPr/>
          <p:nvPr/>
        </p:nvSpPr>
        <p:spPr>
          <a:xfrm>
            <a:off x="3850635" y="3878969"/>
            <a:ext cx="326954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err="1">
                <a:solidFill>
                  <a:srgbClr val="1E4E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Завдання</a:t>
            </a:r>
            <a:r>
              <a:rPr lang="ru-RU" sz="4000" b="1" dirty="0">
                <a:solidFill>
                  <a:srgbClr val="1E4E7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2</a:t>
            </a:r>
            <a:endParaRPr dirty="0"/>
          </a:p>
        </p:txBody>
      </p:sp>
      <p:sp>
        <p:nvSpPr>
          <p:cNvPr id="356" name="Google Shape;356;p27"/>
          <p:cNvSpPr/>
          <p:nvPr/>
        </p:nvSpPr>
        <p:spPr>
          <a:xfrm>
            <a:off x="1389544" y="4930767"/>
            <a:ext cx="8151037" cy="986444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Здійсніть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перевірку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пароля на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сайті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Проверка пароля - </a:t>
            </a:r>
            <a:r>
              <a:rPr lang="ru-RU" sz="24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Zillya</a:t>
            </a:r>
            <a:r>
              <a:rPr lang="ru-RU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!</a:t>
            </a:r>
            <a:endParaRPr sz="2400" u="sng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  <a:hlinkClick r:id="rId4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u="sng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https://zillya.ua/ru/check-password</a:t>
            </a:r>
            <a:endParaRPr sz="2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B0EC59A-AD06-4120-AAF3-DBD4489B80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143A8-AEB8-4A35-AB04-8347FDB1D917}"/>
              </a:ext>
            </a:extLst>
          </p:cNvPr>
          <p:cNvSpPr txBox="1"/>
          <p:nvPr/>
        </p:nvSpPr>
        <p:spPr>
          <a:xfrm>
            <a:off x="2695609" y="2216727"/>
            <a:ext cx="57002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FF0000"/>
                </a:solidFill>
              </a:rPr>
              <a:t>Пройти тест онлайн</a:t>
            </a:r>
          </a:p>
          <a:p>
            <a:r>
              <a:rPr lang="en-US" sz="1600" dirty="0"/>
              <a:t>https://onlinetestpad.com/ru/test/572893-</a:t>
            </a:r>
            <a:r>
              <a:rPr lang="ru-RU" sz="1600" dirty="0"/>
              <a:t>і</a:t>
            </a:r>
            <a:r>
              <a:rPr lang="en-US" sz="1600" dirty="0" err="1"/>
              <a:t>dentifikaciya</a:t>
            </a:r>
            <a:r>
              <a:rPr lang="en-US" sz="1600" dirty="0"/>
              <a:t>-ta-</a:t>
            </a:r>
            <a:r>
              <a:rPr lang="en-US" sz="1600" dirty="0" err="1"/>
              <a:t>autentifikaciya</a:t>
            </a:r>
            <a:r>
              <a:rPr lang="en-US" sz="1600" dirty="0"/>
              <a:t>-</a:t>
            </a:r>
            <a:r>
              <a:rPr lang="en-US" sz="1600" dirty="0" err="1"/>
              <a:t>koristuvachiv</a:t>
            </a:r>
            <a:r>
              <a:rPr lang="ru-RU" sz="16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8"/>
          <p:cNvSpPr txBox="1"/>
          <p:nvPr/>
        </p:nvSpPr>
        <p:spPr>
          <a:xfrm>
            <a:off x="2562604" y="627776"/>
            <a:ext cx="5816625" cy="55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9D3342"/>
              </a:buClr>
              <a:buSzPts val="4000"/>
              <a:buFont typeface="Century Gothic"/>
              <a:buNone/>
            </a:pPr>
            <a:r>
              <a:rPr lang="ru-RU" sz="4000" b="1">
                <a:solidFill>
                  <a:srgbClr val="9D334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Завдання додому:</a:t>
            </a:r>
            <a:endParaRPr sz="4000" b="1">
              <a:solidFill>
                <a:srgbClr val="9D334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3" name="Google Shape;363;p28" descr="ÐÐ¾Ð²âÑÐ·Ð°Ð½Ðµ Ð·Ð¾Ð±ÑÐ°Ð¶ÐµÐ½Ð½Ñ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794" y="1306991"/>
            <a:ext cx="2222109" cy="2221531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28"/>
          <p:cNvSpPr/>
          <p:nvPr/>
        </p:nvSpPr>
        <p:spPr>
          <a:xfrm>
            <a:off x="2779221" y="2024847"/>
            <a:ext cx="8830888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-1778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Опрацювати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конспект,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знайти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означення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пояснити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термін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двоетапна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аутентифікація</a:t>
            </a:r>
            <a:r>
              <a:rPr lang="ru-RU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-1778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матеріалами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Інтернету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підготуйте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бюлетень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-1778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</a:pP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«Як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придумати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надійний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пароль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де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зберігати</a:t>
            </a:r>
            <a:r>
              <a:rPr lang="ru-RU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».* </a:t>
            </a:r>
            <a:r>
              <a:rPr lang="ru-RU" sz="2800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Розмістіть</a:t>
            </a:r>
            <a:r>
              <a:rPr lang="ru-RU" sz="2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роботу на Google-класс.</a:t>
            </a:r>
            <a:endParaRPr sz="28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A6B4045-680D-46AD-8576-684B4D898D7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Урок 1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1451</Words>
  <Application>Microsoft Office PowerPoint</Application>
  <PresentationFormat>Широкий екран</PresentationFormat>
  <Paragraphs>192</Paragraphs>
  <Slides>27</Slides>
  <Notes>27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5" baseType="lpstr">
      <vt:lpstr>Book Antiqua</vt:lpstr>
      <vt:lpstr>Calibri</vt:lpstr>
      <vt:lpstr>Georgia</vt:lpstr>
      <vt:lpstr>Noto Sans Symbols</vt:lpstr>
      <vt:lpstr>Arial</vt:lpstr>
      <vt:lpstr>Times New Roman</vt:lpstr>
      <vt:lpstr>Century Gothic</vt:lpstr>
      <vt:lpstr>Урок 1</vt:lpstr>
      <vt:lpstr>Ідентифікація та аутентифікація користувачів</vt:lpstr>
      <vt:lpstr>Презентація PowerPoint</vt:lpstr>
      <vt:lpstr>Види захисту інформації</vt:lpstr>
      <vt:lpstr>Захист інформації від несанкціонованого доступу</vt:lpstr>
      <vt:lpstr>Методи, що забезпечують санкціонованим особам доступ до об'єктів</vt:lpstr>
      <vt:lpstr>Що таке ідентифікація?</vt:lpstr>
      <vt:lpstr>Що таке ідентифікація?</vt:lpstr>
      <vt:lpstr>Що таке аутентифікація?</vt:lpstr>
      <vt:lpstr>Способи аутентифікації</vt:lpstr>
      <vt:lpstr>Парольна аутентичність</vt:lpstr>
      <vt:lpstr>Конструкція пароля </vt:lpstr>
      <vt:lpstr>Апаратна ідентифікація</vt:lpstr>
      <vt:lpstr>Біометрична аутентифікація</vt:lpstr>
      <vt:lpstr>Види біометричних аутентифікаторів</vt:lpstr>
      <vt:lpstr>Біометрична система захисту</vt:lpstr>
      <vt:lpstr>Аутентифікація по райдужній оболонці ока</vt:lpstr>
      <vt:lpstr>Аутентифікація по зображенню особи</vt:lpstr>
      <vt:lpstr>Аутентифікація по долоні руки</vt:lpstr>
      <vt:lpstr>Аутентифікація за відбитками пальців</vt:lpstr>
      <vt:lpstr> Аутентифікація  по характеристикам  мови</vt:lpstr>
      <vt:lpstr>Що таке авторизація?</vt:lpstr>
      <vt:lpstr>Чим відрізняється авторизація від аутентифікації?</vt:lpstr>
      <vt:lpstr>Приклад</vt:lpstr>
      <vt:lpstr>Взаємозв'язок ідентифікації, аутентифікації і авторизації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Основні захисні механізми. Ідентифікація та аутендифікація користувачів</dc:title>
  <dc:creator>User</dc:creator>
  <cp:lastModifiedBy>Комп1</cp:lastModifiedBy>
  <cp:revision>15</cp:revision>
  <dcterms:created xsi:type="dcterms:W3CDTF">2019-04-30T09:44:02Z</dcterms:created>
  <dcterms:modified xsi:type="dcterms:W3CDTF">2021-03-19T11:51:28Z</dcterms:modified>
</cp:coreProperties>
</file>