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452" r:id="rId3"/>
    <p:sldId id="434" r:id="rId4"/>
    <p:sldId id="297" r:id="rId5"/>
    <p:sldId id="441" r:id="rId6"/>
    <p:sldId id="446" r:id="rId7"/>
    <p:sldId id="450" r:id="rId8"/>
    <p:sldId id="454" r:id="rId9"/>
    <p:sldId id="455" r:id="rId10"/>
    <p:sldId id="285" r:id="rId11"/>
    <p:sldId id="456" r:id="rId12"/>
    <p:sldId id="461" r:id="rId13"/>
    <p:sldId id="462" r:id="rId14"/>
    <p:sldId id="457" r:id="rId15"/>
    <p:sldId id="296" r:id="rId16"/>
    <p:sldId id="281" r:id="rId17"/>
    <p:sldId id="459" r:id="rId18"/>
    <p:sldId id="458" r:id="rId19"/>
    <p:sldId id="460" r:id="rId20"/>
    <p:sldId id="270" r:id="rId21"/>
    <p:sldId id="271" r:id="rId22"/>
  </p:sldIdLst>
  <p:sldSz cx="12192000" cy="6858000"/>
  <p:notesSz cx="6858000" cy="9144000"/>
  <p:embeddedFontLst>
    <p:embeddedFont>
      <p:font typeface="Book Antiqua" panose="02040602050305030304" pitchFamily="18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entury Gothic" panose="020B0502020202020204" pitchFamily="34" charset="0"/>
      <p:regular r:id="rId32"/>
      <p:bold r:id="rId33"/>
      <p:italic r:id="rId34"/>
      <p:boldItalic r:id="rId35"/>
    </p:embeddedFont>
    <p:embeddedFont>
      <p:font typeface="Franklin Gothic" panose="020B0604020202020204" charset="0"/>
      <p:bold r:id="rId36"/>
    </p:embeddedFont>
    <p:embeddedFont>
      <p:font typeface="Georgia" panose="02040502050405020303" pitchFamily="18" charset="0"/>
      <p:regular r:id="rId37"/>
      <p:bold r:id="rId38"/>
      <p:italic r:id="rId39"/>
      <p:boldItalic r:id="rId40"/>
    </p:embeddedFont>
    <p:embeddedFont>
      <p:font typeface="Libre Franklin" pitchFamily="2" charset="0"/>
      <p:regular r:id="rId41"/>
      <p:bold r:id="rId42"/>
      <p:italic r:id="rId43"/>
      <p:boldItalic r:id="rId44"/>
    </p:embeddedFont>
    <p:embeddedFont>
      <p:font typeface="Open Sans" panose="020B0606030504020204" pitchFamily="34" charset="0"/>
      <p:regular r:id="rId45"/>
      <p:bold r:id="rId46"/>
      <p:italic r:id="rId47"/>
      <p:boldItalic r:id="rId48"/>
    </p:embeddedFont>
    <p:embeddedFont>
      <p:font typeface="Roboto" panose="02000000000000000000" pitchFamily="2" charset="0"/>
      <p:regular r:id="rId49"/>
      <p:bold r:id="rId50"/>
      <p:italic r:id="rId51"/>
      <p:boldItalic r:id="rId52"/>
    </p:embeddedFont>
    <p:embeddedFont>
      <p:font typeface="Verdana" panose="020B0604030504040204" pitchFamily="34" charset="0"/>
      <p:regular r:id="rId53"/>
      <p:bold r:id="rId54"/>
      <p:italic r:id="rId55"/>
      <p:boldItalic r:id="rId5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3" roundtripDataSignature="AMtx7mg6BhSp4+zcCPKORjiPbyJ8KBOHh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0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font" Target="fonts/font19.fntdata"/><Relationship Id="rId47" Type="http://schemas.openxmlformats.org/officeDocument/2006/relationships/font" Target="fonts/font24.fntdata"/><Relationship Id="rId50" Type="http://schemas.openxmlformats.org/officeDocument/2006/relationships/font" Target="fonts/font27.fntdata"/><Relationship Id="rId55" Type="http://schemas.openxmlformats.org/officeDocument/2006/relationships/font" Target="fonts/font32.fntdata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font" Target="fonts/font18.fntdata"/><Relationship Id="rId54" Type="http://schemas.openxmlformats.org/officeDocument/2006/relationships/font" Target="fonts/font31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font" Target="fonts/font22.fntdata"/><Relationship Id="rId53" Type="http://schemas.openxmlformats.org/officeDocument/2006/relationships/font" Target="fonts/font30.fntdata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49" Type="http://schemas.openxmlformats.org/officeDocument/2006/relationships/font" Target="fonts/font2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4" Type="http://schemas.openxmlformats.org/officeDocument/2006/relationships/font" Target="fonts/font21.fntdata"/><Relationship Id="rId52" Type="http://schemas.openxmlformats.org/officeDocument/2006/relationships/font" Target="fonts/font29.fntdata"/><Relationship Id="rId73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font" Target="fonts/font20.fntdata"/><Relationship Id="rId48" Type="http://schemas.openxmlformats.org/officeDocument/2006/relationships/font" Target="fonts/font25.fntdata"/><Relationship Id="rId56" Type="http://schemas.openxmlformats.org/officeDocument/2006/relationships/font" Target="fonts/font33.fntdata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2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46" Type="http://schemas.openxmlformats.org/officeDocument/2006/relationships/font" Target="fonts/font2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uk-UA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‹№›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472979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40366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63324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89697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38786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356832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02836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21071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9" name="Google Shape;21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9" name="Google Shape;22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орівняння">
  <p:cSld name="Порівняння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3"/>
          <p:cNvSpPr txBox="1"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3"/>
          <p:cNvSpPr txBox="1"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SzPts val="1840"/>
              <a:buNone/>
              <a:defRPr sz="2000" b="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472"/>
              <a:buNone/>
              <a:defRPr sz="1600" b="1"/>
            </a:lvl9pPr>
          </a:lstStyle>
          <a:p>
            <a:endParaRPr/>
          </a:p>
        </p:txBody>
      </p:sp>
      <p:sp>
        <p:nvSpPr>
          <p:cNvPr id="21" name="Google Shape;21;p13"/>
          <p:cNvSpPr txBox="1">
            <a:spLocks noGrp="1"/>
          </p:cNvSpPr>
          <p:nvPr>
            <p:ph type="body" idx="2"/>
          </p:nvPr>
        </p:nvSpPr>
        <p:spPr>
          <a:xfrm>
            <a:off x="581194" y="2926052"/>
            <a:ext cx="5194766" cy="2934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3756" algn="l">
              <a:lnSpc>
                <a:spcPct val="11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22" name="Google Shape;22;p13"/>
          <p:cNvSpPr txBox="1">
            <a:spLocks noGrp="1"/>
          </p:cNvSpPr>
          <p:nvPr>
            <p:ph type="body" idx="3"/>
          </p:nvPr>
        </p:nvSpPr>
        <p:spPr>
          <a:xfrm>
            <a:off x="6416039" y="2250892"/>
            <a:ext cx="5194770" cy="553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Noto Sans Symbols"/>
              <a:buNone/>
              <a:defRPr sz="2000" b="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472"/>
              <a:buNone/>
              <a:defRPr sz="1600" b="1"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4"/>
          </p:nvPr>
        </p:nvSpPr>
        <p:spPr>
          <a:xfrm>
            <a:off x="6416037" y="2926052"/>
            <a:ext cx="5194771" cy="2934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3756" algn="l">
              <a:lnSpc>
                <a:spcPct val="11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і об’єкт" type="obj">
  <p:cSld name="OBJEC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body" idx="1"/>
          </p:nvPr>
        </p:nvSpPr>
        <p:spPr>
          <a:xfrm>
            <a:off x="581192" y="2340864"/>
            <a:ext cx="11029615" cy="3634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3756" algn="l">
              <a:lnSpc>
                <a:spcPct val="11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Лише заголовок" type="titleOnly">
  <p:cSld name="TITLE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7"/>
          <p:cNvSpPr txBox="1"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ий слайд" type="title">
  <p:cSld name="TITL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8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8"/>
          <p:cNvSpPr txBox="1"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Franklin Gothic"/>
              <a:buNone/>
              <a:defRPr sz="3600">
                <a:solidFill>
                  <a:srgbClr val="3F3F3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10000"/>
              </a:lnSpc>
              <a:spcBef>
                <a:spcPts val="320"/>
              </a:spcBef>
              <a:spcAft>
                <a:spcPts val="0"/>
              </a:spcAft>
              <a:buSzPts val="1472"/>
              <a:buNone/>
              <a:defRPr sz="1600" cap="none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96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12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12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104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міст із підписом" type="objTx">
  <p:cSld name="OBJECT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0"/>
          <p:cNvSpPr/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20"/>
          <p:cNvSpPr txBox="1"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Franklin Gothic"/>
              <a:buNone/>
              <a:defRPr sz="2400" b="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body" idx="1"/>
          </p:nvPr>
        </p:nvSpPr>
        <p:spPr>
          <a:xfrm>
            <a:off x="4900928" y="1179829"/>
            <a:ext cx="6650991" cy="4658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45440" algn="l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SzPts val="1840"/>
              <a:buChar char="◼"/>
              <a:defRPr sz="2000">
                <a:solidFill>
                  <a:schemeClr val="dk2"/>
                </a:solidFill>
              </a:defRPr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 sz="1800">
                <a:solidFill>
                  <a:schemeClr val="dk2"/>
                </a:solidFill>
              </a:defRPr>
            </a:lvl2pPr>
            <a:lvl3pPr marL="1371600" lvl="2" indent="-322072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Char char="◼"/>
              <a:defRPr sz="1600">
                <a:solidFill>
                  <a:schemeClr val="dk2"/>
                </a:solidFill>
              </a:defRPr>
            </a:lvl3pPr>
            <a:lvl4pPr marL="1828800" lvl="3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4pPr>
            <a:lvl5pPr marL="2286000" lvl="4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5pPr>
            <a:lvl6pPr marL="2743200" lvl="5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6pPr>
            <a:lvl7pPr marL="3200400" lvl="6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7pPr>
            <a:lvl8pPr marL="3657600" lvl="7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8pPr>
            <a:lvl9pPr marL="4114800" lvl="8" indent="-310388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20"/>
          <p:cNvSpPr txBox="1">
            <a:spLocks noGrp="1"/>
          </p:cNvSpPr>
          <p:nvPr>
            <p:ph type="body" idx="2"/>
          </p:nvPr>
        </p:nvSpPr>
        <p:spPr>
          <a:xfrm>
            <a:off x="767857" y="2836654"/>
            <a:ext cx="3031852" cy="3001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320"/>
              </a:spcBef>
              <a:spcAft>
                <a:spcPts val="0"/>
              </a:spcAft>
              <a:buSzPts val="1472"/>
              <a:buNone/>
              <a:defRPr sz="16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12"/>
              <a:buNone/>
              <a:defRPr sz="1100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2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828"/>
              <a:buNone/>
              <a:defRPr sz="900"/>
            </a:lvl9pPr>
          </a:lstStyle>
          <a:p>
            <a:endParaRPr/>
          </a:p>
        </p:txBody>
      </p:sp>
      <p:sp>
        <p:nvSpPr>
          <p:cNvPr id="68" name="Google Shape;68;p20"/>
          <p:cNvSpPr txBox="1">
            <a:spLocks noGrp="1"/>
          </p:cNvSpPr>
          <p:nvPr>
            <p:ph type="dt" idx="10"/>
          </p:nvPr>
        </p:nvSpPr>
        <p:spPr>
          <a:xfrm>
            <a:off x="7605951" y="6456916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ftr" idx="11"/>
          </p:nvPr>
        </p:nvSpPr>
        <p:spPr>
          <a:xfrm>
            <a:off x="581192" y="6452590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sldNum" idx="12"/>
          </p:nvPr>
        </p:nvSpPr>
        <p:spPr>
          <a:xfrm>
            <a:off x="10558300" y="6456916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ображення з підписом" type="picTx">
  <p:cSld name="PICTURE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1"/>
          <p:cNvSpPr txBox="1"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Franklin Gothic"/>
              <a:buNone/>
              <a:defRPr sz="2400" b="0">
                <a:solidFill>
                  <a:srgbClr val="3F3F3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>
            <a:spLocks noGrp="1"/>
          </p:cNvSpPr>
          <p:nvPr>
            <p:ph type="pic" idx="2"/>
          </p:nvPr>
        </p:nvSpPr>
        <p:spPr>
          <a:xfrm>
            <a:off x="447817" y="641350"/>
            <a:ext cx="11290859" cy="3651249"/>
          </a:xfrm>
          <a:prstGeom prst="rect">
            <a:avLst/>
          </a:prstGeom>
          <a:noFill/>
          <a:ln>
            <a:noFill/>
          </a:ln>
        </p:spPr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>
            <a:off x="581192" y="5260127"/>
            <a:ext cx="11029617" cy="99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320"/>
              </a:spcBef>
              <a:spcAft>
                <a:spcPts val="0"/>
              </a:spcAft>
              <a:buSzPts val="1472"/>
              <a:buNone/>
              <a:defRPr sz="1600"/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2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828"/>
              <a:buNone/>
              <a:defRPr sz="900"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і вертикальний текст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 rot="5400000">
            <a:off x="4269977" y="-1352782"/>
            <a:ext cx="3652047" cy="1102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7914" algn="l">
              <a:lnSpc>
                <a:spcPct val="110000"/>
              </a:lnSpc>
              <a:spcBef>
                <a:spcPts val="340"/>
              </a:spcBef>
              <a:spcAft>
                <a:spcPts val="0"/>
              </a:spcAft>
              <a:buSzPts val="1564"/>
              <a:buChar char="◼"/>
              <a:defRPr/>
            </a:lvl1pPr>
            <a:lvl2pPr marL="914400" lvl="1" indent="-310387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/>
            </a:lvl2pPr>
            <a:lvl3pPr marL="1371600" lvl="2" indent="-30454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96"/>
              <a:buChar char="◼"/>
              <a:defRPr/>
            </a:lvl3pPr>
            <a:lvl4pPr marL="1828800" lvl="3" indent="-29286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12"/>
              <a:buChar char="◼"/>
              <a:defRPr/>
            </a:lvl4pPr>
            <a:lvl5pPr marL="2286000" lvl="4" indent="-292861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12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Вертикальний заголовок і текст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3"/>
          <p:cNvSpPr/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3"/>
          <p:cNvSpPr txBox="1">
            <a:spLocks noGrp="1"/>
          </p:cNvSpPr>
          <p:nvPr>
            <p:ph type="title"/>
          </p:nvPr>
        </p:nvSpPr>
        <p:spPr>
          <a:xfrm rot="5400000">
            <a:off x="7362637" y="1705163"/>
            <a:ext cx="4807326" cy="31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Franklin Gothic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3"/>
          <p:cNvSpPr txBox="1">
            <a:spLocks noGrp="1"/>
          </p:cNvSpPr>
          <p:nvPr>
            <p:ph type="body" idx="1"/>
          </p:nvPr>
        </p:nvSpPr>
        <p:spPr>
          <a:xfrm rot="5400000">
            <a:off x="1952072" y="-313549"/>
            <a:ext cx="4807326" cy="7161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3756" algn="l">
              <a:lnSpc>
                <a:spcPct val="11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88" name="Google Shape;88;p23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23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23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23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3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 txBox="1"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2"/>
          <p:cNvSpPr txBox="1"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327914" algn="l" rtl="0">
              <a:lnSpc>
                <a:spcPct val="110000"/>
              </a:lnSpc>
              <a:spcBef>
                <a:spcPts val="340"/>
              </a:spcBef>
              <a:spcAft>
                <a:spcPts val="0"/>
              </a:spcAft>
              <a:buClr>
                <a:schemeClr val="accent1"/>
              </a:buClr>
              <a:buSzPts val="1564"/>
              <a:buFont typeface="Noto Sans Symbols"/>
              <a:buChar char="◼"/>
              <a:defRPr sz="17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10387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288"/>
              <a:buFont typeface="Noto Sans Symbols"/>
              <a:buChar char="◼"/>
              <a:defRPr sz="14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0454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196"/>
              <a:buFont typeface="Noto Sans Symbols"/>
              <a:buChar char="◼"/>
              <a:defRPr sz="13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292861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012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292861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012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298704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298704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298703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298703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ts val="1104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2" name="Google Shape;12;p12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ftr" idx="11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4" name="Google Shape;14;p12"/>
          <p:cNvSpPr txBox="1">
            <a:spLocks noGrp="1"/>
          </p:cNvSpPr>
          <p:nvPr>
            <p:ph type="sldNum" idx="12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15" name="Google Shape;15;p12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12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7;p12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6" r:id="rId5"/>
    <p:sldLayoutId id="2147483657" r:id="rId6"/>
    <p:sldLayoutId id="2147483658" r:id="rId7"/>
    <p:sldLayoutId id="2147483659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ilter.mkip.gov.ua/test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A1%D0%B2%D1%96%D0%B4%D0%BE%D0%BC%D1%96%D1%81%D1%82%D1%8C" TargetMode="External"/><Relationship Id="rId3" Type="http://schemas.openxmlformats.org/officeDocument/2006/relationships/hyperlink" Target="https://uk.wikipedia.org/wiki/%D0%86%D0%BC%D1%96%D1%82%D0%B0%D1%86%D1%96%D1%8F" TargetMode="External"/><Relationship Id="rId7" Type="http://schemas.openxmlformats.org/officeDocument/2006/relationships/hyperlink" Target="https://uk.wikipedia.org/wiki/%D0%92%D0%B5%D1%80%D0%B8%D1%84%D1%96%D0%BA%D0%B0%D1%86%D1%96%D1%8F" TargetMode="External"/><Relationship Id="rId2" Type="http://schemas.openxmlformats.org/officeDocument/2006/relationships/hyperlink" Target="https://uk.wikipedia.org/wiki/%D0%90%D0%BD%D0%B3%D0%BB%D1%96%D0%B9%D1%81%D1%8C%D0%BA%D0%B0_%D0%BC%D0%BE%D0%B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7%D0%9C%D0%86" TargetMode="External"/><Relationship Id="rId5" Type="http://schemas.openxmlformats.org/officeDocument/2006/relationships/hyperlink" Target="https://uk.wikipedia.org/wiki/%D0%94%D0%B5%D0%B7%D1%96%D0%BD%D1%84%D0%BE%D1%80%D0%BC%D1%83%D0%B2%D0%B0%D0%BD%D0%BD%D1%8F" TargetMode="External"/><Relationship Id="rId4" Type="http://schemas.openxmlformats.org/officeDocument/2006/relationships/hyperlink" Target="https://uk.wikipedia.org/wiki/%D0%9D%D0%BE%D0%B2%D0%B8%D0%BD%D0%B8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ilter.mkip.gov.ua/dlya-vsih/igry-ta-kvesty/" TargetMode="External"/><Relationship Id="rId4" Type="http://schemas.openxmlformats.org/officeDocument/2006/relationships/hyperlink" Target="https://media.am/literatus/index.html#uk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hois.domaintools.com/" TargetMode="Externa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reemaptools.com/view-and-edit-photo-gps-data.htm" TargetMode="External"/><Relationship Id="rId3" Type="http://schemas.openxmlformats.org/officeDocument/2006/relationships/hyperlink" Target="http://imageedited.com/" TargetMode="External"/><Relationship Id="rId7" Type="http://schemas.openxmlformats.org/officeDocument/2006/relationships/hyperlink" Target="https://www.photo-location.net/" TargetMode="External"/><Relationship Id="rId2" Type="http://schemas.openxmlformats.org/officeDocument/2006/relationships/hyperlink" Target="https://tiney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ebmii.com/" TargetMode="External"/><Relationship Id="rId11" Type="http://schemas.openxmlformats.org/officeDocument/2006/relationships/image" Target="../media/image13.png"/><Relationship Id="rId5" Type="http://schemas.openxmlformats.org/officeDocument/2006/relationships/hyperlink" Target="https://www.wolframalpha.com/" TargetMode="External"/><Relationship Id="rId10" Type="http://schemas.openxmlformats.org/officeDocument/2006/relationships/hyperlink" Target="https://www.pic2map.com/" TargetMode="External"/><Relationship Id="rId4" Type="http://schemas.openxmlformats.org/officeDocument/2006/relationships/hyperlink" Target="https://fotoforensics.com/" TargetMode="External"/><Relationship Id="rId9" Type="http://schemas.openxmlformats.org/officeDocument/2006/relationships/hyperlink" Target="https://tool.geoimgr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hyperlink" Target="https://studfile.net/preview/6012701/page: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"/>
          <p:cNvSpPr txBox="1">
            <a:spLocks noGrp="1"/>
          </p:cNvSpPr>
          <p:nvPr>
            <p:ph type="title"/>
          </p:nvPr>
        </p:nvSpPr>
        <p:spPr>
          <a:xfrm>
            <a:off x="511800" y="1390921"/>
            <a:ext cx="11168400" cy="966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lv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Інструменти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</a:t>
            </a:r>
            <a:r>
              <a:rPr lang="ru-RU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виявлення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фейків</a:t>
            </a:r>
            <a:endParaRPr lang="uk-UA" sz="3500" b="1" dirty="0"/>
          </a:p>
        </p:txBody>
      </p:sp>
      <p:sp>
        <p:nvSpPr>
          <p:cNvPr id="99" name="Google Shape;99;p1"/>
          <p:cNvSpPr txBox="1">
            <a:spLocks noGrp="1"/>
          </p:cNvSpPr>
          <p:nvPr>
            <p:ph type="body" idx="1"/>
          </p:nvPr>
        </p:nvSpPr>
        <p:spPr>
          <a:xfrm>
            <a:off x="743915" y="2951784"/>
            <a:ext cx="5194769" cy="557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85000" lnSpcReduction="2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840"/>
              <a:buNone/>
            </a:pPr>
            <a:r>
              <a:rPr lang="uk-UA" dirty="0"/>
              <a:t>Вибірковий модуль 10 клас</a:t>
            </a:r>
          </a:p>
          <a:p>
            <a:pPr marL="0" lvl="0" indent="0" algn="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840"/>
              <a:buNone/>
            </a:pPr>
            <a:r>
              <a:rPr lang="ru-RU" sz="1600" b="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Безпека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повинна бути </a:t>
            </a:r>
            <a:r>
              <a:rPr lang="ru-RU" sz="1600" b="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тільки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комплексною</a:t>
            </a:r>
            <a:endParaRPr sz="1600" dirty="0"/>
          </a:p>
        </p:txBody>
      </p:sp>
      <p:pic>
        <p:nvPicPr>
          <p:cNvPr id="100" name="Google Shape;100;p1" descr="Емблема зблизька&#10;&#10;Автоматично створе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1194" y="3627324"/>
            <a:ext cx="5194766" cy="1532454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"/>
          <p:cNvSpPr txBox="1">
            <a:spLocks noGrp="1"/>
          </p:cNvSpPr>
          <p:nvPr>
            <p:ph type="body" idx="4"/>
          </p:nvPr>
        </p:nvSpPr>
        <p:spPr>
          <a:xfrm>
            <a:off x="6416037" y="2926052"/>
            <a:ext cx="5194771" cy="2934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06000" lvl="0" indent="-206686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564"/>
              <a:buNone/>
            </a:pPr>
            <a:endParaRPr dirty="0"/>
          </a:p>
        </p:txBody>
      </p:sp>
      <p:sp>
        <p:nvSpPr>
          <p:cNvPr id="103" name="Google Shape;103;p1"/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pic>
        <p:nvPicPr>
          <p:cNvPr id="105" name="Google Shape;105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2246" y="5427405"/>
            <a:ext cx="1391251" cy="138161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B814E1FF-9360-4972-92C4-C588F09A9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17" y="223089"/>
            <a:ext cx="6660688" cy="624810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127000" cmpd="dbl" algn="ctr">
            <a:solidFill>
              <a:srgbClr val="7030A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Georgia" pitchFamily="18" charset="0"/>
              </a:rPr>
              <a:t>Інформаційна безпека. </a:t>
            </a:r>
            <a:r>
              <a:rPr lang="uk-UA" sz="2400" b="1" i="1" dirty="0">
                <a:solidFill>
                  <a:srgbClr val="FFFFFF"/>
                </a:solidFill>
                <a:latin typeface="Georgia" pitchFamily="18" charset="0"/>
              </a:rPr>
              <a:t>Урок №</a:t>
            </a:r>
            <a:r>
              <a:rPr lang="en-US" sz="2400" b="1" i="1" dirty="0">
                <a:solidFill>
                  <a:srgbClr val="FFFFFF"/>
                </a:solidFill>
                <a:latin typeface="Georgia" pitchFamily="18" charset="0"/>
              </a:rPr>
              <a:t> </a:t>
            </a:r>
            <a:r>
              <a:rPr lang="uk-UA" sz="2400" b="1" i="1" dirty="0">
                <a:solidFill>
                  <a:srgbClr val="FFFFFF"/>
                </a:solidFill>
                <a:latin typeface="Georgia" pitchFamily="18" charset="0"/>
              </a:rPr>
              <a:t>11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CCB81D-4E2E-4C8D-AB41-E241526457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5476" y="1362965"/>
            <a:ext cx="4162425" cy="3714750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A086E71-011F-4FBD-91A9-11958D054827}"/>
              </a:ext>
            </a:extLst>
          </p:cNvPr>
          <p:cNvSpPr/>
          <p:nvPr/>
        </p:nvSpPr>
        <p:spPr>
          <a:xfrm>
            <a:off x="1792576" y="5748648"/>
            <a:ext cx="860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6"/>
              </a:rPr>
              <a:t>П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6"/>
              </a:rPr>
              <a:t>еревіримо грамотність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943" y="524301"/>
            <a:ext cx="11789227" cy="606409"/>
          </a:xfrm>
        </p:spPr>
        <p:txBody>
          <a:bodyPr>
            <a:normAutofit fontScale="90000"/>
          </a:bodyPr>
          <a:lstStyle/>
          <a:p>
            <a:r>
              <a:rPr lang="uk-UA" sz="3800" b="1" dirty="0">
                <a:solidFill>
                  <a:srgbClr val="DD1A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Чому відбуваються кібератаки</a:t>
            </a:r>
            <a:endParaRPr lang="ru-RU" sz="3800" b="1" dirty="0">
              <a:solidFill>
                <a:srgbClr val="DD1A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905B37-C6F5-4402-903A-C64C8EC16827}"/>
              </a:ext>
            </a:extLst>
          </p:cNvPr>
          <p:cNvSpPr txBox="1"/>
          <p:nvPr/>
        </p:nvSpPr>
        <p:spPr>
          <a:xfrm>
            <a:off x="434024" y="1130710"/>
            <a:ext cx="115620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rtl="0">
              <a:spcBef>
                <a:spcPts val="0"/>
              </a:spcBef>
              <a:spcAft>
                <a:spcPts val="0"/>
              </a:spcAft>
            </a:pPr>
            <a:r>
              <a:rPr lang="uk-UA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Для ефективної боротьби з кібератаками важливо розуміти цілі й мотивацію тих, хто їх ініціює та здійснює. </a:t>
            </a:r>
            <a:br>
              <a:rPr lang="uk-UA" b="0" dirty="0">
                <a:effectLst/>
              </a:rPr>
            </a:br>
            <a:r>
              <a:rPr lang="uk-UA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Незважаючи на те, що методи та цілі кібератак різноманітні, можна виділити 3 основні причини, які можуть бути поєднані в одній атаці. </a:t>
            </a:r>
            <a:endParaRPr lang="uk-UA" b="0" dirty="0">
              <a:effectLst/>
            </a:endParaRPr>
          </a:p>
          <a:p>
            <a:br>
              <a:rPr lang="uk-UA" dirty="0"/>
            </a:b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9BECC2-435A-47FD-8E48-2421631F2F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593" y="2761926"/>
            <a:ext cx="10239375" cy="3743325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0FCC82E6-060B-4CC1-BE5A-CE7F50B48782}"/>
              </a:ext>
            </a:extLst>
          </p:cNvPr>
          <p:cNvSpPr txBox="1">
            <a:spLocks/>
          </p:cNvSpPr>
          <p:nvPr/>
        </p:nvSpPr>
        <p:spPr>
          <a:xfrm>
            <a:off x="581192" y="112220"/>
            <a:ext cx="11029616" cy="389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8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uk-UA" b="1" dirty="0">
                <a:solidFill>
                  <a:srgbClr val="0070C0"/>
                </a:solidFill>
              </a:rPr>
              <a:t>Повторити: </a:t>
            </a:r>
          </a:p>
        </p:txBody>
      </p:sp>
    </p:spTree>
    <p:extLst>
      <p:ext uri="{BB962C8B-B14F-4D97-AF65-F5344CB8AC3E}">
        <p14:creationId xmlns:p14="http://schemas.microsoft.com/office/powerpoint/2010/main" val="2435828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2D0BF1-F551-4D82-8914-3C912122D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2220"/>
            <a:ext cx="11029616" cy="389225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</a:rPr>
              <a:t>Базові правила: </a:t>
            </a:r>
          </a:p>
        </p:txBody>
      </p:sp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2B5E2DE3-14D7-4004-89D6-5CEEAFB996BA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049242" y="6584861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E97E8-0F64-402D-89D5-B27E3612C8C9}"/>
              </a:ext>
            </a:extLst>
          </p:cNvPr>
          <p:cNvSpPr txBox="1"/>
          <p:nvPr/>
        </p:nvSpPr>
        <p:spPr>
          <a:xfrm>
            <a:off x="197733" y="501445"/>
            <a:ext cx="1219091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Поставте</a:t>
            </a: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uk-UA" sz="2800" b="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двофакторну</a:t>
            </a: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аутентифікацію на всіх своїх акаунтах. 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Не відповідайте закритим аккаунтам в соцмережах.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Забороніть додавати себе в групи в </a:t>
            </a:r>
            <a:r>
              <a:rPr lang="en-US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Telegram 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Не публікуйте, де ви перебуваєте. Ні країну, ні місто, ні район.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Єдине офіційне посилання на </a:t>
            </a:r>
            <a:r>
              <a:rPr lang="en-US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Telegram </a:t>
            </a: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починається з </a:t>
            </a:r>
            <a:r>
              <a:rPr lang="en-US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t.me. </a:t>
            </a: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За іншими не переходьте.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Не поширюйте </a:t>
            </a:r>
            <a:r>
              <a:rPr lang="uk-UA" sz="2800" b="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скриншоти</a:t>
            </a: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Краще — </a:t>
            </a:r>
            <a:r>
              <a:rPr lang="uk-UA" sz="2800" b="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перепости</a:t>
            </a: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з офіційних джерел. І довіряйте лише офіційним джерелам.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Не встановлюйте нові застосунки  на смартфони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Перед тим як комусь розповідати прочитану інформацію, перевірте що це не фейк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Допомагайте своїм родичам з засобами масової інформації, розповідайте як не потрапити на злодіїв</a:t>
            </a:r>
          </a:p>
          <a:p>
            <a:pPr rtl="0" fontAlgn="base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Якщо побачите десь фейкову інформацію або телеграм-канал який публікує фейки, скидайте назву у різні групи, щоб люди це бачили та скаржились, блокували його</a:t>
            </a:r>
          </a:p>
        </p:txBody>
      </p:sp>
    </p:spTree>
    <p:extLst>
      <p:ext uri="{BB962C8B-B14F-4D97-AF65-F5344CB8AC3E}">
        <p14:creationId xmlns:p14="http://schemas.microsoft.com/office/powerpoint/2010/main" val="910085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122C7C3-1F31-4D20-BAE1-684DE4406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394104"/>
            <a:ext cx="11936361" cy="3166641"/>
          </a:xfrm>
        </p:spPr>
        <p:txBody>
          <a:bodyPr>
            <a:noAutofit/>
          </a:bodyPr>
          <a:lstStyle/>
          <a:p>
            <a:pPr marL="123444" indent="0" algn="just">
              <a:buNone/>
            </a:pPr>
            <a:r>
              <a:rPr lang="uk-UA" sz="4000" dirty="0">
                <a:solidFill>
                  <a:srgbClr val="222222"/>
                </a:solidFill>
                <a:latin typeface="Roboto" panose="02000000000000000000" pitchFamily="2" charset="0"/>
              </a:rPr>
              <a:t>Я</a:t>
            </a:r>
            <a:r>
              <a:rPr lang="uk-UA" sz="4000" b="0" i="0" dirty="0">
                <a:solidFill>
                  <a:srgbClr val="222222"/>
                </a:solidFill>
                <a:effectLst/>
                <a:latin typeface="Roboto" panose="02000000000000000000" pitchFamily="2" charset="0"/>
              </a:rPr>
              <a:t>к можна виявити фейки? </a:t>
            </a:r>
          </a:p>
          <a:p>
            <a:pPr marL="123444" indent="0" algn="just">
              <a:buNone/>
            </a:pPr>
            <a:r>
              <a:rPr lang="uk-UA" sz="4000" b="0" i="0" dirty="0">
                <a:solidFill>
                  <a:srgbClr val="222222"/>
                </a:solidFill>
                <a:effectLst/>
                <a:latin typeface="Roboto" panose="02000000000000000000" pitchFamily="2" charset="0"/>
              </a:rPr>
              <a:t>Які інструменти можна використати, щоб швидко визначити фейкове зображення?</a:t>
            </a:r>
          </a:p>
          <a:p>
            <a:pPr marL="123444" indent="0" algn="just">
              <a:buNone/>
            </a:pPr>
            <a:r>
              <a:rPr lang="uk-UA" sz="4000" dirty="0">
                <a:solidFill>
                  <a:srgbClr val="222222"/>
                </a:solidFill>
                <a:latin typeface="Roboto" panose="02000000000000000000" pitchFamily="2" charset="0"/>
              </a:rPr>
              <a:t>Я</a:t>
            </a:r>
            <a:r>
              <a:rPr lang="uk-UA" sz="4000" b="0" i="0" dirty="0">
                <a:solidFill>
                  <a:srgbClr val="222222"/>
                </a:solidFill>
                <a:effectLst/>
                <a:latin typeface="Roboto" panose="02000000000000000000" pitchFamily="2" charset="0"/>
              </a:rPr>
              <a:t>к просто перевірити </a:t>
            </a:r>
            <a:r>
              <a:rPr lang="uk-UA" sz="4000" b="0" i="0" dirty="0" err="1">
                <a:solidFill>
                  <a:srgbClr val="222222"/>
                </a:solidFill>
                <a:effectLst/>
                <a:latin typeface="Roboto" panose="02000000000000000000" pitchFamily="2" charset="0"/>
              </a:rPr>
              <a:t>геолокацію</a:t>
            </a:r>
            <a:r>
              <a:rPr lang="uk-UA" sz="4000" b="0" i="0" dirty="0">
                <a:solidFill>
                  <a:srgbClr val="222222"/>
                </a:solidFill>
                <a:effectLst/>
                <a:latin typeface="Roboto" panose="02000000000000000000" pitchFamily="2" charset="0"/>
              </a:rPr>
              <a:t>?</a:t>
            </a:r>
            <a:r>
              <a:rPr lang="uk-UA" sz="4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uk-UA" sz="4000" b="0" i="0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 </a:t>
            </a:r>
          </a:p>
          <a:p>
            <a:pPr marL="123444" indent="0" algn="just">
              <a:buNone/>
            </a:pPr>
            <a:r>
              <a:rPr lang="uk-UA" sz="4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Яку роль у виявленні фейків відіграє </a:t>
            </a:r>
            <a:r>
              <a:rPr lang="en-US" sz="4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Google </a:t>
            </a:r>
            <a:r>
              <a:rPr lang="uk-UA" sz="40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карта? </a:t>
            </a:r>
            <a:endParaRPr lang="ru-RU" sz="4000" b="0" i="0" dirty="0">
              <a:solidFill>
                <a:srgbClr val="797979"/>
              </a:solidFill>
              <a:effectLst/>
              <a:latin typeface="Open Sans" panose="020B060603050402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67D572A-67B9-468C-9F0F-9D9520CC1F07}"/>
              </a:ext>
            </a:extLst>
          </p:cNvPr>
          <p:cNvSpPr txBox="1">
            <a:spLocks/>
          </p:cNvSpPr>
          <p:nvPr/>
        </p:nvSpPr>
        <p:spPr>
          <a:xfrm>
            <a:off x="441860" y="-983112"/>
            <a:ext cx="10614592" cy="1513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uk-UA" sz="3600" b="1" dirty="0">
                <a:solidFill>
                  <a:srgbClr val="9D33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Дізнаємося</a:t>
            </a:r>
            <a:endParaRPr lang="ru-RU" sz="3600" b="1" dirty="0">
              <a:solidFill>
                <a:srgbClr val="9D33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025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411" y="268337"/>
            <a:ext cx="11089177" cy="796908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sz="4800" b="1" dirty="0">
                <a:ln/>
                <a:solidFill>
                  <a:srgbClr val="C00000"/>
                </a:solidFill>
              </a:rPr>
              <a:t>Історична довідка</a:t>
            </a:r>
            <a:endParaRPr lang="ru-RU" sz="4800" b="1" dirty="0">
              <a:ln/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5635" y="1777309"/>
            <a:ext cx="11513127" cy="2349679"/>
          </a:xfr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spcBef>
                <a:spcPts val="0"/>
              </a:spcBef>
              <a:buNone/>
            </a:pPr>
            <a:endParaRPr lang="uk-UA" sz="3000" i="1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None/>
            </a:pPr>
            <a:endParaRPr lang="uk-UA" sz="3000" b="1" i="1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None/>
            </a:pPr>
            <a:r>
              <a:rPr lang="ru-RU" sz="2800" dirty="0" err="1">
                <a:solidFill>
                  <a:schemeClr val="tx1"/>
                </a:solidFill>
              </a:rPr>
              <a:t>Термін</a:t>
            </a:r>
            <a:r>
              <a:rPr lang="ru-RU" sz="2800" dirty="0">
                <a:solidFill>
                  <a:schemeClr val="tx1"/>
                </a:solidFill>
              </a:rPr>
              <a:t> «</a:t>
            </a:r>
            <a:r>
              <a:rPr lang="ru-RU" sz="2800" dirty="0" err="1">
                <a:solidFill>
                  <a:schemeClr val="tx1"/>
                </a:solidFill>
              </a:rPr>
              <a:t>фейкові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новини</a:t>
            </a:r>
            <a:r>
              <a:rPr lang="ru-RU" sz="2800" dirty="0">
                <a:solidFill>
                  <a:schemeClr val="tx1"/>
                </a:solidFill>
              </a:rPr>
              <a:t>» (</a:t>
            </a:r>
            <a:r>
              <a:rPr lang="en-US" sz="2400" b="1" dirty="0">
                <a:solidFill>
                  <a:schemeClr val="tx1"/>
                </a:solidFill>
              </a:rPr>
              <a:t>fake news</a:t>
            </a:r>
            <a:r>
              <a:rPr lang="en-US" sz="2800" dirty="0">
                <a:solidFill>
                  <a:schemeClr val="tx1"/>
                </a:solidFill>
              </a:rPr>
              <a:t>) </a:t>
            </a:r>
            <a:r>
              <a:rPr lang="ru-RU" sz="2800" dirty="0" err="1">
                <a:solidFill>
                  <a:schemeClr val="tx1"/>
                </a:solidFill>
              </a:rPr>
              <a:t>увійшов</a:t>
            </a:r>
            <a:r>
              <a:rPr lang="ru-RU" sz="2800" dirty="0">
                <a:solidFill>
                  <a:schemeClr val="tx1"/>
                </a:solidFill>
              </a:rPr>
              <a:t> у широкий </a:t>
            </a:r>
            <a:r>
              <a:rPr lang="ru-RU" sz="2800" dirty="0" err="1">
                <a:solidFill>
                  <a:schemeClr val="tx1"/>
                </a:solidFill>
              </a:rPr>
              <a:t>ужиток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після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президентських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виборів</a:t>
            </a:r>
            <a:r>
              <a:rPr lang="ru-RU" sz="2800" dirty="0">
                <a:solidFill>
                  <a:schemeClr val="tx1"/>
                </a:solidFill>
              </a:rPr>
              <a:t> у США, коли Дональд Трамп </a:t>
            </a:r>
            <a:r>
              <a:rPr lang="ru-RU" sz="2800" dirty="0" err="1">
                <a:solidFill>
                  <a:schemeClr val="tx1"/>
                </a:solidFill>
              </a:rPr>
              <a:t>уперше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звинуватив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американських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журналістів</a:t>
            </a:r>
            <a:r>
              <a:rPr lang="ru-RU" sz="2800" dirty="0">
                <a:solidFill>
                  <a:schemeClr val="tx1"/>
                </a:solidFill>
              </a:rPr>
              <a:t> у «</a:t>
            </a:r>
            <a:r>
              <a:rPr lang="ru-RU" sz="2800" dirty="0" err="1">
                <a:solidFill>
                  <a:schemeClr val="tx1"/>
                </a:solidFill>
              </a:rPr>
              <a:t>поширенні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фейків</a:t>
            </a:r>
            <a:r>
              <a:rPr lang="ru-RU" sz="2800" dirty="0">
                <a:solidFill>
                  <a:schemeClr val="tx1"/>
                </a:solidFill>
              </a:rPr>
              <a:t>». У 2017 р. </a:t>
            </a:r>
            <a:r>
              <a:rPr lang="ru-RU" sz="2800" dirty="0" err="1">
                <a:solidFill>
                  <a:schemeClr val="tx1"/>
                </a:solidFill>
              </a:rPr>
              <a:t>видавництво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</a:rPr>
              <a:t>Collins </a:t>
            </a:r>
            <a:r>
              <a:rPr lang="ru-RU" sz="2800" dirty="0">
                <a:solidFill>
                  <a:schemeClr val="tx1"/>
                </a:solidFill>
              </a:rPr>
              <a:t>назвало «</a:t>
            </a:r>
            <a:r>
              <a:rPr lang="en-US" sz="2800" dirty="0">
                <a:solidFill>
                  <a:schemeClr val="tx1"/>
                </a:solidFill>
              </a:rPr>
              <a:t>fake news» </a:t>
            </a:r>
            <a:r>
              <a:rPr lang="ru-RU" sz="2800" dirty="0" err="1">
                <a:solidFill>
                  <a:schemeClr val="tx1"/>
                </a:solidFill>
              </a:rPr>
              <a:t>поняттям</a:t>
            </a:r>
            <a:r>
              <a:rPr lang="ru-RU" sz="2800" dirty="0">
                <a:solidFill>
                  <a:schemeClr val="tx1"/>
                </a:solidFill>
              </a:rPr>
              <a:t> року. </a:t>
            </a:r>
            <a:r>
              <a:rPr lang="ru-RU" sz="2800" dirty="0" err="1">
                <a:solidFill>
                  <a:schemeClr val="tx1"/>
                </a:solidFill>
              </a:rPr>
              <a:t>Однак</a:t>
            </a:r>
            <a:r>
              <a:rPr lang="ru-RU" sz="2800" dirty="0">
                <a:solidFill>
                  <a:schemeClr val="tx1"/>
                </a:solidFill>
              </a:rPr>
              <a:t> те, </a:t>
            </a:r>
            <a:r>
              <a:rPr lang="ru-RU" sz="2800" dirty="0" err="1">
                <a:solidFill>
                  <a:schemeClr val="tx1"/>
                </a:solidFill>
              </a:rPr>
              <a:t>що</a:t>
            </a:r>
            <a:r>
              <a:rPr lang="ru-RU" sz="2800" dirty="0">
                <a:solidFill>
                  <a:schemeClr val="tx1"/>
                </a:solidFill>
              </a:rPr>
              <a:t> з уст </a:t>
            </a:r>
            <a:r>
              <a:rPr lang="ru-RU" sz="2800" dirty="0" err="1">
                <a:solidFill>
                  <a:schemeClr val="tx1"/>
                </a:solidFill>
              </a:rPr>
              <a:t>американського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глави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держави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звучить</a:t>
            </a:r>
            <a:r>
              <a:rPr lang="ru-RU" sz="2800" dirty="0">
                <a:solidFill>
                  <a:schemeClr val="tx1"/>
                </a:solidFill>
              </a:rPr>
              <a:t> часто як фан (</a:t>
            </a:r>
            <a:r>
              <a:rPr lang="en-US" sz="2800" dirty="0">
                <a:solidFill>
                  <a:schemeClr val="tx1"/>
                </a:solidFill>
              </a:rPr>
              <a:t>fun stories — </a:t>
            </a:r>
            <a:r>
              <a:rPr lang="ru-RU" sz="2800" dirty="0" err="1">
                <a:solidFill>
                  <a:schemeClr val="tx1"/>
                </a:solidFill>
              </a:rPr>
              <a:t>жарти</a:t>
            </a:r>
            <a:r>
              <a:rPr lang="ru-RU" sz="2800" dirty="0">
                <a:solidFill>
                  <a:schemeClr val="tx1"/>
                </a:solidFill>
              </a:rPr>
              <a:t>), </a:t>
            </a:r>
            <a:r>
              <a:rPr lang="ru-RU" sz="2800" dirty="0" err="1">
                <a:solidFill>
                  <a:schemeClr val="tx1"/>
                </a:solidFill>
              </a:rPr>
              <a:t>насправді</a:t>
            </a:r>
            <a:r>
              <a:rPr lang="ru-RU" sz="2800" dirty="0">
                <a:solidFill>
                  <a:schemeClr val="tx1"/>
                </a:solidFill>
              </a:rPr>
              <a:t>, є </a:t>
            </a:r>
            <a:r>
              <a:rPr lang="ru-RU" sz="2800" dirty="0" err="1">
                <a:solidFill>
                  <a:schemeClr val="tx1"/>
                </a:solidFill>
              </a:rPr>
              <a:t>дієвим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засобом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інформаційної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війни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</a:p>
          <a:p>
            <a:pPr algn="just">
              <a:spcBef>
                <a:spcPts val="0"/>
              </a:spcBef>
              <a:buNone/>
            </a:pPr>
            <a:r>
              <a:rPr lang="ru-RU" sz="2800" i="1" dirty="0">
                <a:solidFill>
                  <a:schemeClr val="tx1"/>
                </a:solidFill>
              </a:rPr>
              <a:t>    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Google Shape;103;p1">
            <a:extLst>
              <a:ext uri="{FF2B5EF4-FFF2-40B4-BE49-F238E27FC236}">
                <a16:creationId xmlns:a16="http://schemas.microsoft.com/office/drawing/2014/main" id="{3E8D23FC-DD22-4594-9B7E-21DE621525DA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54685" y="6432950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38861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67D572A-67B9-468C-9F0F-9D9520CC1F07}"/>
              </a:ext>
            </a:extLst>
          </p:cNvPr>
          <p:cNvSpPr txBox="1">
            <a:spLocks/>
          </p:cNvSpPr>
          <p:nvPr/>
        </p:nvSpPr>
        <p:spPr>
          <a:xfrm>
            <a:off x="441860" y="-983112"/>
            <a:ext cx="10614592" cy="1513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uk-UA" sz="3600" b="1" dirty="0">
                <a:solidFill>
                  <a:srgbClr val="9D33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Фейк визначення</a:t>
            </a:r>
            <a:endParaRPr lang="ru-RU" sz="3600" b="1" dirty="0">
              <a:solidFill>
                <a:srgbClr val="9D33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6" name="Google Shape;244;p10">
            <a:extLst>
              <a:ext uri="{FF2B5EF4-FFF2-40B4-BE49-F238E27FC236}">
                <a16:creationId xmlns:a16="http://schemas.microsoft.com/office/drawing/2014/main" id="{4DC3DA2A-6943-4125-83F4-AFC5EEC088A9}"/>
              </a:ext>
            </a:extLst>
          </p:cNvPr>
          <p:cNvSpPr txBox="1"/>
          <p:nvPr/>
        </p:nvSpPr>
        <p:spPr>
          <a:xfrm>
            <a:off x="158526" y="598534"/>
            <a:ext cx="11874948" cy="4939773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just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</a:pP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(від </a:t>
            </a:r>
            <a:r>
              <a:rPr lang="uk-UA" sz="3500" b="0" i="0" u="none" strike="noStrike" dirty="0" err="1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Англійська мова"/>
              </a:rPr>
              <a:t>англ</a:t>
            </a:r>
            <a:r>
              <a:rPr lang="uk-UA" sz="35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Англійська мова"/>
              </a:rPr>
              <a:t>.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sz="3500" b="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fake news</a:t>
            </a:r>
            <a:r>
              <a:rPr lang="en-US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— 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підроблені / імітаційні новини) — підробка чи </a:t>
            </a:r>
            <a:r>
              <a:rPr lang="uk-UA" sz="35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3" tooltip="Імітація"/>
              </a:rPr>
              <a:t>імітація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uk-UA" sz="35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 tooltip="Новини"/>
              </a:rPr>
              <a:t>новин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(маніпулятивне спотворення фактів; </a:t>
            </a:r>
            <a:r>
              <a:rPr lang="uk-UA" sz="35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 tooltip="Дезінформування"/>
              </a:rPr>
              <a:t>дезінформація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), яку створено з ігноруванням редакційних норм, правил, процесів, прийнятих у </a:t>
            </a:r>
            <a:r>
              <a:rPr lang="uk-UA" sz="35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6" tooltip="ЗМІ"/>
              </a:rPr>
              <a:t>ЗМІ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для забезпечення відповідності та </a:t>
            </a:r>
            <a:r>
              <a:rPr lang="uk-UA" sz="35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7" tooltip="Верифікація"/>
              </a:rPr>
              <a:t>перевіреності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та яка не витримує жодних, навіть поверхневих, перевірок на відповідність та реальність, але, незважаючи на це, має потужний вплив на </a:t>
            </a:r>
            <a:r>
              <a:rPr lang="uk-UA" sz="35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8" tooltip="Свідомість"/>
              </a:rPr>
              <a:t>свідомість</a:t>
            </a:r>
            <a:r>
              <a:rPr lang="uk-UA" sz="35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великої кількості людей</a:t>
            </a:r>
            <a:endParaRPr lang="uk-UA" sz="3500" dirty="0">
              <a:solidFill>
                <a:schemeClr val="dk1"/>
              </a:solidFill>
              <a:latin typeface="Book Antiqua" pitchFamily="18" charset="0"/>
              <a:ea typeface="+mn-ea"/>
              <a:cs typeface="+mn-cs"/>
              <a:sym typeface="Libre Franklin"/>
            </a:endParaRPr>
          </a:p>
        </p:txBody>
      </p:sp>
    </p:spTree>
    <p:extLst>
      <p:ext uri="{BB962C8B-B14F-4D97-AF65-F5344CB8AC3E}">
        <p14:creationId xmlns:p14="http://schemas.microsoft.com/office/powerpoint/2010/main" val="705530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B88B80E-1E3F-4439-8741-1ED42E947BDB}"/>
              </a:ext>
            </a:extLst>
          </p:cNvPr>
          <p:cNvSpPr txBox="1">
            <a:spLocks/>
          </p:cNvSpPr>
          <p:nvPr/>
        </p:nvSpPr>
        <p:spPr>
          <a:xfrm>
            <a:off x="-1386941" y="-1012608"/>
            <a:ext cx="10614592" cy="1513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2500" b="1" dirty="0">
                <a:solidFill>
                  <a:srgbClr val="9D33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ОЗНАКИ, ЯКІ МОЖУТЬ ВКАЗАТИ НА ФЕЙК: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4CF55EF-6F2A-4A36-8850-46BCC26E5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2397" y="0"/>
            <a:ext cx="4699603" cy="6858000"/>
          </a:xfrm>
          <a:prstGeom prst="rect">
            <a:avLst/>
          </a:prstGeom>
        </p:spPr>
      </p:pic>
      <p:sp>
        <p:nvSpPr>
          <p:cNvPr id="8" name="Содержимое 2">
            <a:extLst>
              <a:ext uri="{FF2B5EF4-FFF2-40B4-BE49-F238E27FC236}">
                <a16:creationId xmlns:a16="http://schemas.microsoft.com/office/drawing/2014/main" id="{2BA2D6B9-CE75-4CFF-A5DC-3F149A320201}"/>
              </a:ext>
            </a:extLst>
          </p:cNvPr>
          <p:cNvSpPr txBox="1">
            <a:spLocks/>
          </p:cNvSpPr>
          <p:nvPr/>
        </p:nvSpPr>
        <p:spPr>
          <a:xfrm>
            <a:off x="118911" y="950840"/>
            <a:ext cx="7202124" cy="5456903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3756" algn="l" rtl="0">
              <a:lnSpc>
                <a:spcPct val="11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7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4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3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33756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algn="just">
              <a:spcBef>
                <a:spcPts val="0"/>
              </a:spcBef>
              <a:buFont typeface="Noto Sans Symbols"/>
              <a:buNone/>
            </a:pPr>
            <a:endParaRPr lang="uk-UA" sz="3000" i="1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Font typeface="Noto Sans Symbols"/>
              <a:buNone/>
            </a:pPr>
            <a:endParaRPr lang="uk-UA" sz="3000" b="1" i="1" dirty="0">
              <a:solidFill>
                <a:schemeClr val="tx1"/>
              </a:solidFill>
            </a:endParaRPr>
          </a:p>
          <a:p>
            <a:pPr marL="123444" indent="0" algn="l">
              <a:buNone/>
            </a:pP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Відсутність джерел інформації.</a:t>
            </a:r>
          </a:p>
          <a:p>
            <a:pPr marL="123444" indent="0" algn="just">
              <a:buNone/>
            </a:pP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Анонімні джерела.</a:t>
            </a:r>
          </a:p>
          <a:p>
            <a:pPr marL="123444" indent="0" algn="just">
              <a:buNone/>
            </a:pP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Інформація, взята із соцмереж, з акаунтів, які не </a:t>
            </a:r>
            <a:r>
              <a:rPr lang="uk-UA" sz="18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верифіковані</a:t>
            </a: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123444" indent="0" algn="just">
              <a:buNone/>
            </a:pP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Лінк на підозрілі або маловідомі джерела (лінк на сайт </a:t>
            </a:r>
            <a:r>
              <a:rPr lang="en-US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huhurtrt.ru).</a:t>
            </a:r>
          </a:p>
          <a:p>
            <a:pPr marL="123444" indent="0" algn="just">
              <a:buNone/>
            </a:pPr>
            <a:r>
              <a:rPr lang="en-US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Інформація від організацій, які були помічені в поширенні неправдивих даних.</a:t>
            </a:r>
          </a:p>
          <a:p>
            <a:pPr marL="123444" indent="0" algn="just">
              <a:buNone/>
            </a:pP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Дані соціологічних компаній, які не були активними в міжвиборчий період або були помічені у співпраці з політичними силами.</a:t>
            </a:r>
          </a:p>
          <a:p>
            <a:pPr marL="123444" indent="0" algn="just">
              <a:buNone/>
            </a:pPr>
            <a:r>
              <a:rPr lang="uk-UA" sz="1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Недостовірні цитати (перекручення з ніг на голову того, що сказали насправді / повністю вигадані цитати / неправильний переклад цитати).</a:t>
            </a:r>
          </a:p>
          <a:p>
            <a:pPr algn="just">
              <a:spcBef>
                <a:spcPts val="0"/>
              </a:spcBef>
              <a:buFont typeface="Noto Sans Symbols"/>
              <a:buNone/>
            </a:pPr>
            <a:r>
              <a:rPr lang="ru-RU" sz="2800" i="1" dirty="0">
                <a:solidFill>
                  <a:schemeClr val="tx1"/>
                </a:solidFill>
              </a:rPr>
              <a:t>    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7E398750-9120-4D54-A135-E70B13AADF98}"/>
              </a:ext>
            </a:extLst>
          </p:cNvPr>
          <p:cNvSpPr/>
          <p:nvPr/>
        </p:nvSpPr>
        <p:spPr>
          <a:xfrm>
            <a:off x="2456743" y="648678"/>
            <a:ext cx="3185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Джерела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88327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B88B80E-1E3F-4439-8741-1ED42E947BDB}"/>
              </a:ext>
            </a:extLst>
          </p:cNvPr>
          <p:cNvSpPr txBox="1">
            <a:spLocks/>
          </p:cNvSpPr>
          <p:nvPr/>
        </p:nvSpPr>
        <p:spPr>
          <a:xfrm>
            <a:off x="-1386941" y="-1012608"/>
            <a:ext cx="10614592" cy="1513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2500" b="1" dirty="0">
                <a:solidFill>
                  <a:srgbClr val="9D33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ОЗНАКИ, ЯКІ МОЖУТЬ ВКАЗАТИ НА ФЕЙК:</a:t>
            </a:r>
          </a:p>
        </p:txBody>
      </p:sp>
      <p:sp>
        <p:nvSpPr>
          <p:cNvPr id="8" name="Содержимое 2">
            <a:extLst>
              <a:ext uri="{FF2B5EF4-FFF2-40B4-BE49-F238E27FC236}">
                <a16:creationId xmlns:a16="http://schemas.microsoft.com/office/drawing/2014/main" id="{2BA2D6B9-CE75-4CFF-A5DC-3F149A320201}"/>
              </a:ext>
            </a:extLst>
          </p:cNvPr>
          <p:cNvSpPr txBox="1">
            <a:spLocks/>
          </p:cNvSpPr>
          <p:nvPr/>
        </p:nvSpPr>
        <p:spPr>
          <a:xfrm>
            <a:off x="118911" y="950840"/>
            <a:ext cx="7202124" cy="5456903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3756" algn="l" rtl="0">
              <a:lnSpc>
                <a:spcPct val="11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7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4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3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33756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algn="just">
              <a:spcBef>
                <a:spcPts val="0"/>
              </a:spcBef>
              <a:buFont typeface="Noto Sans Symbols"/>
              <a:buNone/>
            </a:pPr>
            <a:endParaRPr lang="uk-UA" sz="3000" i="1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Font typeface="Noto Sans Symbols"/>
              <a:buNone/>
            </a:pPr>
            <a:endParaRPr lang="uk-UA" sz="3000" b="1" i="1" dirty="0">
              <a:solidFill>
                <a:schemeClr val="tx1"/>
              </a:solidFill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Представники структур, яких не існує в реальності.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Експерти без вказування інституції, яку представляють.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Анонімні експерти (“вчені вважають…”).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Експерти, які фінансуються зацікавленою стороною і просувають її точку зору.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Політично заангажовані експерти.</a:t>
            </a:r>
          </a:p>
          <a:p>
            <a:pPr marL="123444" indent="0" algn="just">
              <a:buNone/>
            </a:pPr>
            <a:endParaRPr lang="uk-UA" sz="2000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marL="123444" indent="0" algn="just">
              <a:spcBef>
                <a:spcPts val="0"/>
              </a:spcBef>
              <a:buNone/>
            </a:pPr>
            <a:r>
              <a:rPr lang="uk-UA" sz="2000" dirty="0">
                <a:solidFill>
                  <a:srgbClr val="333333"/>
                </a:solidFill>
                <a:latin typeface="Arial" panose="020B0604020202020204" pitchFamily="34" charset="0"/>
              </a:rPr>
              <a:t>	</a:t>
            </a: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Думка чи оцінка подається як факт.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Заголовок не відповідає новині або є надміру емоційним.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Емоційне накручування в матеріалі.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Апеляція до забобонів, </a:t>
            </a:r>
            <a:r>
              <a:rPr lang="uk-UA" sz="20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конспірологічних</a:t>
            </a: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теорій.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Журналіст вживає в матеріалі слова, що викликають позитивні або негативні емоції.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Навішування ярликів, поширення стереотипів.</a:t>
            </a:r>
          </a:p>
          <a:p>
            <a:pPr algn="just">
              <a:spcBef>
                <a:spcPts val="0"/>
              </a:spcBef>
              <a:buFont typeface="Noto Sans Symbols"/>
              <a:buNone/>
            </a:pPr>
            <a:r>
              <a:rPr lang="ru-RU" sz="2800" i="1" dirty="0">
                <a:solidFill>
                  <a:schemeClr val="tx1"/>
                </a:solidFill>
              </a:rPr>
              <a:t>    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7E398750-9120-4D54-A135-E70B13AADF98}"/>
              </a:ext>
            </a:extLst>
          </p:cNvPr>
          <p:cNvSpPr/>
          <p:nvPr/>
        </p:nvSpPr>
        <p:spPr>
          <a:xfrm>
            <a:off x="2351967" y="264047"/>
            <a:ext cx="33698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Експерти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5BF91358-DA32-414E-89C6-752EDFCEBC7B}"/>
              </a:ext>
            </a:extLst>
          </p:cNvPr>
          <p:cNvSpPr/>
          <p:nvPr/>
        </p:nvSpPr>
        <p:spPr>
          <a:xfrm>
            <a:off x="2721951" y="3335895"/>
            <a:ext cx="2396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Емоції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85014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B88B80E-1E3F-4439-8741-1ED42E947BDB}"/>
              </a:ext>
            </a:extLst>
          </p:cNvPr>
          <p:cNvSpPr txBox="1">
            <a:spLocks/>
          </p:cNvSpPr>
          <p:nvPr/>
        </p:nvSpPr>
        <p:spPr>
          <a:xfrm>
            <a:off x="-1386941" y="-1012608"/>
            <a:ext cx="10614592" cy="1513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2500" b="1" dirty="0">
                <a:solidFill>
                  <a:srgbClr val="9D33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ОЗНАКИ, ЯКІ МОЖУТЬ ВКАЗАТИ НА ФЕЙК:</a:t>
            </a:r>
          </a:p>
        </p:txBody>
      </p:sp>
      <p:sp>
        <p:nvSpPr>
          <p:cNvPr id="8" name="Содержимое 2">
            <a:extLst>
              <a:ext uri="{FF2B5EF4-FFF2-40B4-BE49-F238E27FC236}">
                <a16:creationId xmlns:a16="http://schemas.microsoft.com/office/drawing/2014/main" id="{2BA2D6B9-CE75-4CFF-A5DC-3F149A320201}"/>
              </a:ext>
            </a:extLst>
          </p:cNvPr>
          <p:cNvSpPr txBox="1">
            <a:spLocks/>
          </p:cNvSpPr>
          <p:nvPr/>
        </p:nvSpPr>
        <p:spPr>
          <a:xfrm>
            <a:off x="118911" y="950840"/>
            <a:ext cx="7202124" cy="5456903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3756" algn="l" rtl="0">
              <a:lnSpc>
                <a:spcPct val="11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7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4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3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56"/>
              <a:buFont typeface="Noto Sans Symbols"/>
              <a:buChar char="◼"/>
              <a:defRPr sz="11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3375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33756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ts val="1656"/>
              <a:buFont typeface="Noto Sans Symbols"/>
              <a:buChar char="◼"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algn="just">
              <a:spcBef>
                <a:spcPts val="0"/>
              </a:spcBef>
              <a:buFont typeface="Noto Sans Symbols"/>
              <a:buNone/>
            </a:pPr>
            <a:endParaRPr lang="uk-UA" sz="3000" i="1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Font typeface="Noto Sans Symbols"/>
              <a:buNone/>
            </a:pPr>
            <a:endParaRPr lang="uk-UA" sz="3000" b="1" i="1" dirty="0">
              <a:solidFill>
                <a:schemeClr val="tx1"/>
              </a:solidFill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Соціологічні дані без вказання вибірки, замовника, географії, похибки, дати.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Однобоке подання фактів, оцінок і коментарів, узагальнення (“всі українці — фашисти”).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Викривлене подання новини: реальні факти змішуються з неправдою.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Недостовірні фото, відео, які використовуються як підтвердження інформації.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Недостовірний або спотворений переклад цитати, коментаря з іноземних джерел.</a:t>
            </a:r>
          </a:p>
          <a:p>
            <a:pPr marL="123444" indent="0" algn="just">
              <a:buNone/>
            </a:pPr>
            <a:br>
              <a:rPr lang="uk-UA" sz="2000" dirty="0"/>
            </a:br>
            <a:endParaRPr lang="uk-UA" sz="2000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marL="123444" indent="0" algn="just">
              <a:spcBef>
                <a:spcPts val="0"/>
              </a:spcBef>
              <a:buNone/>
            </a:pPr>
            <a:r>
              <a:rPr lang="uk-UA" sz="2000" dirty="0">
                <a:solidFill>
                  <a:srgbClr val="333333"/>
                </a:solidFill>
                <a:latin typeface="Arial" panose="020B0604020202020204" pitchFamily="34" charset="0"/>
              </a:rPr>
              <a:t>	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7E398750-9120-4D54-A135-E70B13AADF98}"/>
              </a:ext>
            </a:extLst>
          </p:cNvPr>
          <p:cNvSpPr/>
          <p:nvPr/>
        </p:nvSpPr>
        <p:spPr>
          <a:xfrm>
            <a:off x="989713" y="808332"/>
            <a:ext cx="5658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Подання фактів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50BB437-9F5E-48B1-83D5-9B39B3D78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326" y="1731662"/>
            <a:ext cx="3914775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239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3966" y="392047"/>
            <a:ext cx="9284068" cy="998742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>
                <a:solidFill>
                  <a:srgbClr val="DD1A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Гра для підлітків 14-20 років</a:t>
            </a:r>
            <a:endParaRPr lang="ru-RU" sz="4800" b="1" dirty="0">
              <a:solidFill>
                <a:srgbClr val="DD1A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FCAC9D4-CDF0-4E48-B1DA-79846BB61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00400"/>
            <a:ext cx="6924675" cy="36576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18C53E-0002-4E73-A885-FB2FF77A4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681" y="2351314"/>
            <a:ext cx="5490594" cy="3441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968A7C-B59E-4FF7-BFB2-4BB3D46001A0}"/>
              </a:ext>
            </a:extLst>
          </p:cNvPr>
          <p:cNvSpPr txBox="1"/>
          <p:nvPr/>
        </p:nvSpPr>
        <p:spPr>
          <a:xfrm>
            <a:off x="446314" y="1970314"/>
            <a:ext cx="48114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https://media.am/literatus/index.html#uk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52C9B1-9CF0-408C-BF84-A0B89DCBED13}"/>
              </a:ext>
            </a:extLst>
          </p:cNvPr>
          <p:cNvSpPr txBox="1"/>
          <p:nvPr/>
        </p:nvSpPr>
        <p:spPr>
          <a:xfrm>
            <a:off x="4931230" y="1372265"/>
            <a:ext cx="65314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0" i="0" dirty="0">
                <a:solidFill>
                  <a:srgbClr val="333333"/>
                </a:solidFill>
                <a:effectLst/>
                <a:latin typeface="+mj-lt"/>
                <a:cs typeface="Amatic SC" panose="020B0604020202020204" pitchFamily="2" charset="-79"/>
              </a:rPr>
              <a:t>Грай у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+mj-lt"/>
                <a:cs typeface="Amatic SC" panose="020B0604020202020204" pitchFamily="2" charset="-79"/>
              </a:rPr>
              <a:t>гру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+mj-lt"/>
                <a:cs typeface="Amatic SC" panose="020B0604020202020204" pitchFamily="2" charset="-79"/>
              </a:rPr>
              <a:t> —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+mj-lt"/>
                <a:cs typeface="Amatic SC" panose="020B0604020202020204" pitchFamily="2" charset="-79"/>
              </a:rPr>
              <a:t>протидій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+mj-lt"/>
                <a:cs typeface="Amatic SC" panose="020B0604020202020204" pitchFamily="2" charset="-79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+mj-lt"/>
                <a:cs typeface="Amatic SC" panose="020B0604020202020204" pitchFamily="2" charset="-79"/>
              </a:rPr>
              <a:t>маніпуляціям</a:t>
            </a:r>
            <a:endParaRPr lang="ru-RU" sz="2000" b="0" i="0" dirty="0">
              <a:solidFill>
                <a:srgbClr val="333333"/>
              </a:solidFill>
              <a:effectLst/>
              <a:latin typeface="+mj-lt"/>
              <a:cs typeface="Amatic SC" panose="020B0604020202020204" pitchFamily="2" charset="-79"/>
            </a:endParaRPr>
          </a:p>
          <a:p>
            <a:r>
              <a:rPr lang="ru-RU" sz="2000" dirty="0" err="1">
                <a:solidFill>
                  <a:srgbClr val="333333"/>
                </a:solidFill>
                <a:latin typeface="+mj-lt"/>
                <a:cs typeface="Amatic SC" panose="020B0604020202020204" pitchFamily="2" charset="-79"/>
                <a:hlinkClick r:id="rId5"/>
              </a:rPr>
              <a:t>Підбірка</a:t>
            </a:r>
            <a:r>
              <a:rPr lang="ru-RU" sz="2000" dirty="0">
                <a:solidFill>
                  <a:srgbClr val="333333"/>
                </a:solidFill>
                <a:latin typeface="+mj-lt"/>
                <a:cs typeface="Amatic SC" panose="020B0604020202020204" pitchFamily="2" charset="-79"/>
                <a:hlinkClick r:id="rId5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+mj-lt"/>
                <a:cs typeface="Amatic SC" panose="020B0604020202020204" pitchFamily="2" charset="-79"/>
                <a:hlinkClick r:id="rId5"/>
              </a:rPr>
              <a:t>ігор</a:t>
            </a:r>
            <a:r>
              <a:rPr lang="ru-RU" sz="2000" dirty="0">
                <a:solidFill>
                  <a:srgbClr val="333333"/>
                </a:solidFill>
                <a:latin typeface="+mj-lt"/>
                <a:cs typeface="Amatic SC" panose="020B0604020202020204" pitchFamily="2" charset="-79"/>
                <a:hlinkClick r:id="rId5"/>
              </a:rPr>
              <a:t> за </a:t>
            </a:r>
            <a:r>
              <a:rPr lang="ru-RU" sz="2000" dirty="0" err="1">
                <a:solidFill>
                  <a:srgbClr val="333333"/>
                </a:solidFill>
                <a:latin typeface="+mj-lt"/>
                <a:cs typeface="Amatic SC" panose="020B0604020202020204" pitchFamily="2" charset="-79"/>
                <a:hlinkClick r:id="rId5"/>
              </a:rPr>
              <a:t>покликанням</a:t>
            </a:r>
            <a:endParaRPr lang="ru-RU" sz="2000" b="0" i="0" dirty="0">
              <a:solidFill>
                <a:srgbClr val="333333"/>
              </a:solidFill>
              <a:effectLst/>
              <a:latin typeface="+mj-lt"/>
              <a:cs typeface="Amatic SC" panose="020B0604020202020204" pitchFamily="2" charset="-79"/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296867" y="6"/>
            <a:ext cx="110295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Franklin Gothic"/>
              <a:buNone/>
            </a:pPr>
            <a:r>
              <a:rPr lang="ru-RU" sz="4000" b="1" dirty="0" err="1">
                <a:solidFill>
                  <a:srgbClr val="0070C0"/>
                </a:solidFill>
              </a:rPr>
              <a:t>Шукаємо</a:t>
            </a:r>
            <a:r>
              <a:rPr lang="ru-RU" sz="4000" b="1" dirty="0">
                <a:solidFill>
                  <a:srgbClr val="0070C0"/>
                </a:solidFill>
              </a:rPr>
              <a:t> фейки на </a:t>
            </a:r>
            <a:r>
              <a:rPr lang="ru-RU" sz="4000" b="1" dirty="0" err="1">
                <a:solidFill>
                  <a:srgbClr val="0070C0"/>
                </a:solidFill>
              </a:rPr>
              <a:t>фотографіях</a:t>
            </a:r>
            <a:endParaRPr lang="uk-UA" sz="4000" dirty="0"/>
          </a:p>
        </p:txBody>
      </p:sp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26134" y="-90265"/>
            <a:ext cx="1265323" cy="126357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sp>
        <p:nvSpPr>
          <p:cNvPr id="17" name="Google Shape;159;p4">
            <a:extLst>
              <a:ext uri="{FF2B5EF4-FFF2-40B4-BE49-F238E27FC236}">
                <a16:creationId xmlns:a16="http://schemas.microsoft.com/office/drawing/2014/main" id="{0356A9DC-155C-48E7-91A5-1B573A6EFBE3}"/>
              </a:ext>
            </a:extLst>
          </p:cNvPr>
          <p:cNvSpPr/>
          <p:nvPr/>
        </p:nvSpPr>
        <p:spPr>
          <a:xfrm>
            <a:off x="296867" y="1122938"/>
            <a:ext cx="11825284" cy="5568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k-UA" sz="1800" b="1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Пошук джерела фотографії 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- переконайтеся, що джерело фотографії є достовірним. </a:t>
            </a:r>
          </a:p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Якщо ви отримали фотографію від невідомої людини або з непідтвердженого джерела, то є більша ймовірність того, що це фото є фейком.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uk-UA" sz="1800" i="1" u="none" strike="noStrike" cap="none" dirty="0">
              <a:solidFill>
                <a:schemeClr val="tx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2. </a:t>
            </a:r>
            <a:r>
              <a:rPr lang="uk-UA" sz="1800" b="1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Ретушування та </a:t>
            </a:r>
            <a:r>
              <a:rPr lang="uk-UA" sz="1800" b="1" i="1" u="none" strike="noStrike" cap="none" dirty="0" err="1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фотошоп</a:t>
            </a:r>
            <a:r>
              <a:rPr lang="uk-UA" sz="1800" b="1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- дізнайтеся, чи має фотографія явні ознаки ретушування або </a:t>
            </a:r>
            <a:r>
              <a:rPr lang="uk-UA" sz="1800" i="1" u="none" strike="noStrike" cap="none" dirty="0" err="1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фотошопу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, такі як розмивання біля меж вставлених елементів.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Часто </a:t>
            </a:r>
            <a:r>
              <a:rPr lang="uk-UA" sz="1800" i="1" u="none" strike="noStrike" cap="none" dirty="0" err="1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фотошоп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 може бути використаний для створення фото фейків.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uk-UA" sz="1800" i="1" u="none" strike="noStrike" cap="none" dirty="0">
              <a:solidFill>
                <a:schemeClr val="tx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3. Розмір та роздільна здатність 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- перевірте розмір та роздільну здатність фотографії. Фотографії низької якості або низької роздільної здатності могли бути використані як основа для фейкових зображень.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uk-UA" sz="1800" i="1" u="none" strike="noStrike" cap="none" dirty="0">
              <a:solidFill>
                <a:schemeClr val="tx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4. Відображення формату файлу 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- подивіться на формат файлу фотографії. Якщо вона збережена у форматі, який не використовується для фотографій, наприклад, в </a:t>
            </a:r>
            <a:r>
              <a:rPr lang="uk-UA" sz="1800" i="1" u="none" strike="noStrike" cap="none" dirty="0" err="1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аудіоформаті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, то це може бути ознакою фото фейку.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uk-UA" sz="1800" i="1" u="none" strike="noStrike" cap="none" dirty="0">
              <a:solidFill>
                <a:schemeClr val="tx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5. Використовуйте спеціальні сервіси 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- інтернет містить багато різних технік та онлайн-сервісів, які можуть допомогти виявити фото фейки. Один з найпопулярніших сервісів - </a:t>
            </a:r>
            <a:r>
              <a:rPr lang="en-US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Google Images. 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Також існують додатки та програми для мобільних пристроїв, такі як </a:t>
            </a:r>
            <a:r>
              <a:rPr lang="en-US" sz="1800" i="1" u="none" strike="noStrike" cap="none" dirty="0" err="1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Tineye</a:t>
            </a:r>
            <a:r>
              <a:rPr lang="en-US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uk-UA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та </a:t>
            </a:r>
            <a:r>
              <a:rPr lang="en-US" sz="1800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Reverse Image Search.</a:t>
            </a:r>
          </a:p>
        </p:txBody>
      </p:sp>
    </p:spTree>
    <p:extLst>
      <p:ext uri="{BB962C8B-B14F-4D97-AF65-F5344CB8AC3E}">
        <p14:creationId xmlns:p14="http://schemas.microsoft.com/office/powerpoint/2010/main" val="2222087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296867" y="6"/>
            <a:ext cx="110295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Franklin Gothic"/>
              <a:buNone/>
            </a:pPr>
            <a:r>
              <a:rPr lang="ru-RU" sz="4000" b="1" dirty="0" err="1">
                <a:solidFill>
                  <a:srgbClr val="0070C0"/>
                </a:solidFill>
              </a:rPr>
              <a:t>Шукаємо</a:t>
            </a:r>
            <a:r>
              <a:rPr lang="ru-RU" sz="4000" b="1" dirty="0">
                <a:solidFill>
                  <a:srgbClr val="0070C0"/>
                </a:solidFill>
              </a:rPr>
              <a:t> фейки на </a:t>
            </a:r>
            <a:r>
              <a:rPr lang="ru-RU" sz="4000" b="1" dirty="0" err="1">
                <a:solidFill>
                  <a:srgbClr val="0070C0"/>
                </a:solidFill>
              </a:rPr>
              <a:t>фотографіях</a:t>
            </a:r>
            <a:endParaRPr lang="uk-UA" sz="4000" dirty="0"/>
          </a:p>
        </p:txBody>
      </p:sp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26134" y="-90265"/>
            <a:ext cx="1265323" cy="126357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186B7B-87A9-45A7-B424-FF7B5CEA11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84" y="1173312"/>
            <a:ext cx="10048875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241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100543" y="-648576"/>
            <a:ext cx="110295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Franklin Gothic"/>
              <a:buNone/>
            </a:pPr>
            <a:r>
              <a:rPr lang="ru-RU" sz="4000" b="1" dirty="0" err="1">
                <a:solidFill>
                  <a:srgbClr val="0070C0"/>
                </a:solidFill>
              </a:rPr>
              <a:t>Шукаємо</a:t>
            </a:r>
            <a:r>
              <a:rPr lang="ru-RU" sz="4000" b="1" dirty="0">
                <a:solidFill>
                  <a:srgbClr val="0070C0"/>
                </a:solidFill>
              </a:rPr>
              <a:t> фейки на </a:t>
            </a:r>
            <a:r>
              <a:rPr lang="ru-RU" sz="4000" b="1" dirty="0" err="1">
                <a:solidFill>
                  <a:srgbClr val="0070C0"/>
                </a:solidFill>
              </a:rPr>
              <a:t>фотографіях</a:t>
            </a:r>
            <a:endParaRPr lang="uk-UA" sz="4000" dirty="0"/>
          </a:p>
        </p:txBody>
      </p:sp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26134" y="-90265"/>
            <a:ext cx="1265323" cy="126357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B5BD71-230C-4E8B-A2FD-C631F6CE5E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5306" y="540024"/>
            <a:ext cx="7979539" cy="636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841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-1584812" y="-59390"/>
            <a:ext cx="110295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Franklin Gothic"/>
              <a:buNone/>
            </a:pPr>
            <a:r>
              <a:rPr lang="ru-RU" sz="4000" b="1" dirty="0" err="1">
                <a:solidFill>
                  <a:srgbClr val="0070C0"/>
                </a:solidFill>
              </a:rPr>
              <a:t>Шукаємо</a:t>
            </a:r>
            <a:r>
              <a:rPr lang="ru-RU" sz="4000" b="1" dirty="0">
                <a:solidFill>
                  <a:srgbClr val="0070C0"/>
                </a:solidFill>
              </a:rPr>
              <a:t> фейки на </a:t>
            </a:r>
            <a:r>
              <a:rPr lang="ru-RU" sz="4000" b="1" dirty="0" err="1">
                <a:solidFill>
                  <a:srgbClr val="0070C0"/>
                </a:solidFill>
              </a:rPr>
              <a:t>фотографіях</a:t>
            </a:r>
            <a:endParaRPr lang="uk-UA" sz="4000" dirty="0"/>
          </a:p>
        </p:txBody>
      </p:sp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29810" y="93883"/>
            <a:ext cx="1265323" cy="126357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1158058-E70A-44A5-8071-14BBF58D18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51" y="1187276"/>
            <a:ext cx="8233515" cy="5670718"/>
          </a:xfrm>
          <a:prstGeom prst="rect">
            <a:avLst/>
          </a:prstGeom>
        </p:spPr>
      </p:pic>
      <p:sp>
        <p:nvSpPr>
          <p:cNvPr id="11" name="Google Shape;156;p4">
            <a:extLst>
              <a:ext uri="{FF2B5EF4-FFF2-40B4-BE49-F238E27FC236}">
                <a16:creationId xmlns:a16="http://schemas.microsoft.com/office/drawing/2014/main" id="{9E2AAE4E-EFDC-4697-98B5-C891C1D77EE9}"/>
              </a:ext>
            </a:extLst>
          </p:cNvPr>
          <p:cNvSpPr/>
          <p:nvPr/>
        </p:nvSpPr>
        <p:spPr>
          <a:xfrm>
            <a:off x="8259566" y="2921189"/>
            <a:ext cx="3659307" cy="1765725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none" strike="noStrike" cap="none" dirty="0" err="1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JPEGsnoop</a:t>
            </a:r>
            <a:r>
              <a:rPr lang="ru-RU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– </a:t>
            </a:r>
            <a:r>
              <a:rPr lang="ru-RU" sz="2800" b="1" i="1" u="none" strike="noStrike" cap="none" dirty="0" err="1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додаток</a:t>
            </a:r>
            <a:r>
              <a:rPr lang="ru-RU" sz="2800" b="1" i="1" u="none" strike="noStrike" cap="none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для </a:t>
            </a:r>
            <a:r>
              <a:rPr lang="ru-RU" sz="2800" b="1" i="1" u="none" strike="noStrike" cap="none" dirty="0" err="1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аналізу</a:t>
            </a:r>
            <a:r>
              <a:rPr lang="ru-RU" sz="2800" b="1" i="1" u="none" strike="noStrike" cap="none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ru-RU" sz="2800" b="1" i="1" u="none" strike="noStrike" cap="none" dirty="0" err="1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фотографій</a:t>
            </a:r>
            <a:endParaRPr lang="uk-UA" sz="2800" b="1" i="1" u="none" strike="noStrike" cap="none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" name="Google Shape;157;p4">
            <a:extLst>
              <a:ext uri="{FF2B5EF4-FFF2-40B4-BE49-F238E27FC236}">
                <a16:creationId xmlns:a16="http://schemas.microsoft.com/office/drawing/2014/main" id="{F43B7611-938E-4CE9-BCEA-52E1CCFEF598}"/>
              </a:ext>
            </a:extLst>
          </p:cNvPr>
          <p:cNvSpPr/>
          <p:nvPr/>
        </p:nvSpPr>
        <p:spPr>
          <a:xfrm>
            <a:off x="8259566" y="849086"/>
            <a:ext cx="3659307" cy="195597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1" dirty="0">
                <a:solidFill>
                  <a:schemeClr val="bg1"/>
                </a:solidFill>
                <a:latin typeface="Verdana"/>
                <a:ea typeface="Verdana"/>
                <a:sym typeface="Verdana"/>
              </a:rPr>
              <a:t>Онлайн-сервіс</a:t>
            </a:r>
            <a:r>
              <a:rPr lang="uk-UA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Reveal </a:t>
            </a:r>
            <a:r>
              <a:rPr lang="uk-UA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, </a:t>
            </a:r>
            <a:r>
              <a:rPr lang="en-US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Google Lens </a:t>
            </a:r>
            <a:r>
              <a:rPr lang="uk-UA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або </a:t>
            </a:r>
            <a:r>
              <a:rPr lang="en-US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Google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Об’єктив</a:t>
            </a:r>
            <a:endParaRPr lang="uk-UA" sz="2800" b="1" i="1" u="none" strike="noStrike" cap="none" dirty="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" name="Google Shape;156;p4">
            <a:extLst>
              <a:ext uri="{FF2B5EF4-FFF2-40B4-BE49-F238E27FC236}">
                <a16:creationId xmlns:a16="http://schemas.microsoft.com/office/drawing/2014/main" id="{9C25BB6A-33C6-4572-B617-89E9C338EEAA}"/>
              </a:ext>
            </a:extLst>
          </p:cNvPr>
          <p:cNvSpPr/>
          <p:nvPr/>
        </p:nvSpPr>
        <p:spPr>
          <a:xfrm>
            <a:off x="8259566" y="4826867"/>
            <a:ext cx="3659307" cy="1765725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2800" b="1" i="1" u="none" strike="noStrike" cap="none" dirty="0" err="1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InVID</a:t>
            </a:r>
            <a:r>
              <a:rPr lang="ru-RU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– </a:t>
            </a:r>
            <a:r>
              <a:rPr lang="ru-RU" sz="2800" b="1" i="1" u="none" strike="noStrike" cap="none" dirty="0" err="1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додаток</a:t>
            </a:r>
            <a:r>
              <a:rPr lang="ru-RU" sz="2800" b="1" i="1" u="none" strike="noStrike" cap="none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для </a:t>
            </a:r>
            <a:r>
              <a:rPr lang="ru-RU" sz="2800" b="1" i="1" u="none" strike="noStrike" cap="none" dirty="0" err="1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аналізу</a:t>
            </a:r>
            <a:r>
              <a:rPr lang="ru-RU" sz="2800" b="1" i="1" u="none" strike="noStrike" cap="none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ru-RU" sz="2800" b="1" i="1" u="none" strike="noStrike" cap="none" dirty="0" err="1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фотографій</a:t>
            </a:r>
            <a:endParaRPr lang="uk-UA" sz="2800" b="1" i="1" u="none" strike="noStrike" cap="none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186066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296867" y="6"/>
            <a:ext cx="110295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Franklin Gothic"/>
              <a:buNone/>
            </a:pPr>
            <a:r>
              <a:rPr lang="ru-RU" sz="4000" b="1" dirty="0" err="1">
                <a:solidFill>
                  <a:srgbClr val="0070C0"/>
                </a:solidFill>
              </a:rPr>
              <a:t>Шукаємо</a:t>
            </a:r>
            <a:r>
              <a:rPr lang="ru-RU" sz="4000" b="1" dirty="0">
                <a:solidFill>
                  <a:srgbClr val="0070C0"/>
                </a:solidFill>
              </a:rPr>
              <a:t> фейки на </a:t>
            </a:r>
            <a:r>
              <a:rPr lang="ru-RU" sz="4000" b="1" dirty="0" err="1">
                <a:solidFill>
                  <a:srgbClr val="0070C0"/>
                </a:solidFill>
              </a:rPr>
              <a:t>фотографіях</a:t>
            </a:r>
            <a:endParaRPr lang="uk-UA" sz="4000" dirty="0"/>
          </a:p>
        </p:txBody>
      </p:sp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29810" y="93883"/>
            <a:ext cx="1265323" cy="126357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sp>
        <p:nvSpPr>
          <p:cNvPr id="17" name="Google Shape;159;p4">
            <a:extLst>
              <a:ext uri="{FF2B5EF4-FFF2-40B4-BE49-F238E27FC236}">
                <a16:creationId xmlns:a16="http://schemas.microsoft.com/office/drawing/2014/main" id="{0356A9DC-155C-48E7-91A5-1B573A6EFBE3}"/>
              </a:ext>
            </a:extLst>
          </p:cNvPr>
          <p:cNvSpPr/>
          <p:nvPr/>
        </p:nvSpPr>
        <p:spPr>
          <a:xfrm>
            <a:off x="244020" y="1188606"/>
            <a:ext cx="11829993" cy="25095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1" u="none" strike="noStrike" cap="none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Пам'ятайте, що фото фейки можуть бути створені з різною метою, від кумедного мему до маніпулювання громадською думкою. Тому важливо бути уважними та перевіряти джерело та достовірність фотографії, перш ніж ділитися її далі.</a:t>
            </a:r>
            <a:endParaRPr sz="2400" b="1" i="1" u="none" strike="noStrike" cap="none" dirty="0">
              <a:solidFill>
                <a:schemeClr val="tx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0" name="Google Shape;105;p1">
            <a:extLst>
              <a:ext uri="{FF2B5EF4-FFF2-40B4-BE49-F238E27FC236}">
                <a16:creationId xmlns:a16="http://schemas.microsoft.com/office/drawing/2014/main" id="{5AB61FA6-7A1A-4E46-ABC5-4A7D19EB3C8C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020" y="4259726"/>
            <a:ext cx="2385011" cy="23804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1958A6-885C-4ECC-AEC3-E295D23BA4D1}"/>
              </a:ext>
            </a:extLst>
          </p:cNvPr>
          <p:cNvSpPr txBox="1"/>
          <p:nvPr/>
        </p:nvSpPr>
        <p:spPr>
          <a:xfrm>
            <a:off x="3136885" y="3962642"/>
            <a:ext cx="8307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/>
              <a:t>Установіть</a:t>
            </a:r>
            <a:r>
              <a:rPr lang="ru-RU" sz="2800" b="1" dirty="0"/>
              <a:t>, кому </a:t>
            </a:r>
            <a:r>
              <a:rPr lang="ru-RU" sz="2800" b="1" dirty="0" err="1"/>
              <a:t>належить</a:t>
            </a:r>
            <a:r>
              <a:rPr lang="ru-RU" sz="2800" b="1" dirty="0"/>
              <a:t> сайт. </a:t>
            </a:r>
          </a:p>
          <a:p>
            <a:r>
              <a:rPr lang="ru-RU" sz="2800" b="1" dirty="0"/>
              <a:t>Для </a:t>
            </a:r>
            <a:r>
              <a:rPr lang="ru-RU" sz="2800" b="1" dirty="0" err="1"/>
              <a:t>цього</a:t>
            </a:r>
            <a:r>
              <a:rPr lang="ru-RU" sz="2800" b="1" dirty="0"/>
              <a:t> </a:t>
            </a:r>
            <a:r>
              <a:rPr lang="ru-RU" sz="2800" b="1" dirty="0" err="1"/>
              <a:t>скористайтеся</a:t>
            </a:r>
            <a:r>
              <a:rPr lang="ru-RU" sz="2800" b="1" dirty="0"/>
              <a:t> </a:t>
            </a:r>
            <a:r>
              <a:rPr lang="ru-RU" sz="2800" b="1" dirty="0" err="1"/>
              <a:t>сервісом</a:t>
            </a:r>
            <a:r>
              <a:rPr lang="uk-UA" sz="2800" b="1" dirty="0"/>
              <a:t> </a:t>
            </a:r>
            <a:r>
              <a:rPr lang="en-US" sz="2400" i="1" dirty="0">
                <a:solidFill>
                  <a:schemeClr val="tx1"/>
                </a:solidFill>
                <a:latin typeface="Verdana"/>
                <a:ea typeface="Verdana"/>
                <a:hlinkClick r:id="rId5"/>
              </a:rPr>
              <a:t>https://whois.domaintools.com/</a:t>
            </a:r>
            <a:endParaRPr lang="uk-UA" sz="2400" i="1" dirty="0">
              <a:solidFill>
                <a:schemeClr val="tx1"/>
              </a:solidFill>
              <a:latin typeface="Verdana"/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563663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0458" y="163208"/>
            <a:ext cx="9873342" cy="998742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9D3342"/>
                </a:solidFill>
                <a:latin typeface="Calibri" pitchFamily="34" charset="0"/>
                <a:cs typeface="Calibri" pitchFamily="34" charset="0"/>
              </a:rPr>
              <a:t>Інструменти для виявлення фейків:</a:t>
            </a:r>
            <a:endParaRPr lang="ru-RU" sz="4800" b="1" dirty="0">
              <a:solidFill>
                <a:srgbClr val="9D334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012" y="937542"/>
            <a:ext cx="10758574" cy="4982916"/>
          </a:xfrm>
          <a:noFill/>
        </p:spPr>
        <p:txBody>
          <a:bodyPr>
            <a:normAutofit/>
          </a:bodyPr>
          <a:lstStyle/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uk-UA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Пошук зображення через 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Google. </a:t>
            </a:r>
            <a:r>
              <a:rPr lang="uk-UA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Пошук за зображенням 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Google. 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Tineye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 (</a:t>
            </a:r>
            <a:r>
              <a:rPr lang="en-US" sz="1800" b="0" i="0" u="sng" strike="noStrike" dirty="0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2"/>
              </a:rPr>
              <a:t>https://tineye.com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).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Image Edited (</a:t>
            </a:r>
            <a:r>
              <a:rPr lang="en-US" sz="1800" b="0" i="0" u="sng" strike="noStrike" dirty="0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3"/>
              </a:rPr>
              <a:t>http://imageedited.com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).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Fotoforensics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 (</a:t>
            </a:r>
            <a:r>
              <a:rPr lang="en-US" sz="1800" b="0" i="0" u="sng" strike="noStrike" dirty="0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4"/>
              </a:rPr>
              <a:t>https://fotoforensics.com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).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uk-UA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Розширення браузера 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Chrome:</a:t>
            </a:r>
            <a:r>
              <a:rPr lang="en-US" sz="1800" b="0" i="1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en-US" sz="1800" b="0" i="0" u="none" strike="noStrike" dirty="0" err="1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Tineye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, </a:t>
            </a:r>
            <a:r>
              <a:rPr lang="en-US" sz="1800" b="0" i="0" u="none" strike="noStrike" dirty="0" err="1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RevEye</a:t>
            </a:r>
            <a:endParaRPr lang="en-US" sz="1800" b="0" i="0" u="none" strike="noStrike" dirty="0">
              <a:solidFill>
                <a:srgbClr val="434343"/>
              </a:solidFill>
              <a:effectLst/>
              <a:latin typeface="Roboto" panose="02000000000000000000" pitchFamily="2" charset="0"/>
            </a:endParaRP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uk-UA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Розширення браузера 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Mozilla Firefox: Who stole my pictures?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Google </a:t>
            </a:r>
            <a:r>
              <a:rPr lang="uk-UA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карти: режим супутника, перегляд вулиць, перегляд фотографій інших користувачів.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Wolframalpha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 (</a:t>
            </a:r>
            <a:r>
              <a:rPr lang="en-US" sz="1800" b="0" i="0" u="sng" strike="noStrike" dirty="0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5"/>
              </a:rPr>
              <a:t>https://www.wolframalpha.com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)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Webmii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 (</a:t>
            </a:r>
            <a:r>
              <a:rPr lang="en-US" sz="1800" b="0" i="0" u="sng" strike="noStrike" dirty="0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6"/>
              </a:rPr>
              <a:t>https://webmii.com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)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Photo-location (</a:t>
            </a:r>
            <a:r>
              <a:rPr lang="en-US" sz="1800" b="0" i="0" u="sng" strike="noStrike" dirty="0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7"/>
              </a:rPr>
              <a:t>https://www.photo-location.net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)</a:t>
            </a:r>
          </a:p>
          <a:p>
            <a:pPr marL="0" marR="0" indent="0" algn="l" rtl="0" fontAlgn="base">
              <a:buFont typeface="Arial" panose="020B0604020202020204" pitchFamily="34" charset="0"/>
              <a:buChar char="•"/>
            </a:pPr>
            <a:r>
              <a:rPr lang="uk-UA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Інші ресурси для пошуку </a:t>
            </a:r>
            <a:r>
              <a:rPr lang="uk-UA" sz="1800" b="0" i="0" u="none" strike="noStrike" dirty="0" err="1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геолокації</a:t>
            </a:r>
            <a:r>
              <a:rPr lang="uk-UA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: </a:t>
            </a:r>
            <a:r>
              <a:rPr lang="en-US" sz="1800" b="0" i="0" u="sng" strike="noStrike" dirty="0" err="1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8"/>
              </a:rPr>
              <a:t>freemaptools</a:t>
            </a:r>
            <a:r>
              <a:rPr lang="en-US" sz="1800" b="0" i="0" u="none" strike="noStrike" dirty="0">
                <a:solidFill>
                  <a:srgbClr val="434343"/>
                </a:solidFill>
                <a:effectLst/>
                <a:latin typeface="Roboto" panose="02000000000000000000" pitchFamily="2" charset="0"/>
              </a:rPr>
              <a:t>, </a:t>
            </a:r>
            <a:r>
              <a:rPr lang="en-US" sz="1800" b="0" i="0" u="sng" strike="noStrike" dirty="0" err="1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9"/>
              </a:rPr>
              <a:t>tool.geoimgr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 </a:t>
            </a:r>
            <a:r>
              <a:rPr lang="en-US" sz="1800" b="0" i="0" u="sng" strike="noStrike" dirty="0">
                <a:solidFill>
                  <a:srgbClr val="3C78D8"/>
                </a:solidFill>
                <a:effectLst/>
                <a:latin typeface="Roboto" panose="02000000000000000000" pitchFamily="2" charset="0"/>
                <a:hlinkClick r:id="rId10"/>
              </a:rPr>
              <a:t>pic2map</a:t>
            </a:r>
            <a:endParaRPr lang="en-US" sz="1800" b="0" i="0" u="none" strike="noStrike" dirty="0">
              <a:solidFill>
                <a:srgbClr val="434343"/>
              </a:solidFill>
              <a:effectLst/>
              <a:latin typeface="Roboto" panose="02000000000000000000" pitchFamily="2" charset="0"/>
            </a:endParaRPr>
          </a:p>
          <a:p>
            <a:endParaRPr lang="ru-RU" dirty="0"/>
          </a:p>
        </p:txBody>
      </p:sp>
      <p:pic>
        <p:nvPicPr>
          <p:cNvPr id="4096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19951" y="3833396"/>
            <a:ext cx="4162031" cy="2861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296867" y="6"/>
            <a:ext cx="110295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Franklin Gothic"/>
              <a:buNone/>
            </a:pPr>
            <a:r>
              <a:rPr lang="ru-RU" sz="4000" b="1" dirty="0">
                <a:solidFill>
                  <a:srgbClr val="0070C0"/>
                </a:solidFill>
              </a:rPr>
              <a:t>Як </a:t>
            </a:r>
            <a:r>
              <a:rPr lang="ru-RU" sz="4000" b="1" dirty="0" err="1">
                <a:solidFill>
                  <a:srgbClr val="0070C0"/>
                </a:solidFill>
              </a:rPr>
              <a:t>перевірити</a:t>
            </a:r>
            <a:r>
              <a:rPr lang="ru-RU" sz="4000" b="1" dirty="0">
                <a:solidFill>
                  <a:srgbClr val="0070C0"/>
                </a:solidFill>
              </a:rPr>
              <a:t> </a:t>
            </a:r>
            <a:r>
              <a:rPr lang="ru-RU" sz="4000" b="1" dirty="0" err="1">
                <a:solidFill>
                  <a:srgbClr val="0070C0"/>
                </a:solidFill>
              </a:rPr>
              <a:t>достовірність</a:t>
            </a:r>
            <a:r>
              <a:rPr lang="ru-RU" sz="4000" b="1" dirty="0">
                <a:solidFill>
                  <a:srgbClr val="0070C0"/>
                </a:solidFill>
              </a:rPr>
              <a:t> </a:t>
            </a:r>
            <a:r>
              <a:rPr lang="ru-RU" sz="4000" b="1" dirty="0" err="1">
                <a:solidFill>
                  <a:srgbClr val="0070C0"/>
                </a:solidFill>
              </a:rPr>
              <a:t>відео</a:t>
            </a:r>
            <a:endParaRPr lang="uk-UA" sz="4000" dirty="0"/>
          </a:p>
        </p:txBody>
      </p:sp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29810" y="93883"/>
            <a:ext cx="1265323" cy="126357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sp>
        <p:nvSpPr>
          <p:cNvPr id="13" name="Google Shape;156;p4">
            <a:extLst>
              <a:ext uri="{FF2B5EF4-FFF2-40B4-BE49-F238E27FC236}">
                <a16:creationId xmlns:a16="http://schemas.microsoft.com/office/drawing/2014/main" id="{9C25BB6A-33C6-4572-B617-89E9C338EEAA}"/>
              </a:ext>
            </a:extLst>
          </p:cNvPr>
          <p:cNvSpPr/>
          <p:nvPr/>
        </p:nvSpPr>
        <p:spPr>
          <a:xfrm>
            <a:off x="3136606" y="2677004"/>
            <a:ext cx="5350022" cy="680431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none" strike="noStrike" cap="none" dirty="0" err="1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Дотримуйтеся</a:t>
            </a:r>
            <a:r>
              <a:rPr lang="ru-RU" sz="28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правил:</a:t>
            </a:r>
            <a:endParaRPr lang="uk-UA" sz="2800" b="1" i="1" u="none" strike="noStrike" cap="none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B7450D-AEF6-4AE2-AC34-DCC95D1D2918}"/>
              </a:ext>
            </a:extLst>
          </p:cNvPr>
          <p:cNvSpPr txBox="1"/>
          <p:nvPr/>
        </p:nvSpPr>
        <p:spPr>
          <a:xfrm>
            <a:off x="296867" y="1107344"/>
            <a:ext cx="116122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Відео зазвичай — найскладніший вид інформації для перевірки. Першоджерело відео не так легко віднайти в інтернеті, дуже часто, якщо ми говоримо про російську пропаганду, то використовують 100% сфабриковані відео за участю акторів. Такі речі потребують часу й експертів для спростування.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51CC10-8E0F-45AA-B838-DF7556625182}"/>
              </a:ext>
            </a:extLst>
          </p:cNvPr>
          <p:cNvSpPr txBox="1"/>
          <p:nvPr/>
        </p:nvSpPr>
        <p:spPr>
          <a:xfrm>
            <a:off x="282929" y="3272337"/>
            <a:ext cx="116122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1. Можна перевірити відео через спеціальні інструменти. Наприклад,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inVid</a:t>
            </a:r>
            <a:r>
              <a:rPr lang="en-US" sz="3200" dirty="0"/>
              <a:t> </a:t>
            </a:r>
            <a:r>
              <a:rPr lang="uk-UA" sz="3200" dirty="0"/>
              <a:t>допомагає розбити ваше відео на кадри та по кадрах шукати його в системах пошуку — таких, як </a:t>
            </a:r>
            <a:r>
              <a:rPr lang="en-US" sz="3200" dirty="0"/>
              <a:t>Google</a:t>
            </a:r>
            <a:endParaRPr lang="uk-UA" sz="24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E333290-5753-45D9-BD98-681C842C6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0186" y="4891415"/>
            <a:ext cx="7607962" cy="185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55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16896" y="2686446"/>
            <a:ext cx="767533" cy="7660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sp>
        <p:nvSpPr>
          <p:cNvPr id="13" name="Google Shape;156;p4">
            <a:extLst>
              <a:ext uri="{FF2B5EF4-FFF2-40B4-BE49-F238E27FC236}">
                <a16:creationId xmlns:a16="http://schemas.microsoft.com/office/drawing/2014/main" id="{9C25BB6A-33C6-4572-B617-89E9C338EEAA}"/>
              </a:ext>
            </a:extLst>
          </p:cNvPr>
          <p:cNvSpPr/>
          <p:nvPr/>
        </p:nvSpPr>
        <p:spPr>
          <a:xfrm>
            <a:off x="7656314" y="188594"/>
            <a:ext cx="4378273" cy="680431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 dirty="0" err="1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Дотримуйтеся</a:t>
            </a:r>
            <a:r>
              <a:rPr lang="ru-RU" sz="24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правил:</a:t>
            </a:r>
            <a:endParaRPr lang="uk-UA" sz="2400" b="1" i="1" u="none" strike="noStrike" cap="none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903628-A072-4172-9104-27587F8046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41" y="23534"/>
            <a:ext cx="74925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727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 txBox="1"/>
          <p:nvPr/>
        </p:nvSpPr>
        <p:spPr>
          <a:xfrm>
            <a:off x="404017" y="1122938"/>
            <a:ext cx="112203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14" name="Google Shape;114;p2" descr="Зображення, що містить у приміщенні, інший, упорядкований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16896" y="2686446"/>
            <a:ext cx="767533" cy="7660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03;p1">
            <a:extLst>
              <a:ext uri="{FF2B5EF4-FFF2-40B4-BE49-F238E27FC236}">
                <a16:creationId xmlns:a16="http://schemas.microsoft.com/office/drawing/2014/main" id="{AB04A268-382D-4EE3-B137-1C82161A0F44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dirty="0"/>
              <a:t>Олена ТАНАНАЙКО</a:t>
            </a:r>
            <a:endParaRPr dirty="0"/>
          </a:p>
        </p:txBody>
      </p:sp>
      <p:sp>
        <p:nvSpPr>
          <p:cNvPr id="13" name="Google Shape;156;p4">
            <a:extLst>
              <a:ext uri="{FF2B5EF4-FFF2-40B4-BE49-F238E27FC236}">
                <a16:creationId xmlns:a16="http://schemas.microsoft.com/office/drawing/2014/main" id="{9C25BB6A-33C6-4572-B617-89E9C338EEAA}"/>
              </a:ext>
            </a:extLst>
          </p:cNvPr>
          <p:cNvSpPr/>
          <p:nvPr/>
        </p:nvSpPr>
        <p:spPr>
          <a:xfrm>
            <a:off x="20266" y="80948"/>
            <a:ext cx="4378273" cy="680431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 dirty="0" err="1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Дотримуйтеся</a:t>
            </a:r>
            <a:r>
              <a:rPr lang="ru-RU" sz="2400" b="1" i="1" u="none" strike="noStrike" cap="none" dirty="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 правил:</a:t>
            </a:r>
            <a:endParaRPr lang="uk-UA" sz="2400" b="1" i="1" u="none" strike="noStrike" cap="none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F36098-1186-44EA-ADE0-BEE7F93410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9309" y="588508"/>
            <a:ext cx="4162425" cy="61817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F9FA597-692B-44AC-B721-CD5448034C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116" y="761379"/>
            <a:ext cx="7343019" cy="353069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444CD8B-B39C-4808-90BF-8F5D3E4EEAFA}"/>
              </a:ext>
            </a:extLst>
          </p:cNvPr>
          <p:cNvSpPr txBox="1"/>
          <p:nvPr/>
        </p:nvSpPr>
        <p:spPr>
          <a:xfrm>
            <a:off x="489857" y="4496183"/>
            <a:ext cx="6096000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До інших правил перевірки відео можна віднести: - пошук додаткової інформації про цю подію в медіа. Чи знімав це хтось ще, чи знімали в тому самому місці? Чи збігаються ці зйомки? Чи про те саме йдеться в інших журналістів? - перегляд відео в повільному режимі за допомогою інструмента </a:t>
            </a:r>
            <a:r>
              <a:rPr lang="en-US" dirty="0"/>
              <a:t>VLC, </a:t>
            </a:r>
            <a:r>
              <a:rPr lang="uk-UA" dirty="0"/>
              <a:t>щоб розглянути всі деталі; - перевірку </a:t>
            </a:r>
            <a:r>
              <a:rPr lang="uk-UA" dirty="0" err="1"/>
              <a:t>геолокації</a:t>
            </a:r>
            <a:r>
              <a:rPr lang="uk-UA" dirty="0"/>
              <a:t> за допомогою таких інструментів, як </a:t>
            </a:r>
            <a:r>
              <a:rPr lang="en-US" dirty="0"/>
              <a:t>Google Earth, Google Maps; - </a:t>
            </a:r>
            <a:r>
              <a:rPr lang="uk-UA" dirty="0"/>
              <a:t>перевірку часу, погоди.</a:t>
            </a:r>
          </a:p>
        </p:txBody>
      </p:sp>
    </p:spTree>
    <p:extLst>
      <p:ext uri="{BB962C8B-B14F-4D97-AF65-F5344CB8AC3E}">
        <p14:creationId xmlns:p14="http://schemas.microsoft.com/office/powerpoint/2010/main" val="34543932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11" descr="Зображення, що містить текст, природа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51525" y="3060426"/>
            <a:ext cx="6600776" cy="3774949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1"/>
          <p:cNvSpPr txBox="1">
            <a:spLocks noGrp="1"/>
          </p:cNvSpPr>
          <p:nvPr>
            <p:ph type="dt" idx="10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/>
              <a:t>26.02.2023</a:t>
            </a:r>
            <a:endParaRPr/>
          </a:p>
        </p:txBody>
      </p:sp>
      <p:sp>
        <p:nvSpPr>
          <p:cNvPr id="223" name="Google Shape;223;p11"/>
          <p:cNvSpPr txBox="1"/>
          <p:nvPr/>
        </p:nvSpPr>
        <p:spPr>
          <a:xfrm>
            <a:off x="1447800" y="1619413"/>
            <a:ext cx="10134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uk-UA" sz="1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URL: https://kr-labs.com.u/service/cybersecurity/informatsijna-bezpeka</a:t>
            </a:r>
            <a:endParaRPr sz="1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5" name="Google Shape;225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96300" y="455025"/>
            <a:ext cx="9096375" cy="86677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3;p1">
            <a:extLst>
              <a:ext uri="{FF2B5EF4-FFF2-40B4-BE49-F238E27FC236}">
                <a16:creationId xmlns:a16="http://schemas.microsoft.com/office/drawing/2014/main" id="{24E32A8B-CE34-40BC-A09C-FD783662D056}"/>
              </a:ext>
            </a:extLst>
          </p:cNvPr>
          <p:cNvSpPr txBox="1">
            <a:spLocks/>
          </p:cNvSpPr>
          <p:nvPr/>
        </p:nvSpPr>
        <p:spPr>
          <a:xfrm>
            <a:off x="8423001" y="630336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r>
              <a:rPr lang="uk-UA"/>
              <a:t>Олена ТАНАНАЙКО</a:t>
            </a:r>
            <a:endParaRPr lang="uk-UA" dirty="0"/>
          </a:p>
        </p:txBody>
      </p:sp>
      <p:grpSp>
        <p:nvGrpSpPr>
          <p:cNvPr id="9" name="Группа 17">
            <a:extLst>
              <a:ext uri="{FF2B5EF4-FFF2-40B4-BE49-F238E27FC236}">
                <a16:creationId xmlns:a16="http://schemas.microsoft.com/office/drawing/2014/main" id="{B3F85E79-1D04-4C68-97A0-1CD32D1465C8}"/>
              </a:ext>
            </a:extLst>
          </p:cNvPr>
          <p:cNvGrpSpPr/>
          <p:nvPr/>
        </p:nvGrpSpPr>
        <p:grpSpPr>
          <a:xfrm>
            <a:off x="392074" y="5868245"/>
            <a:ext cx="4713326" cy="523220"/>
            <a:chOff x="443059" y="5686321"/>
            <a:chExt cx="6808790" cy="523220"/>
          </a:xfrm>
        </p:grpSpPr>
        <p:sp>
          <p:nvSpPr>
            <p:cNvPr id="11" name="Прямоугольник 18">
              <a:extLst>
                <a:ext uri="{FF2B5EF4-FFF2-40B4-BE49-F238E27FC236}">
                  <a16:creationId xmlns:a16="http://schemas.microsoft.com/office/drawing/2014/main" id="{BA2D3F72-FCA4-425B-BAF0-12B271337B94}"/>
                </a:ext>
              </a:extLst>
            </p:cNvPr>
            <p:cNvSpPr/>
            <p:nvPr/>
          </p:nvSpPr>
          <p:spPr>
            <a:xfrm>
              <a:off x="1157204" y="5686321"/>
              <a:ext cx="609464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uk-UA" dirty="0"/>
                <a:t>Завдання надіслати вчителеві</a:t>
              </a:r>
              <a:r>
                <a:rPr lang="en-US" dirty="0"/>
                <a:t> </a:t>
              </a:r>
              <a:r>
                <a:rPr lang="uk-UA" dirty="0"/>
                <a:t>на електронну адресу </a:t>
              </a:r>
              <a:r>
                <a:rPr lang="en-US" b="1" dirty="0"/>
                <a:t>Helen.Tananayko@gmail.com</a:t>
              </a:r>
              <a:endParaRPr lang="uk-UA" sz="2800" b="1" spc="5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cs typeface="Calibri" pitchFamily="34" charset="0"/>
              </a:endParaRPr>
            </a:p>
          </p:txBody>
        </p:sp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47B55269-F18B-4841-8A23-8FA0556382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059" y="5751818"/>
              <a:ext cx="714145" cy="45123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5E4D31A-240D-4CCF-BEB7-CD41E24943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083" y="1339643"/>
            <a:ext cx="11826917" cy="86677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10" descr="Зображення, що містить текст, природа&#10;&#10;Автоматично згенерований опис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57275"/>
            <a:ext cx="12052300" cy="6892656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0"/>
          <p:cNvSpPr txBox="1"/>
          <p:nvPr/>
        </p:nvSpPr>
        <p:spPr>
          <a:xfrm>
            <a:off x="1755850" y="2423063"/>
            <a:ext cx="101346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uk-UA" sz="3300" b="1" i="0" u="none" strike="noStrike" cap="none">
                <a:solidFill>
                  <a:srgbClr val="CC0000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URL: </a:t>
            </a:r>
            <a:r>
              <a:rPr lang="uk-UA" sz="2600" u="sng">
                <a:solidFill>
                  <a:srgbClr val="CC0000"/>
                </a:solidFill>
                <a:highlight>
                  <a:srgbClr val="FFFF00"/>
                </a:highlight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Загрози безпеці інформації (studfile.net)</a:t>
            </a:r>
            <a:endParaRPr sz="3300" b="1" i="0" u="none" strike="noStrike" cap="none">
              <a:solidFill>
                <a:srgbClr val="CC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4" name="Google Shape;234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39700" y="214066"/>
            <a:ext cx="12191998" cy="12328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103;p1">
            <a:extLst>
              <a:ext uri="{FF2B5EF4-FFF2-40B4-BE49-F238E27FC236}">
                <a16:creationId xmlns:a16="http://schemas.microsoft.com/office/drawing/2014/main" id="{E8577CC1-6A31-47F4-8727-ECA09E6EF238}"/>
              </a:ext>
            </a:extLst>
          </p:cNvPr>
          <p:cNvSpPr txBox="1">
            <a:spLocks/>
          </p:cNvSpPr>
          <p:nvPr/>
        </p:nvSpPr>
        <p:spPr>
          <a:xfrm>
            <a:off x="8727801" y="6058814"/>
            <a:ext cx="2844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3F3F3F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r>
              <a:rPr lang="uk-UA"/>
              <a:t>Олена ТАНАНАЙКО</a:t>
            </a:r>
            <a:endParaRPr lang="uk-UA" dirty="0"/>
          </a:p>
        </p:txBody>
      </p:sp>
      <p:sp>
        <p:nvSpPr>
          <p:cNvPr id="7" name="Google Shape;519;p26">
            <a:extLst>
              <a:ext uri="{FF2B5EF4-FFF2-40B4-BE49-F238E27FC236}">
                <a16:creationId xmlns:a16="http://schemas.microsoft.com/office/drawing/2014/main" id="{EAD8D7F5-5F8F-4570-AA6C-529153EB6604}"/>
              </a:ext>
            </a:extLst>
          </p:cNvPr>
          <p:cNvSpPr txBox="1">
            <a:spLocks/>
          </p:cNvSpPr>
          <p:nvPr/>
        </p:nvSpPr>
        <p:spPr>
          <a:xfrm>
            <a:off x="2520206" y="3240329"/>
            <a:ext cx="7151587" cy="1801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Franklin Gothic"/>
              <a:buNone/>
              <a:defRPr sz="2800" b="0" i="0" u="none" strike="noStrike" cap="none">
                <a:solidFill>
                  <a:srgbClr val="3F3F3F"/>
                </a:solidFill>
                <a:latin typeface="Franklin Gothic"/>
                <a:ea typeface="Franklin Gothic"/>
                <a:cs typeface="Franklin Gothic"/>
                <a:sym typeface="Franklin Gothi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>
              <a:lnSpc>
                <a:spcPct val="90000"/>
              </a:lnSpc>
              <a:buClr>
                <a:srgbClr val="19426B"/>
              </a:buClr>
              <a:buSzPts val="5400"/>
              <a:buFont typeface="Verdana"/>
              <a:buNone/>
            </a:pPr>
            <a:r>
              <a:rPr lang="uk-UA" sz="5400" dirty="0">
                <a:solidFill>
                  <a:schemeClr val="bg1"/>
                </a:solidFill>
              </a:rPr>
              <a:t>Дякую за увагу!</a:t>
            </a:r>
            <a:endParaRPr lang="uk-UA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2097</TotalTime>
  <Words>1317</Words>
  <Application>Microsoft Office PowerPoint</Application>
  <PresentationFormat>Широкий екран</PresentationFormat>
  <Paragraphs>145</Paragraphs>
  <Slides>21</Slides>
  <Notes>11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21</vt:i4>
      </vt:variant>
    </vt:vector>
  </HeadingPairs>
  <TitlesOfParts>
    <vt:vector size="34" baseType="lpstr">
      <vt:lpstr>Open Sans</vt:lpstr>
      <vt:lpstr>Times New Roman</vt:lpstr>
      <vt:lpstr>Book Antiqua</vt:lpstr>
      <vt:lpstr>Georgia</vt:lpstr>
      <vt:lpstr>Noto Sans Symbols</vt:lpstr>
      <vt:lpstr>Franklin Gothic</vt:lpstr>
      <vt:lpstr>Verdana</vt:lpstr>
      <vt:lpstr>Century Gothic</vt:lpstr>
      <vt:lpstr>Libre Franklin</vt:lpstr>
      <vt:lpstr>Roboto</vt:lpstr>
      <vt:lpstr>Calibri</vt:lpstr>
      <vt:lpstr>Arial</vt:lpstr>
      <vt:lpstr>DividendVTI</vt:lpstr>
      <vt:lpstr>Інструменти для виявлення фейків</vt:lpstr>
      <vt:lpstr>Чому відбуваються кібератаки</vt:lpstr>
      <vt:lpstr>Базові правила: </vt:lpstr>
      <vt:lpstr>Презентація PowerPoint</vt:lpstr>
      <vt:lpstr>Історична довідка</vt:lpstr>
      <vt:lpstr>Презентація PowerPoint</vt:lpstr>
      <vt:lpstr>Презентація PowerPoint</vt:lpstr>
      <vt:lpstr>Презентація PowerPoint</vt:lpstr>
      <vt:lpstr>Презентація PowerPoint</vt:lpstr>
      <vt:lpstr>Гра для підлітків 14-20 років</vt:lpstr>
      <vt:lpstr>Шукаємо фейки на фотографіях</vt:lpstr>
      <vt:lpstr>Шукаємо фейки на фотографіях</vt:lpstr>
      <vt:lpstr>Шукаємо фейки на фотографіях</vt:lpstr>
      <vt:lpstr>Шукаємо фейки на фотографіях</vt:lpstr>
      <vt:lpstr>Шукаємо фейки на фотографіях</vt:lpstr>
      <vt:lpstr>Інструменти для виявлення фейків:</vt:lpstr>
      <vt:lpstr>Як перевірити достовірність відео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Важливість і складність проблеми інформаційної безпеки</dc:title>
  <dc:creator>Helen Tananayko</dc:creator>
  <cp:lastModifiedBy>Helen Tananayko</cp:lastModifiedBy>
  <cp:revision>98</cp:revision>
  <dcterms:created xsi:type="dcterms:W3CDTF">2023-02-26T13:56:27Z</dcterms:created>
  <dcterms:modified xsi:type="dcterms:W3CDTF">2023-04-25T10:03:34Z</dcterms:modified>
</cp:coreProperties>
</file>