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36" r:id="rId1"/>
  </p:sldMasterIdLst>
  <p:sldIdLst>
    <p:sldId id="256" r:id="rId2"/>
    <p:sldId id="257" r:id="rId3"/>
    <p:sldId id="276" r:id="rId4"/>
    <p:sldId id="259" r:id="rId5"/>
    <p:sldId id="278" r:id="rId6"/>
    <p:sldId id="262" r:id="rId7"/>
    <p:sldId id="279" r:id="rId8"/>
    <p:sldId id="264" r:id="rId9"/>
    <p:sldId id="265" r:id="rId10"/>
    <p:sldId id="280"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06" autoAdjust="0"/>
    <p:restoredTop sz="94660"/>
  </p:normalViewPr>
  <p:slideViewPr>
    <p:cSldViewPr snapToGrid="0">
      <p:cViewPr varScale="1">
        <p:scale>
          <a:sx n="80" d="100"/>
          <a:sy n="80" d="100"/>
        </p:scale>
        <p:origin x="114" y="8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46F55DD-13FE-4A79-80F2-B161DD3C12F7}"/>
              </a:ext>
            </a:extLst>
          </p:cNvPr>
          <p:cNvSpPr>
            <a:spLocks noGrp="1"/>
          </p:cNvSpPr>
          <p:nvPr>
            <p:ph type="ctrTitle"/>
          </p:nvPr>
        </p:nvSpPr>
        <p:spPr>
          <a:xfrm>
            <a:off x="1524000" y="1122363"/>
            <a:ext cx="9144000" cy="2387600"/>
          </a:xfrm>
        </p:spPr>
        <p:txBody>
          <a:bodyPr anchor="b"/>
          <a:lstStyle>
            <a:lvl1pPr algn="ctr">
              <a:defRPr sz="6000"/>
            </a:lvl1pPr>
          </a:lstStyle>
          <a:p>
            <a:r>
              <a:rPr lang="uk-UA"/>
              <a:t>Клацніть, щоб редагувати стиль зразка заголовка</a:t>
            </a:r>
          </a:p>
        </p:txBody>
      </p:sp>
      <p:sp>
        <p:nvSpPr>
          <p:cNvPr id="3" name="Підзаголовок 2">
            <a:extLst>
              <a:ext uri="{FF2B5EF4-FFF2-40B4-BE49-F238E27FC236}">
                <a16:creationId xmlns:a16="http://schemas.microsoft.com/office/drawing/2014/main" id="{38BE0716-74CF-4539-ABBC-6C2189F4EB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a:t>Клацніть, щоб редагувати стиль зразка підзаголовка</a:t>
            </a:r>
          </a:p>
        </p:txBody>
      </p:sp>
      <p:sp>
        <p:nvSpPr>
          <p:cNvPr id="4" name="Місце для дати 3">
            <a:extLst>
              <a:ext uri="{FF2B5EF4-FFF2-40B4-BE49-F238E27FC236}">
                <a16:creationId xmlns:a16="http://schemas.microsoft.com/office/drawing/2014/main" id="{D5498BFD-C70A-46F9-86AC-7E3BB1D2B2F4}"/>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5" name="Місце для нижнього колонтитула 4">
            <a:extLst>
              <a:ext uri="{FF2B5EF4-FFF2-40B4-BE49-F238E27FC236}">
                <a16:creationId xmlns:a16="http://schemas.microsoft.com/office/drawing/2014/main" id="{AA213734-EF7C-4402-B76E-ECE9B3F3AB79}"/>
              </a:ext>
            </a:extLst>
          </p:cNvPr>
          <p:cNvSpPr>
            <a:spLocks noGrp="1"/>
          </p:cNvSpPr>
          <p:nvPr>
            <p:ph type="ftr" sz="quarter" idx="11"/>
          </p:nvPr>
        </p:nvSpPr>
        <p:spPr/>
        <p:txBody>
          <a:bodyPr/>
          <a:lstStyle/>
          <a:p>
            <a:endParaRPr lang="en-US" dirty="0"/>
          </a:p>
        </p:txBody>
      </p:sp>
      <p:sp>
        <p:nvSpPr>
          <p:cNvPr id="6" name="Місце для номера слайда 5">
            <a:extLst>
              <a:ext uri="{FF2B5EF4-FFF2-40B4-BE49-F238E27FC236}">
                <a16:creationId xmlns:a16="http://schemas.microsoft.com/office/drawing/2014/main" id="{17487039-593B-40C0-92E2-F2AB61A78C90}"/>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02749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E4BBB30-E798-4555-A7DB-C2462240F644}"/>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90861856-E2CF-4EF5-9C56-199861DF5FA9}"/>
              </a:ext>
            </a:extLst>
          </p:cNvPr>
          <p:cNvSpPr>
            <a:spLocks noGrp="1"/>
          </p:cNvSpPr>
          <p:nvPr>
            <p:ph idx="1"/>
          </p:nvPr>
        </p:nvSpPr>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FF367608-39AF-4A09-8B0C-A375BE63D3CB}"/>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5" name="Місце для нижнього колонтитула 4">
            <a:extLst>
              <a:ext uri="{FF2B5EF4-FFF2-40B4-BE49-F238E27FC236}">
                <a16:creationId xmlns:a16="http://schemas.microsoft.com/office/drawing/2014/main" id="{A0F5C9CB-3BDA-4698-9CBB-3BE22B3664A4}"/>
              </a:ext>
            </a:extLst>
          </p:cNvPr>
          <p:cNvSpPr>
            <a:spLocks noGrp="1"/>
          </p:cNvSpPr>
          <p:nvPr>
            <p:ph type="ftr" sz="quarter" idx="11"/>
          </p:nvPr>
        </p:nvSpPr>
        <p:spPr/>
        <p:txBody>
          <a:bodyPr/>
          <a:lstStyle/>
          <a:p>
            <a:endParaRPr lang="en-US" dirty="0"/>
          </a:p>
        </p:txBody>
      </p:sp>
      <p:sp>
        <p:nvSpPr>
          <p:cNvPr id="6" name="Місце для номера слайда 5">
            <a:extLst>
              <a:ext uri="{FF2B5EF4-FFF2-40B4-BE49-F238E27FC236}">
                <a16:creationId xmlns:a16="http://schemas.microsoft.com/office/drawing/2014/main" id="{3D033A69-13A7-47E7-9785-4ED4A75F3B7E}"/>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06569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AD24996-6D9D-4D7D-B378-8B33DED38680}"/>
              </a:ext>
            </a:extLst>
          </p:cNvPr>
          <p:cNvSpPr>
            <a:spLocks noGrp="1"/>
          </p:cNvSpPr>
          <p:nvPr>
            <p:ph type="title"/>
          </p:nvPr>
        </p:nvSpPr>
        <p:spPr>
          <a:xfrm>
            <a:off x="831850" y="1709738"/>
            <a:ext cx="10515600" cy="2852737"/>
          </a:xfrm>
        </p:spPr>
        <p:txBody>
          <a:bodyPr anchor="b"/>
          <a:lstStyle>
            <a:lvl1pPr>
              <a:defRPr sz="6000"/>
            </a:lvl1p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9D1223B5-E2AB-45A3-8447-9E9D1E0527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a:t>Клацніть, щоб відредагувати стилі зразків тексту</a:t>
            </a:r>
          </a:p>
        </p:txBody>
      </p:sp>
      <p:sp>
        <p:nvSpPr>
          <p:cNvPr id="4" name="Місце для дати 3">
            <a:extLst>
              <a:ext uri="{FF2B5EF4-FFF2-40B4-BE49-F238E27FC236}">
                <a16:creationId xmlns:a16="http://schemas.microsoft.com/office/drawing/2014/main" id="{B620398B-7FEC-4ED0-A66C-861DA362CB5D}"/>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5" name="Місце для нижнього колонтитула 4">
            <a:extLst>
              <a:ext uri="{FF2B5EF4-FFF2-40B4-BE49-F238E27FC236}">
                <a16:creationId xmlns:a16="http://schemas.microsoft.com/office/drawing/2014/main" id="{FAA398EF-89E1-4544-998F-7FEB929557C5}"/>
              </a:ext>
            </a:extLst>
          </p:cNvPr>
          <p:cNvSpPr>
            <a:spLocks noGrp="1"/>
          </p:cNvSpPr>
          <p:nvPr>
            <p:ph type="ftr" sz="quarter" idx="11"/>
          </p:nvPr>
        </p:nvSpPr>
        <p:spPr/>
        <p:txBody>
          <a:bodyPr/>
          <a:lstStyle/>
          <a:p>
            <a:endParaRPr lang="en-US" dirty="0"/>
          </a:p>
        </p:txBody>
      </p:sp>
      <p:sp>
        <p:nvSpPr>
          <p:cNvPr id="6" name="Місце для номера слайда 5">
            <a:extLst>
              <a:ext uri="{FF2B5EF4-FFF2-40B4-BE49-F238E27FC236}">
                <a16:creationId xmlns:a16="http://schemas.microsoft.com/office/drawing/2014/main" id="{231C22FF-E5F9-4755-B78A-DCE82BD4CA56}"/>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51280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A2E3844-B2A2-4B02-83D9-40F79BD2E1F4}"/>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E7DA8A34-2548-4E21-BD80-C482EB9D53D1}"/>
              </a:ext>
            </a:extLst>
          </p:cNvPr>
          <p:cNvSpPr>
            <a:spLocks noGrp="1"/>
          </p:cNvSpPr>
          <p:nvPr>
            <p:ph sz="half" idx="1"/>
          </p:nvPr>
        </p:nvSpPr>
        <p:spPr>
          <a:xfrm>
            <a:off x="838200" y="1825625"/>
            <a:ext cx="5181600" cy="435133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вмісту 3">
            <a:extLst>
              <a:ext uri="{FF2B5EF4-FFF2-40B4-BE49-F238E27FC236}">
                <a16:creationId xmlns:a16="http://schemas.microsoft.com/office/drawing/2014/main" id="{180BA590-7E8D-4724-B78F-5503C3369599}"/>
              </a:ext>
            </a:extLst>
          </p:cNvPr>
          <p:cNvSpPr>
            <a:spLocks noGrp="1"/>
          </p:cNvSpPr>
          <p:nvPr>
            <p:ph sz="half" idx="2"/>
          </p:nvPr>
        </p:nvSpPr>
        <p:spPr>
          <a:xfrm>
            <a:off x="6172200" y="1825625"/>
            <a:ext cx="5181600" cy="435133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Місце для дати 4">
            <a:extLst>
              <a:ext uri="{FF2B5EF4-FFF2-40B4-BE49-F238E27FC236}">
                <a16:creationId xmlns:a16="http://schemas.microsoft.com/office/drawing/2014/main" id="{22317E2F-FB8C-4CAF-86E4-F5CD7C183DFF}"/>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6" name="Місце для нижнього колонтитула 5">
            <a:extLst>
              <a:ext uri="{FF2B5EF4-FFF2-40B4-BE49-F238E27FC236}">
                <a16:creationId xmlns:a16="http://schemas.microsoft.com/office/drawing/2014/main" id="{67C61A65-DEFB-44D5-BF29-5F0D35FD70F0}"/>
              </a:ext>
            </a:extLst>
          </p:cNvPr>
          <p:cNvSpPr>
            <a:spLocks noGrp="1"/>
          </p:cNvSpPr>
          <p:nvPr>
            <p:ph type="ftr" sz="quarter" idx="11"/>
          </p:nvPr>
        </p:nvSpPr>
        <p:spPr/>
        <p:txBody>
          <a:bodyPr/>
          <a:lstStyle/>
          <a:p>
            <a:endParaRPr lang="en-US" dirty="0"/>
          </a:p>
        </p:txBody>
      </p:sp>
      <p:sp>
        <p:nvSpPr>
          <p:cNvPr id="7" name="Місце для номера слайда 6">
            <a:extLst>
              <a:ext uri="{FF2B5EF4-FFF2-40B4-BE49-F238E27FC236}">
                <a16:creationId xmlns:a16="http://schemas.microsoft.com/office/drawing/2014/main" id="{A7CDF916-87DD-4912-8140-247B002F8878}"/>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93109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4B9DC3A-FDD3-47C5-A005-181B9CAFD568}"/>
              </a:ext>
            </a:extLst>
          </p:cNvPr>
          <p:cNvSpPr>
            <a:spLocks noGrp="1"/>
          </p:cNvSpPr>
          <p:nvPr>
            <p:ph type="title"/>
          </p:nvPr>
        </p:nvSpPr>
        <p:spPr>
          <a:xfrm>
            <a:off x="839788" y="365125"/>
            <a:ext cx="10515600" cy="1325563"/>
          </a:xfrm>
        </p:spPr>
        <p:txBody>
          <a:body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238317E9-6A51-4D25-AA9A-28AC724477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4" name="Місце для вмісту 3">
            <a:extLst>
              <a:ext uri="{FF2B5EF4-FFF2-40B4-BE49-F238E27FC236}">
                <a16:creationId xmlns:a16="http://schemas.microsoft.com/office/drawing/2014/main" id="{7F8BBE30-5B91-4414-8B1B-F1D25ACB316F}"/>
              </a:ext>
            </a:extLst>
          </p:cNvPr>
          <p:cNvSpPr>
            <a:spLocks noGrp="1"/>
          </p:cNvSpPr>
          <p:nvPr>
            <p:ph sz="half" idx="2"/>
          </p:nvPr>
        </p:nvSpPr>
        <p:spPr>
          <a:xfrm>
            <a:off x="839788" y="2505075"/>
            <a:ext cx="5157787" cy="368458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Місце для тексту 4">
            <a:extLst>
              <a:ext uri="{FF2B5EF4-FFF2-40B4-BE49-F238E27FC236}">
                <a16:creationId xmlns:a16="http://schemas.microsoft.com/office/drawing/2014/main" id="{7E3C468A-1AB5-48B3-BE3E-125ABFF8F2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6" name="Місце для вмісту 5">
            <a:extLst>
              <a:ext uri="{FF2B5EF4-FFF2-40B4-BE49-F238E27FC236}">
                <a16:creationId xmlns:a16="http://schemas.microsoft.com/office/drawing/2014/main" id="{F01F4F83-4BE8-40CE-8D20-2558E11657D2}"/>
              </a:ext>
            </a:extLst>
          </p:cNvPr>
          <p:cNvSpPr>
            <a:spLocks noGrp="1"/>
          </p:cNvSpPr>
          <p:nvPr>
            <p:ph sz="quarter" idx="4"/>
          </p:nvPr>
        </p:nvSpPr>
        <p:spPr>
          <a:xfrm>
            <a:off x="6172200" y="2505075"/>
            <a:ext cx="5183188" cy="368458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7" name="Місце для дати 6">
            <a:extLst>
              <a:ext uri="{FF2B5EF4-FFF2-40B4-BE49-F238E27FC236}">
                <a16:creationId xmlns:a16="http://schemas.microsoft.com/office/drawing/2014/main" id="{320696DC-A41A-4ACE-92B1-42381728A8D9}"/>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8" name="Місце для нижнього колонтитула 7">
            <a:extLst>
              <a:ext uri="{FF2B5EF4-FFF2-40B4-BE49-F238E27FC236}">
                <a16:creationId xmlns:a16="http://schemas.microsoft.com/office/drawing/2014/main" id="{52D58989-205D-4CAC-A8B9-F634E9CB76E9}"/>
              </a:ext>
            </a:extLst>
          </p:cNvPr>
          <p:cNvSpPr>
            <a:spLocks noGrp="1"/>
          </p:cNvSpPr>
          <p:nvPr>
            <p:ph type="ftr" sz="quarter" idx="11"/>
          </p:nvPr>
        </p:nvSpPr>
        <p:spPr/>
        <p:txBody>
          <a:bodyPr/>
          <a:lstStyle/>
          <a:p>
            <a:endParaRPr lang="en-US" dirty="0"/>
          </a:p>
        </p:txBody>
      </p:sp>
      <p:sp>
        <p:nvSpPr>
          <p:cNvPr id="9" name="Місце для номера слайда 8">
            <a:extLst>
              <a:ext uri="{FF2B5EF4-FFF2-40B4-BE49-F238E27FC236}">
                <a16:creationId xmlns:a16="http://schemas.microsoft.com/office/drawing/2014/main" id="{EDCE1E88-FFEF-488A-B00B-D95A15E0B574}"/>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99681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91D3C9C-DCFE-4158-9BD4-6C390AA6A964}"/>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дати 2">
            <a:extLst>
              <a:ext uri="{FF2B5EF4-FFF2-40B4-BE49-F238E27FC236}">
                <a16:creationId xmlns:a16="http://schemas.microsoft.com/office/drawing/2014/main" id="{7BE60048-BD8A-425F-8F16-CF0F6C5D8C87}"/>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4" name="Місце для нижнього колонтитула 3">
            <a:extLst>
              <a:ext uri="{FF2B5EF4-FFF2-40B4-BE49-F238E27FC236}">
                <a16:creationId xmlns:a16="http://schemas.microsoft.com/office/drawing/2014/main" id="{12AE6BF0-3BAC-4F51-91D6-8B7539787D97}"/>
              </a:ext>
            </a:extLst>
          </p:cNvPr>
          <p:cNvSpPr>
            <a:spLocks noGrp="1"/>
          </p:cNvSpPr>
          <p:nvPr>
            <p:ph type="ftr" sz="quarter" idx="11"/>
          </p:nvPr>
        </p:nvSpPr>
        <p:spPr/>
        <p:txBody>
          <a:bodyPr/>
          <a:lstStyle/>
          <a:p>
            <a:endParaRPr lang="en-US" dirty="0"/>
          </a:p>
        </p:txBody>
      </p:sp>
      <p:sp>
        <p:nvSpPr>
          <p:cNvPr id="5" name="Місце для номера слайда 4">
            <a:extLst>
              <a:ext uri="{FF2B5EF4-FFF2-40B4-BE49-F238E27FC236}">
                <a16:creationId xmlns:a16="http://schemas.microsoft.com/office/drawing/2014/main" id="{CE2CE837-E4B6-44E8-B329-B765DC90F784}"/>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57709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a:extLst>
              <a:ext uri="{FF2B5EF4-FFF2-40B4-BE49-F238E27FC236}">
                <a16:creationId xmlns:a16="http://schemas.microsoft.com/office/drawing/2014/main" id="{682C4DCC-73DE-478A-B2C3-2EB6D3C50743}"/>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3" name="Місце для нижнього колонтитула 2">
            <a:extLst>
              <a:ext uri="{FF2B5EF4-FFF2-40B4-BE49-F238E27FC236}">
                <a16:creationId xmlns:a16="http://schemas.microsoft.com/office/drawing/2014/main" id="{7B9C926B-4EA9-434A-AE93-3212A71A5E5E}"/>
              </a:ext>
            </a:extLst>
          </p:cNvPr>
          <p:cNvSpPr>
            <a:spLocks noGrp="1"/>
          </p:cNvSpPr>
          <p:nvPr>
            <p:ph type="ftr" sz="quarter" idx="11"/>
          </p:nvPr>
        </p:nvSpPr>
        <p:spPr/>
        <p:txBody>
          <a:bodyPr/>
          <a:lstStyle/>
          <a:p>
            <a:endParaRPr lang="en-US" dirty="0"/>
          </a:p>
        </p:txBody>
      </p:sp>
      <p:sp>
        <p:nvSpPr>
          <p:cNvPr id="4" name="Місце для номера слайда 3">
            <a:extLst>
              <a:ext uri="{FF2B5EF4-FFF2-40B4-BE49-F238E27FC236}">
                <a16:creationId xmlns:a16="http://schemas.microsoft.com/office/drawing/2014/main" id="{5D400BC0-5002-45C9-A697-2D33DD96E17E}"/>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291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D08A01-D902-4F65-908E-8B6EEEAD3DAB}"/>
              </a:ext>
            </a:extLst>
          </p:cNvPr>
          <p:cNvSpPr>
            <a:spLocks noGrp="1"/>
          </p:cNvSpPr>
          <p:nvPr>
            <p:ph type="title"/>
          </p:nvPr>
        </p:nvSpPr>
        <p:spPr>
          <a:xfrm>
            <a:off x="839788" y="457200"/>
            <a:ext cx="3932237" cy="1600200"/>
          </a:xfrm>
        </p:spPr>
        <p:txBody>
          <a:bodyPr anchor="b"/>
          <a:lstStyle>
            <a:lvl1pPr>
              <a:defRPr sz="3200"/>
            </a:lvl1p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71212F12-C092-43A8-AFC7-99F7140690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тексту 3">
            <a:extLst>
              <a:ext uri="{FF2B5EF4-FFF2-40B4-BE49-F238E27FC236}">
                <a16:creationId xmlns:a16="http://schemas.microsoft.com/office/drawing/2014/main" id="{11676144-0BAE-44DB-8796-DEA97E3723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Місце для дати 4">
            <a:extLst>
              <a:ext uri="{FF2B5EF4-FFF2-40B4-BE49-F238E27FC236}">
                <a16:creationId xmlns:a16="http://schemas.microsoft.com/office/drawing/2014/main" id="{88D73986-B29B-49D3-8429-2404897590E2}"/>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6" name="Місце для нижнього колонтитула 5">
            <a:extLst>
              <a:ext uri="{FF2B5EF4-FFF2-40B4-BE49-F238E27FC236}">
                <a16:creationId xmlns:a16="http://schemas.microsoft.com/office/drawing/2014/main" id="{E2A6D613-53C2-4867-8E0D-670E9F5AD0FD}"/>
              </a:ext>
            </a:extLst>
          </p:cNvPr>
          <p:cNvSpPr>
            <a:spLocks noGrp="1"/>
          </p:cNvSpPr>
          <p:nvPr>
            <p:ph type="ftr" sz="quarter" idx="11"/>
          </p:nvPr>
        </p:nvSpPr>
        <p:spPr/>
        <p:txBody>
          <a:bodyPr/>
          <a:lstStyle/>
          <a:p>
            <a:endParaRPr lang="en-US" dirty="0"/>
          </a:p>
        </p:txBody>
      </p:sp>
      <p:sp>
        <p:nvSpPr>
          <p:cNvPr id="7" name="Місце для номера слайда 6">
            <a:extLst>
              <a:ext uri="{FF2B5EF4-FFF2-40B4-BE49-F238E27FC236}">
                <a16:creationId xmlns:a16="http://schemas.microsoft.com/office/drawing/2014/main" id="{08BAF298-A506-422D-AF29-8285C6D65561}"/>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65944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F83797-F940-4BAE-ACDE-D664C065210E}"/>
              </a:ext>
            </a:extLst>
          </p:cNvPr>
          <p:cNvSpPr>
            <a:spLocks noGrp="1"/>
          </p:cNvSpPr>
          <p:nvPr>
            <p:ph type="title"/>
          </p:nvPr>
        </p:nvSpPr>
        <p:spPr>
          <a:xfrm>
            <a:off x="839788" y="457200"/>
            <a:ext cx="3932237" cy="1600200"/>
          </a:xfrm>
        </p:spPr>
        <p:txBody>
          <a:bodyPr anchor="b"/>
          <a:lstStyle>
            <a:lvl1pPr>
              <a:defRPr sz="3200"/>
            </a:lvl1pPr>
          </a:lstStyle>
          <a:p>
            <a:r>
              <a:rPr lang="uk-UA"/>
              <a:t>Клацніть, щоб редагувати стиль зразка заголовка</a:t>
            </a:r>
          </a:p>
        </p:txBody>
      </p:sp>
      <p:sp>
        <p:nvSpPr>
          <p:cNvPr id="3" name="Місце для зображення 2">
            <a:extLst>
              <a:ext uri="{FF2B5EF4-FFF2-40B4-BE49-F238E27FC236}">
                <a16:creationId xmlns:a16="http://schemas.microsoft.com/office/drawing/2014/main" id="{76384E63-0EC4-457B-A419-87C73800BE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a:extLst>
              <a:ext uri="{FF2B5EF4-FFF2-40B4-BE49-F238E27FC236}">
                <a16:creationId xmlns:a16="http://schemas.microsoft.com/office/drawing/2014/main" id="{F0E4ED33-5855-4AEB-A4EC-81A0892928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Місце для дати 4">
            <a:extLst>
              <a:ext uri="{FF2B5EF4-FFF2-40B4-BE49-F238E27FC236}">
                <a16:creationId xmlns:a16="http://schemas.microsoft.com/office/drawing/2014/main" id="{C262DBF6-3629-4BE5-A9C1-D6D6F0B6C0F8}"/>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6" name="Місце для нижнього колонтитула 5">
            <a:extLst>
              <a:ext uri="{FF2B5EF4-FFF2-40B4-BE49-F238E27FC236}">
                <a16:creationId xmlns:a16="http://schemas.microsoft.com/office/drawing/2014/main" id="{EF732683-26CF-40C6-B3C5-F93041897F44}"/>
              </a:ext>
            </a:extLst>
          </p:cNvPr>
          <p:cNvSpPr>
            <a:spLocks noGrp="1"/>
          </p:cNvSpPr>
          <p:nvPr>
            <p:ph type="ftr" sz="quarter" idx="11"/>
          </p:nvPr>
        </p:nvSpPr>
        <p:spPr/>
        <p:txBody>
          <a:bodyPr/>
          <a:lstStyle/>
          <a:p>
            <a:endParaRPr lang="en-US" dirty="0"/>
          </a:p>
        </p:txBody>
      </p:sp>
      <p:sp>
        <p:nvSpPr>
          <p:cNvPr id="7" name="Місце для номера слайда 6">
            <a:extLst>
              <a:ext uri="{FF2B5EF4-FFF2-40B4-BE49-F238E27FC236}">
                <a16:creationId xmlns:a16="http://schemas.microsoft.com/office/drawing/2014/main" id="{00D18F86-5564-4F89-8F00-9C1786B96C4B}"/>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6513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E44B857-9A87-4F24-857E-B8712ECF0754}"/>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ертикального тексту 2">
            <a:extLst>
              <a:ext uri="{FF2B5EF4-FFF2-40B4-BE49-F238E27FC236}">
                <a16:creationId xmlns:a16="http://schemas.microsoft.com/office/drawing/2014/main" id="{584ADA8A-1C05-44DF-BB0E-727733574036}"/>
              </a:ext>
            </a:extLst>
          </p:cNvPr>
          <p:cNvSpPr>
            <a:spLocks noGrp="1"/>
          </p:cNvSpPr>
          <p:nvPr>
            <p:ph type="body" orient="vert" idx="1"/>
          </p:nvPr>
        </p:nvSpPr>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EE2E1397-2F5E-485D-9503-9CFAA4941145}"/>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5" name="Місце для нижнього колонтитула 4">
            <a:extLst>
              <a:ext uri="{FF2B5EF4-FFF2-40B4-BE49-F238E27FC236}">
                <a16:creationId xmlns:a16="http://schemas.microsoft.com/office/drawing/2014/main" id="{0223AE9D-39B5-4C3C-944C-7DD2A25A3D4B}"/>
              </a:ext>
            </a:extLst>
          </p:cNvPr>
          <p:cNvSpPr>
            <a:spLocks noGrp="1"/>
          </p:cNvSpPr>
          <p:nvPr>
            <p:ph type="ftr" sz="quarter" idx="11"/>
          </p:nvPr>
        </p:nvSpPr>
        <p:spPr/>
        <p:txBody>
          <a:bodyPr/>
          <a:lstStyle/>
          <a:p>
            <a:endParaRPr lang="en-US" dirty="0"/>
          </a:p>
        </p:txBody>
      </p:sp>
      <p:sp>
        <p:nvSpPr>
          <p:cNvPr id="6" name="Місце для номера слайда 5">
            <a:extLst>
              <a:ext uri="{FF2B5EF4-FFF2-40B4-BE49-F238E27FC236}">
                <a16:creationId xmlns:a16="http://schemas.microsoft.com/office/drawing/2014/main" id="{13837467-B47E-49C4-94E1-C181126BDE38}"/>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25346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a:extLst>
              <a:ext uri="{FF2B5EF4-FFF2-40B4-BE49-F238E27FC236}">
                <a16:creationId xmlns:a16="http://schemas.microsoft.com/office/drawing/2014/main" id="{5BCAD5EC-8806-4B1E-912B-14ACFD561D00}"/>
              </a:ext>
            </a:extLst>
          </p:cNvPr>
          <p:cNvSpPr>
            <a:spLocks noGrp="1"/>
          </p:cNvSpPr>
          <p:nvPr>
            <p:ph type="title" orient="vert"/>
          </p:nvPr>
        </p:nvSpPr>
        <p:spPr>
          <a:xfrm>
            <a:off x="8724900" y="365125"/>
            <a:ext cx="2628900" cy="5811838"/>
          </a:xfrm>
        </p:spPr>
        <p:txBody>
          <a:bodyPr vert="eaVert"/>
          <a:lstStyle/>
          <a:p>
            <a:r>
              <a:rPr lang="uk-UA"/>
              <a:t>Клацніть, щоб редагувати стиль зразка заголовка</a:t>
            </a:r>
          </a:p>
        </p:txBody>
      </p:sp>
      <p:sp>
        <p:nvSpPr>
          <p:cNvPr id="3" name="Місце для вертикального тексту 2">
            <a:extLst>
              <a:ext uri="{FF2B5EF4-FFF2-40B4-BE49-F238E27FC236}">
                <a16:creationId xmlns:a16="http://schemas.microsoft.com/office/drawing/2014/main" id="{B5BCF1E6-1154-4E97-B9EE-C02929AC013D}"/>
              </a:ext>
            </a:extLst>
          </p:cNvPr>
          <p:cNvSpPr>
            <a:spLocks noGrp="1"/>
          </p:cNvSpPr>
          <p:nvPr>
            <p:ph type="body" orient="vert" idx="1"/>
          </p:nvPr>
        </p:nvSpPr>
        <p:spPr>
          <a:xfrm>
            <a:off x="838200" y="365125"/>
            <a:ext cx="7734300" cy="5811838"/>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9DC5A3BB-EB2F-4CDC-A416-BED9A562F399}"/>
              </a:ext>
            </a:extLst>
          </p:cNvPr>
          <p:cNvSpPr>
            <a:spLocks noGrp="1"/>
          </p:cNvSpPr>
          <p:nvPr>
            <p:ph type="dt" sz="half" idx="10"/>
          </p:nvPr>
        </p:nvSpPr>
        <p:spPr/>
        <p:txBody>
          <a:bodyPr/>
          <a:lstStyle/>
          <a:p>
            <a:fld id="{48A87A34-81AB-432B-8DAE-1953F412C126}" type="datetimeFigureOut">
              <a:rPr lang="en-US" smtClean="0"/>
              <a:pPr/>
              <a:t>11/28/2023</a:t>
            </a:fld>
            <a:endParaRPr lang="en-US" dirty="0"/>
          </a:p>
        </p:txBody>
      </p:sp>
      <p:sp>
        <p:nvSpPr>
          <p:cNvPr id="5" name="Місце для нижнього колонтитула 4">
            <a:extLst>
              <a:ext uri="{FF2B5EF4-FFF2-40B4-BE49-F238E27FC236}">
                <a16:creationId xmlns:a16="http://schemas.microsoft.com/office/drawing/2014/main" id="{F0DA85B8-AF21-4EF9-85E4-90A4A79E9843}"/>
              </a:ext>
            </a:extLst>
          </p:cNvPr>
          <p:cNvSpPr>
            <a:spLocks noGrp="1"/>
          </p:cNvSpPr>
          <p:nvPr>
            <p:ph type="ftr" sz="quarter" idx="11"/>
          </p:nvPr>
        </p:nvSpPr>
        <p:spPr/>
        <p:txBody>
          <a:bodyPr/>
          <a:lstStyle/>
          <a:p>
            <a:endParaRPr lang="en-US" dirty="0"/>
          </a:p>
        </p:txBody>
      </p:sp>
      <p:sp>
        <p:nvSpPr>
          <p:cNvPr id="6" name="Місце для номера слайда 5">
            <a:extLst>
              <a:ext uri="{FF2B5EF4-FFF2-40B4-BE49-F238E27FC236}">
                <a16:creationId xmlns:a16="http://schemas.microsoft.com/office/drawing/2014/main" id="{C9715419-C92D-4132-A0FC-C704579AABB1}"/>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53679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заголовка 1">
            <a:extLst>
              <a:ext uri="{FF2B5EF4-FFF2-40B4-BE49-F238E27FC236}">
                <a16:creationId xmlns:a16="http://schemas.microsoft.com/office/drawing/2014/main" id="{739F51A5-0175-4F7A-AD17-69FB0DFCF7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CDE970E3-C254-4ED0-A218-B8782024D8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E14F4106-7858-4AAB-A702-6D01382E6A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11/28/2023</a:t>
            </a:fld>
            <a:endParaRPr lang="en-US" dirty="0"/>
          </a:p>
        </p:txBody>
      </p:sp>
      <p:sp>
        <p:nvSpPr>
          <p:cNvPr id="5" name="Місце для нижнього колонтитула 4">
            <a:extLst>
              <a:ext uri="{FF2B5EF4-FFF2-40B4-BE49-F238E27FC236}">
                <a16:creationId xmlns:a16="http://schemas.microsoft.com/office/drawing/2014/main" id="{663F5716-45CA-497B-B141-1C4D10D9D18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Місце для номера слайда 5">
            <a:extLst>
              <a:ext uri="{FF2B5EF4-FFF2-40B4-BE49-F238E27FC236}">
                <a16:creationId xmlns:a16="http://schemas.microsoft.com/office/drawing/2014/main" id="{5EE276FD-B16A-4E72-93AB-3E997D92C9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74579154"/>
      </p:ext>
    </p:extLst>
  </p:cSld>
  <p:clrMap bg1="lt1" tx1="dk1" bg2="lt2" tx2="dk2" accent1="accent1" accent2="accent2" accent3="accent3" accent4="accent4" accent5="accent5" accent6="accent6" hlink="hlink" folHlink="folHlink"/>
  <p:sldLayoutIdLst>
    <p:sldLayoutId id="2147484037" r:id="rId1"/>
    <p:sldLayoutId id="2147484038" r:id="rId2"/>
    <p:sldLayoutId id="2147484039" r:id="rId3"/>
    <p:sldLayoutId id="2147484040" r:id="rId4"/>
    <p:sldLayoutId id="2147484041" r:id="rId5"/>
    <p:sldLayoutId id="2147484042" r:id="rId6"/>
    <p:sldLayoutId id="2147484043" r:id="rId7"/>
    <p:sldLayoutId id="2147484044" r:id="rId8"/>
    <p:sldLayoutId id="2147484045" r:id="rId9"/>
    <p:sldLayoutId id="2147484046" r:id="rId10"/>
    <p:sldLayoutId id="214748404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useBgFill="1">
        <p:nvSpPr>
          <p:cNvPr id="2" name="Заголовок 1"/>
          <p:cNvSpPr>
            <a:spLocks noGrp="1"/>
          </p:cNvSpPr>
          <p:nvPr>
            <p:ph type="ctrTitle"/>
          </p:nvPr>
        </p:nvSpPr>
        <p:spPr>
          <a:xfrm>
            <a:off x="1433827" y="2127997"/>
            <a:ext cx="9063125" cy="3043237"/>
          </a:xfrm>
          <a:ln>
            <a:noFill/>
          </a:ln>
          <a:scene3d>
            <a:camera prst="orthographicFront"/>
            <a:lightRig rig="threePt" dir="t"/>
          </a:scene3d>
          <a:sp3d>
            <a:bevelT/>
          </a:sp3d>
        </p:spPr>
        <p:txBody>
          <a:bodyPr>
            <a:normAutofit fontScale="90000"/>
          </a:bodyPr>
          <a:lstStyle/>
          <a:p>
            <a:br>
              <a:rPr lang="uk-UA" altLang="en-US" dirty="0">
                <a:latin typeface="Monotype Corsiva" panose="03010101010201010101" pitchFamily="66" charset="0"/>
              </a:rPr>
            </a:br>
            <a:r>
              <a:rPr lang="uk-UA" sz="8900" b="1" i="0" dirty="0" err="1">
                <a:solidFill>
                  <a:schemeClr val="bg1"/>
                </a:solidFill>
                <a:effectLst/>
                <a:latin typeface="Roboto" panose="02000000000000000000" pitchFamily="2" charset="0"/>
              </a:rPr>
              <a:t>Кібербезпека</a:t>
            </a:r>
            <a:r>
              <a:rPr lang="uk-UA" sz="8900" b="1" i="0" dirty="0">
                <a:solidFill>
                  <a:schemeClr val="bg1"/>
                </a:solidFill>
                <a:effectLst/>
                <a:latin typeface="Roboto" panose="02000000000000000000" pitchFamily="2" charset="0"/>
              </a:rPr>
              <a:t> в інтернеті</a:t>
            </a:r>
            <a:br>
              <a:rPr lang="uk-UA" sz="1600" b="0" i="0" dirty="0">
                <a:solidFill>
                  <a:srgbClr val="424242"/>
                </a:solidFill>
                <a:effectLst/>
                <a:latin typeface="Roboto" panose="02000000000000000000" pitchFamily="2" charset="0"/>
              </a:rPr>
            </a:br>
            <a:endParaRPr lang="en-US" sz="5400" dirty="0">
              <a:solidFill>
                <a:srgbClr val="FF0000"/>
              </a:solidFill>
            </a:endParaRPr>
          </a:p>
        </p:txBody>
      </p:sp>
    </p:spTree>
    <p:extLst>
      <p:ext uri="{BB962C8B-B14F-4D97-AF65-F5344CB8AC3E}">
        <p14:creationId xmlns:p14="http://schemas.microsoft.com/office/powerpoint/2010/main" val="1716240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825367" y="741021"/>
            <a:ext cx="9905998" cy="1478570"/>
          </a:xfrm>
        </p:spPr>
        <p:txBody>
          <a:bodyPr>
            <a:noAutofit/>
          </a:bodyPr>
          <a:lstStyle/>
          <a:p>
            <a:pPr algn="ctr"/>
            <a:r>
              <a:rPr lang="uk-UA" b="1" dirty="0">
                <a:solidFill>
                  <a:schemeClr val="accent5">
                    <a:lumMod val="40000"/>
                    <a:lumOff val="60000"/>
                  </a:schemeClr>
                </a:solidFill>
                <a:latin typeface="Arial Black" panose="020B0A04020102020204" pitchFamily="34" charset="0"/>
              </a:rPr>
              <a:t>Основні поняття </a:t>
            </a:r>
            <a:r>
              <a:rPr lang="uk-UA" b="1" dirty="0" err="1">
                <a:solidFill>
                  <a:schemeClr val="accent5">
                    <a:lumMod val="40000"/>
                    <a:lumOff val="60000"/>
                  </a:schemeClr>
                </a:solidFill>
                <a:latin typeface="Arial Black" panose="020B0A04020102020204" pitchFamily="34" charset="0"/>
              </a:rPr>
              <a:t>кібербезпеки</a:t>
            </a:r>
            <a:endParaRPr lang="uk-UA" b="1" dirty="0">
              <a:solidFill>
                <a:schemeClr val="accent5">
                  <a:lumMod val="40000"/>
                  <a:lumOff val="60000"/>
                </a:schemeClr>
              </a:solidFill>
              <a:latin typeface="Arial Black" panose="020B0A04020102020204" pitchFamily="34" charset="0"/>
            </a:endParaRPr>
          </a:p>
        </p:txBody>
      </p:sp>
      <p:sp>
        <p:nvSpPr>
          <p:cNvPr id="2" name="TextBox 1"/>
          <p:cNvSpPr txBox="1"/>
          <p:nvPr/>
        </p:nvSpPr>
        <p:spPr>
          <a:xfrm>
            <a:off x="1028750" y="2094463"/>
            <a:ext cx="10134499" cy="3785652"/>
          </a:xfrm>
          <a:prstGeom prst="rect">
            <a:avLst/>
          </a:prstGeom>
          <a:solidFill>
            <a:schemeClr val="accent1"/>
          </a:solidFill>
        </p:spPr>
        <p:txBody>
          <a:bodyPr wrap="square" rtlCol="0">
            <a:spAutoFit/>
          </a:bodyPr>
          <a:lstStyle/>
          <a:p>
            <a:pPr marL="457200" indent="-457200">
              <a:buFont typeface="Arial" panose="020B0604020202020204" pitchFamily="34" charset="0"/>
              <a:buChar char="•"/>
            </a:pPr>
            <a:r>
              <a:rPr lang="uk-UA" sz="2400" dirty="0" err="1">
                <a:solidFill>
                  <a:schemeClr val="bg1"/>
                </a:solidFill>
                <a:effectLst/>
                <a:latin typeface="Monotype Corsiva" panose="03010101010201010101" pitchFamily="66" charset="0"/>
                <a:ea typeface="Calibri" panose="020F0502020204030204" pitchFamily="34" charset="0"/>
              </a:rPr>
              <a:t>Кібербезпека</a:t>
            </a:r>
            <a:r>
              <a:rPr lang="uk-UA" sz="2400" dirty="0">
                <a:solidFill>
                  <a:schemeClr val="bg1"/>
                </a:solidFill>
                <a:effectLst/>
                <a:latin typeface="Monotype Corsiva" panose="03010101010201010101" pitchFamily="66" charset="0"/>
                <a:ea typeface="Calibri" panose="020F0502020204030204" pitchFamily="34" charset="0"/>
              </a:rPr>
              <a:t> або </a:t>
            </a:r>
            <a:r>
              <a:rPr lang="uk-UA" sz="2400" dirty="0" err="1">
                <a:solidFill>
                  <a:schemeClr val="bg1"/>
                </a:solidFill>
                <a:effectLst/>
                <a:latin typeface="Monotype Corsiva" panose="03010101010201010101" pitchFamily="66" charset="0"/>
                <a:ea typeface="Calibri" panose="020F0502020204030204" pitchFamily="34" charset="0"/>
              </a:rPr>
              <a:t>cyber</a:t>
            </a:r>
            <a:r>
              <a:rPr lang="uk-UA" sz="2400" dirty="0">
                <a:solidFill>
                  <a:schemeClr val="bg1"/>
                </a:solidFill>
                <a:effectLst/>
                <a:latin typeface="Monotype Corsiva" panose="03010101010201010101" pitchFamily="66" charset="0"/>
                <a:ea typeface="Calibri" panose="020F0502020204030204" pitchFamily="34" charset="0"/>
              </a:rPr>
              <a:t> </a:t>
            </a:r>
            <a:r>
              <a:rPr lang="uk-UA" sz="2400" dirty="0" err="1">
                <a:solidFill>
                  <a:schemeClr val="bg1"/>
                </a:solidFill>
                <a:effectLst/>
                <a:latin typeface="Monotype Corsiva" panose="03010101010201010101" pitchFamily="66" charset="0"/>
                <a:ea typeface="Calibri" panose="020F0502020204030204" pitchFamily="34" charset="0"/>
              </a:rPr>
              <a:t>security</a:t>
            </a:r>
            <a:r>
              <a:rPr lang="uk-UA" sz="2400" dirty="0">
                <a:solidFill>
                  <a:schemeClr val="bg1"/>
                </a:solidFill>
                <a:effectLst/>
                <a:latin typeface="Monotype Corsiva" panose="03010101010201010101" pitchFamily="66" charset="0"/>
                <a:ea typeface="Calibri" panose="020F0502020204030204" pitchFamily="34" charset="0"/>
              </a:rPr>
              <a:t> — це заходи, які вживають для захисту даних або пристроїв, підключених до мережі, від несанкціонованого доступу та використання у злочинних цілях. </a:t>
            </a:r>
            <a:r>
              <a:rPr lang="uk-UA" sz="2400" dirty="0" err="1">
                <a:solidFill>
                  <a:schemeClr val="bg1"/>
                </a:solidFill>
                <a:effectLst/>
                <a:latin typeface="Monotype Corsiva" panose="03010101010201010101" pitchFamily="66" charset="0"/>
                <a:ea typeface="Calibri" panose="020F0502020204030204" pitchFamily="34" charset="0"/>
              </a:rPr>
              <a:t>Кібербезпека</a:t>
            </a:r>
            <a:r>
              <a:rPr lang="uk-UA" sz="2400" dirty="0">
                <a:solidFill>
                  <a:schemeClr val="bg1"/>
                </a:solidFill>
                <a:effectLst/>
                <a:latin typeface="Monotype Corsiva" panose="03010101010201010101" pitchFamily="66" charset="0"/>
                <a:ea typeface="Calibri" panose="020F0502020204030204" pitchFamily="34" charset="0"/>
              </a:rPr>
              <a:t> це те, що забезпечує конфіденційність, цілісність і доступність даних протягом їх всього життєвого циклу</a:t>
            </a:r>
          </a:p>
          <a:p>
            <a:pPr marL="457200" indent="-457200">
              <a:buFont typeface="Arial" panose="020B0604020202020204" pitchFamily="34" charset="0"/>
              <a:buChar char="•"/>
            </a:pPr>
            <a:endParaRPr lang="uk-UA" sz="2400" dirty="0">
              <a:solidFill>
                <a:schemeClr val="bg1"/>
              </a:solidFill>
              <a:latin typeface="Monotype Corsiva" panose="03010101010201010101" pitchFamily="66" charset="0"/>
              <a:ea typeface="Calibri" panose="020F0502020204030204" pitchFamily="34" charset="0"/>
            </a:endParaRPr>
          </a:p>
          <a:p>
            <a:pPr marL="457200" indent="-457200">
              <a:buFont typeface="Arial" panose="020B0604020202020204" pitchFamily="34" charset="0"/>
              <a:buChar char="•"/>
            </a:pPr>
            <a:r>
              <a:rPr lang="uk-UA" sz="2400" i="0" dirty="0" err="1">
                <a:solidFill>
                  <a:schemeClr val="bg1"/>
                </a:solidFill>
                <a:effectLst/>
                <a:latin typeface="Monotype Corsiva" panose="03010101010201010101" pitchFamily="66" charset="0"/>
              </a:rPr>
              <a:t>Кіберзахист</a:t>
            </a:r>
            <a:r>
              <a:rPr lang="uk-UA" sz="2400" i="0" dirty="0">
                <a:solidFill>
                  <a:schemeClr val="bg1"/>
                </a:solidFill>
                <a:effectLst/>
                <a:latin typeface="Monotype Corsiva" panose="03010101010201010101" pitchFamily="66" charset="0"/>
              </a:rPr>
              <a:t> — здатність запобігати кібератакам. Це вжиття активних заходів для прогнозування кібератак з боку зловмисника та протидії вторгненням. Усі стратегії та тактики </a:t>
            </a:r>
            <a:r>
              <a:rPr lang="uk-UA" sz="2400" i="0" dirty="0" err="1">
                <a:solidFill>
                  <a:schemeClr val="bg1"/>
                </a:solidFill>
                <a:effectLst/>
                <a:latin typeface="Monotype Corsiva" panose="03010101010201010101" pitchFamily="66" charset="0"/>
              </a:rPr>
              <a:t>кіберзахисту</a:t>
            </a:r>
            <a:r>
              <a:rPr lang="uk-UA" sz="2400" i="0" dirty="0">
                <a:solidFill>
                  <a:schemeClr val="bg1"/>
                </a:solidFill>
                <a:effectLst/>
                <a:latin typeface="Monotype Corsiva" panose="03010101010201010101" pitchFamily="66" charset="0"/>
              </a:rPr>
              <a:t> мають спільну мету — запобігати </a:t>
            </a:r>
            <a:r>
              <a:rPr lang="uk-UA" sz="2400" i="0" dirty="0" err="1">
                <a:solidFill>
                  <a:schemeClr val="bg1"/>
                </a:solidFill>
                <a:effectLst/>
                <a:latin typeface="Monotype Corsiva" panose="03010101010201010101" pitchFamily="66" charset="0"/>
              </a:rPr>
              <a:t>кіберзагрозам</a:t>
            </a:r>
            <a:r>
              <a:rPr lang="uk-UA" sz="2400" i="0" dirty="0">
                <a:solidFill>
                  <a:schemeClr val="bg1"/>
                </a:solidFill>
                <a:effectLst/>
                <a:latin typeface="Monotype Corsiva" panose="03010101010201010101" pitchFamily="66" charset="0"/>
              </a:rPr>
              <a:t>, припиняти та реагувати на них</a:t>
            </a:r>
            <a:endParaRPr lang="ru-RU" sz="2400" dirty="0">
              <a:solidFill>
                <a:schemeClr val="bg1"/>
              </a:solidFill>
              <a:latin typeface="Monotype Corsiva" panose="03010101010201010101" pitchFamily="66" charset="0"/>
            </a:endParaRPr>
          </a:p>
        </p:txBody>
      </p:sp>
    </p:spTree>
    <p:extLst>
      <p:ext uri="{BB962C8B-B14F-4D97-AF65-F5344CB8AC3E}">
        <p14:creationId xmlns:p14="http://schemas.microsoft.com/office/powerpoint/2010/main" val="3144375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4" name="Прямокутник: округлені протилежні кути 3">
            <a:extLst>
              <a:ext uri="{FF2B5EF4-FFF2-40B4-BE49-F238E27FC236}">
                <a16:creationId xmlns:a16="http://schemas.microsoft.com/office/drawing/2014/main" id="{3A612A0D-D2D7-4C08-B61F-4C7D27AF43FD}"/>
              </a:ext>
            </a:extLst>
          </p:cNvPr>
          <p:cNvSpPr/>
          <p:nvPr/>
        </p:nvSpPr>
        <p:spPr>
          <a:xfrm>
            <a:off x="721894" y="1029903"/>
            <a:ext cx="11040177" cy="1548002"/>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400" dirty="0"/>
              <a:t>В залежності від виду загроз інформаційній безпеці інформаційну </a:t>
            </a:r>
            <a:br>
              <a:rPr lang="uk-UA" sz="2400" dirty="0"/>
            </a:br>
            <a:r>
              <a:rPr lang="uk-UA" sz="2400" dirty="0"/>
              <a:t>безпеку можна розглядати наступним чином :</a:t>
            </a:r>
            <a:endParaRPr lang="uk-UA" sz="2400" i="1" dirty="0"/>
          </a:p>
          <a:p>
            <a:pPr algn="ctr"/>
            <a:endParaRPr lang="uk-UA" dirty="0"/>
          </a:p>
        </p:txBody>
      </p:sp>
      <p:sp>
        <p:nvSpPr>
          <p:cNvPr id="5" name="Прямокутник: округлені кути 4">
            <a:extLst>
              <a:ext uri="{FF2B5EF4-FFF2-40B4-BE49-F238E27FC236}">
                <a16:creationId xmlns:a16="http://schemas.microsoft.com/office/drawing/2014/main" id="{177A4FAD-9079-46F5-B1FF-E46E28F1A36C}"/>
              </a:ext>
            </a:extLst>
          </p:cNvPr>
          <p:cNvSpPr/>
          <p:nvPr/>
        </p:nvSpPr>
        <p:spPr>
          <a:xfrm>
            <a:off x="721895" y="3606142"/>
            <a:ext cx="3529085" cy="2717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800" dirty="0"/>
              <a:t>як забезпечення стану захищеності особистості, суспільства, держави від впливу неякісної інформації;</a:t>
            </a:r>
            <a:endParaRPr lang="uk-UA" sz="1800" i="1" dirty="0"/>
          </a:p>
          <a:p>
            <a:pPr algn="ctr"/>
            <a:endParaRPr lang="uk-UA" dirty="0"/>
          </a:p>
        </p:txBody>
      </p:sp>
      <p:sp>
        <p:nvSpPr>
          <p:cNvPr id="6" name="Прямокутник: округлені кути 5">
            <a:extLst>
              <a:ext uri="{FF2B5EF4-FFF2-40B4-BE49-F238E27FC236}">
                <a16:creationId xmlns:a16="http://schemas.microsoft.com/office/drawing/2014/main" id="{42A60DBD-47C7-40AB-9C3E-F4CD6109DD5C}"/>
              </a:ext>
            </a:extLst>
          </p:cNvPr>
          <p:cNvSpPr/>
          <p:nvPr/>
        </p:nvSpPr>
        <p:spPr>
          <a:xfrm>
            <a:off x="4530380" y="3670372"/>
            <a:ext cx="3529085" cy="26532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800" dirty="0"/>
              <a:t>інформації та інформаційних ресурсів від неправомірного впливу сторонніх осіб;</a:t>
            </a:r>
            <a:endParaRPr lang="uk-UA" sz="1800" i="1" dirty="0"/>
          </a:p>
          <a:p>
            <a:pPr algn="ctr"/>
            <a:endParaRPr lang="uk-UA" dirty="0"/>
          </a:p>
        </p:txBody>
      </p:sp>
      <p:sp>
        <p:nvSpPr>
          <p:cNvPr id="7" name="Прямокутник: округлені кути 6">
            <a:extLst>
              <a:ext uri="{FF2B5EF4-FFF2-40B4-BE49-F238E27FC236}">
                <a16:creationId xmlns:a16="http://schemas.microsoft.com/office/drawing/2014/main" id="{1AEB676F-FD92-4C09-BC4B-A400A4E2A7D4}"/>
              </a:ext>
            </a:extLst>
          </p:cNvPr>
          <p:cNvSpPr/>
          <p:nvPr/>
        </p:nvSpPr>
        <p:spPr>
          <a:xfrm>
            <a:off x="8338865" y="3670372"/>
            <a:ext cx="3423206" cy="26532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800" dirty="0"/>
              <a:t>інформаційних прав і свобод людини і громадянина.</a:t>
            </a:r>
            <a:endParaRPr lang="uk-UA" sz="1800" i="1" dirty="0"/>
          </a:p>
          <a:p>
            <a:pPr algn="ctr"/>
            <a:endParaRPr lang="uk-UA" dirty="0"/>
          </a:p>
        </p:txBody>
      </p:sp>
      <p:cxnSp>
        <p:nvCxnSpPr>
          <p:cNvPr id="10" name="Пряма зі стрілкою 9">
            <a:extLst>
              <a:ext uri="{FF2B5EF4-FFF2-40B4-BE49-F238E27FC236}">
                <a16:creationId xmlns:a16="http://schemas.microsoft.com/office/drawing/2014/main" id="{842855E3-9599-4CFD-834A-AA87CF05A614}"/>
              </a:ext>
            </a:extLst>
          </p:cNvPr>
          <p:cNvCxnSpPr>
            <a:stCxn id="4" idx="1"/>
            <a:endCxn id="5" idx="0"/>
          </p:cNvCxnSpPr>
          <p:nvPr/>
        </p:nvCxnSpPr>
        <p:spPr>
          <a:xfrm flipH="1">
            <a:off x="2626138" y="2577905"/>
            <a:ext cx="3615845" cy="983442"/>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Пряма зі стрілкою 13">
            <a:extLst>
              <a:ext uri="{FF2B5EF4-FFF2-40B4-BE49-F238E27FC236}">
                <a16:creationId xmlns:a16="http://schemas.microsoft.com/office/drawing/2014/main" id="{E83734C4-693C-4E41-BCF8-A58D16F8EF85}"/>
              </a:ext>
            </a:extLst>
          </p:cNvPr>
          <p:cNvCxnSpPr>
            <a:cxnSpLocks/>
            <a:stCxn id="4" idx="1"/>
            <a:endCxn id="6" idx="0"/>
          </p:cNvCxnSpPr>
          <p:nvPr/>
        </p:nvCxnSpPr>
        <p:spPr>
          <a:xfrm>
            <a:off x="6241983" y="2577905"/>
            <a:ext cx="52940" cy="1092467"/>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Пряма зі стрілкою 15">
            <a:extLst>
              <a:ext uri="{FF2B5EF4-FFF2-40B4-BE49-F238E27FC236}">
                <a16:creationId xmlns:a16="http://schemas.microsoft.com/office/drawing/2014/main" id="{76470BFD-B9E3-4B00-8C5F-B034EF3DD371}"/>
              </a:ext>
            </a:extLst>
          </p:cNvPr>
          <p:cNvCxnSpPr>
            <a:stCxn id="4" idx="1"/>
            <a:endCxn id="7" idx="0"/>
          </p:cNvCxnSpPr>
          <p:nvPr/>
        </p:nvCxnSpPr>
        <p:spPr>
          <a:xfrm>
            <a:off x="6241983" y="2577905"/>
            <a:ext cx="3808485" cy="1092467"/>
          </a:xfrm>
          <a:prstGeom prst="straightConnector1">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727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Прямокутник: округлені кути 2">
            <a:extLst>
              <a:ext uri="{FF2B5EF4-FFF2-40B4-BE49-F238E27FC236}">
                <a16:creationId xmlns:a16="http://schemas.microsoft.com/office/drawing/2014/main" id="{C6FA425F-6912-4CA8-AB34-CBF0C5651573}"/>
              </a:ext>
            </a:extLst>
          </p:cNvPr>
          <p:cNvSpPr/>
          <p:nvPr/>
        </p:nvSpPr>
        <p:spPr>
          <a:xfrm>
            <a:off x="336883" y="3961449"/>
            <a:ext cx="2367815" cy="26180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800" kern="0" dirty="0">
                <a:solidFill>
                  <a:srgbClr val="FFFFFF"/>
                </a:solidFill>
              </a:rPr>
              <a:t>отримання несанкціонованого доступу до секретних або конфіденційних даних;</a:t>
            </a:r>
          </a:p>
          <a:p>
            <a:pPr algn="ctr"/>
            <a:endParaRPr lang="uk-UA" dirty="0"/>
          </a:p>
        </p:txBody>
      </p:sp>
      <p:sp>
        <p:nvSpPr>
          <p:cNvPr id="7" name="Прямокутник: округлені кути 6">
            <a:extLst>
              <a:ext uri="{FF2B5EF4-FFF2-40B4-BE49-F238E27FC236}">
                <a16:creationId xmlns:a16="http://schemas.microsoft.com/office/drawing/2014/main" id="{3651A7F9-E64D-4DC1-97AD-59EDC0E9C40E}"/>
              </a:ext>
            </a:extLst>
          </p:cNvPr>
          <p:cNvSpPr/>
          <p:nvPr/>
        </p:nvSpPr>
        <p:spPr>
          <a:xfrm>
            <a:off x="3258150" y="3961449"/>
            <a:ext cx="2367815" cy="26180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800" kern="0" dirty="0">
                <a:solidFill>
                  <a:srgbClr val="FFFFFF"/>
                </a:solidFill>
              </a:rPr>
              <a:t>порушення або повне припинення роботи комп'ютерної інформаційної системи;</a:t>
            </a:r>
          </a:p>
          <a:p>
            <a:pPr algn="ctr"/>
            <a:endParaRPr lang="uk-UA" dirty="0"/>
          </a:p>
        </p:txBody>
      </p:sp>
      <p:sp>
        <p:nvSpPr>
          <p:cNvPr id="9" name="Прямокутник: округлені кути 8">
            <a:extLst>
              <a:ext uri="{FF2B5EF4-FFF2-40B4-BE49-F238E27FC236}">
                <a16:creationId xmlns:a16="http://schemas.microsoft.com/office/drawing/2014/main" id="{159ACDE8-D180-46B8-8D19-C30752C70DAC}"/>
              </a:ext>
            </a:extLst>
          </p:cNvPr>
          <p:cNvSpPr/>
          <p:nvPr/>
        </p:nvSpPr>
        <p:spPr>
          <a:xfrm>
            <a:off x="6179417" y="3951824"/>
            <a:ext cx="2367815" cy="26180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800" kern="0" dirty="0">
                <a:solidFill>
                  <a:srgbClr val="FFFFFF"/>
                </a:solidFill>
              </a:rPr>
              <a:t>отримання несанкціонованого доступу до керування роботою комп'ютерної інформаційної системи;</a:t>
            </a:r>
          </a:p>
          <a:p>
            <a:pPr algn="ctr"/>
            <a:endParaRPr lang="uk-UA" dirty="0"/>
          </a:p>
        </p:txBody>
      </p:sp>
      <p:sp>
        <p:nvSpPr>
          <p:cNvPr id="10" name="Прямокутник: округлені кути 9">
            <a:extLst>
              <a:ext uri="{FF2B5EF4-FFF2-40B4-BE49-F238E27FC236}">
                <a16:creationId xmlns:a16="http://schemas.microsoft.com/office/drawing/2014/main" id="{DB237C1C-529A-4FF6-9F0F-30BB9E2B2284}"/>
              </a:ext>
            </a:extLst>
          </p:cNvPr>
          <p:cNvSpPr/>
          <p:nvPr/>
        </p:nvSpPr>
        <p:spPr>
          <a:xfrm>
            <a:off x="9100684" y="3961449"/>
            <a:ext cx="2367815" cy="26180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800" kern="0" dirty="0">
                <a:solidFill>
                  <a:srgbClr val="FFFFFF"/>
                </a:solidFill>
              </a:rPr>
              <a:t>знищення та спотворення даних.</a:t>
            </a:r>
          </a:p>
          <a:p>
            <a:pPr algn="ctr"/>
            <a:endParaRPr lang="uk-UA" dirty="0"/>
          </a:p>
        </p:txBody>
      </p:sp>
      <p:sp>
        <p:nvSpPr>
          <p:cNvPr id="13" name="Стрілка: угору 12">
            <a:extLst>
              <a:ext uri="{FF2B5EF4-FFF2-40B4-BE49-F238E27FC236}">
                <a16:creationId xmlns:a16="http://schemas.microsoft.com/office/drawing/2014/main" id="{AC61ED27-24CD-4205-9EEF-1DDAF221A188}"/>
              </a:ext>
            </a:extLst>
          </p:cNvPr>
          <p:cNvSpPr/>
          <p:nvPr/>
        </p:nvSpPr>
        <p:spPr>
          <a:xfrm rot="13503181">
            <a:off x="1611478" y="3012277"/>
            <a:ext cx="498710" cy="108550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4" name="Стрілка: угору 13">
            <a:extLst>
              <a:ext uri="{FF2B5EF4-FFF2-40B4-BE49-F238E27FC236}">
                <a16:creationId xmlns:a16="http://schemas.microsoft.com/office/drawing/2014/main" id="{3E9291EC-D4FF-4A09-BC59-00BE5A7AAD7C}"/>
              </a:ext>
            </a:extLst>
          </p:cNvPr>
          <p:cNvSpPr/>
          <p:nvPr/>
        </p:nvSpPr>
        <p:spPr>
          <a:xfrm rot="10800000" flipH="1">
            <a:off x="7099791" y="2846898"/>
            <a:ext cx="527066" cy="109336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5" name="Стрілка: угору 14">
            <a:extLst>
              <a:ext uri="{FF2B5EF4-FFF2-40B4-BE49-F238E27FC236}">
                <a16:creationId xmlns:a16="http://schemas.microsoft.com/office/drawing/2014/main" id="{3631D4E4-1AAF-4F1B-9AE7-65B54A71C50E}"/>
              </a:ext>
            </a:extLst>
          </p:cNvPr>
          <p:cNvSpPr/>
          <p:nvPr/>
        </p:nvSpPr>
        <p:spPr>
          <a:xfrm rot="8103452" flipH="1">
            <a:off x="9835918" y="2995148"/>
            <a:ext cx="527066" cy="109336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16" name="Стрілка: угору 15">
            <a:extLst>
              <a:ext uri="{FF2B5EF4-FFF2-40B4-BE49-F238E27FC236}">
                <a16:creationId xmlns:a16="http://schemas.microsoft.com/office/drawing/2014/main" id="{18B9B5B5-404D-49FE-B2F5-8F15F38B8C08}"/>
              </a:ext>
            </a:extLst>
          </p:cNvPr>
          <p:cNvSpPr/>
          <p:nvPr/>
        </p:nvSpPr>
        <p:spPr>
          <a:xfrm rot="10800000" flipH="1">
            <a:off x="4202586" y="2856523"/>
            <a:ext cx="527066" cy="109336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17" name="Рисунок 16">
            <a:extLst>
              <a:ext uri="{FF2B5EF4-FFF2-40B4-BE49-F238E27FC236}">
                <a16:creationId xmlns:a16="http://schemas.microsoft.com/office/drawing/2014/main" id="{0BBED47A-BA93-4A87-BF77-66242CE443BE}"/>
              </a:ext>
            </a:extLst>
          </p:cNvPr>
          <p:cNvPicPr>
            <a:picLocks noChangeAspect="1"/>
          </p:cNvPicPr>
          <p:nvPr/>
        </p:nvPicPr>
        <p:blipFill>
          <a:blip r:embed="rId3"/>
          <a:stretch>
            <a:fillRect/>
          </a:stretch>
        </p:blipFill>
        <p:spPr>
          <a:xfrm>
            <a:off x="1404588" y="1960491"/>
            <a:ext cx="9138696" cy="1298561"/>
          </a:xfrm>
          <a:prstGeom prst="rect">
            <a:avLst/>
          </a:prstGeom>
        </p:spPr>
      </p:pic>
      <p:sp>
        <p:nvSpPr>
          <p:cNvPr id="18" name="Прямокутник: округлені кути 17">
            <a:extLst>
              <a:ext uri="{FF2B5EF4-FFF2-40B4-BE49-F238E27FC236}">
                <a16:creationId xmlns:a16="http://schemas.microsoft.com/office/drawing/2014/main" id="{63F1A249-79BB-4B13-A5AC-0CBDFBD4BBF5}"/>
              </a:ext>
            </a:extLst>
          </p:cNvPr>
          <p:cNvSpPr/>
          <p:nvPr/>
        </p:nvSpPr>
        <p:spPr>
          <a:xfrm>
            <a:off x="1404588" y="263875"/>
            <a:ext cx="9138696" cy="1359855"/>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uk-UA" sz="1800" dirty="0">
                <a:ln w="0"/>
                <a:solidFill>
                  <a:schemeClr val="tx1"/>
                </a:solidFill>
                <a:effectLst>
                  <a:outerShdw blurRad="38100" dist="19050" dir="2700000" algn="tl" rotWithShape="0">
                    <a:schemeClr val="dk1">
                      <a:alpha val="40000"/>
                    </a:schemeClr>
                  </a:outerShdw>
                </a:effectLst>
              </a:rPr>
              <a:t>Основними завданнями забезпечення </a:t>
            </a:r>
            <a:r>
              <a:rPr lang="uk-UA" sz="1800" dirty="0" err="1">
                <a:ln w="0"/>
                <a:solidFill>
                  <a:schemeClr val="tx1"/>
                </a:solidFill>
                <a:effectLst>
                  <a:outerShdw blurRad="38100" dist="19050" dir="2700000" algn="tl" rotWithShape="0">
                    <a:schemeClr val="dk1">
                      <a:alpha val="40000"/>
                    </a:schemeClr>
                  </a:outerShdw>
                </a:effectLst>
              </a:rPr>
              <a:t>кібербезпеки</a:t>
            </a:r>
            <a:r>
              <a:rPr lang="uk-UA" sz="1800" dirty="0">
                <a:ln w="0"/>
                <a:solidFill>
                  <a:schemeClr val="tx1"/>
                </a:solidFill>
                <a:effectLst>
                  <a:outerShdw blurRad="38100" dist="19050" dir="2700000" algn="tl" rotWithShape="0">
                    <a:schemeClr val="dk1">
                      <a:alpha val="40000"/>
                    </a:schemeClr>
                  </a:outerShdw>
                </a:effectLst>
              </a:rPr>
              <a:t> вважаються:</a:t>
            </a:r>
            <a:br>
              <a:rPr lang="uk-UA" sz="1800" dirty="0">
                <a:ln w="0"/>
                <a:solidFill>
                  <a:schemeClr val="tx1"/>
                </a:solidFill>
                <a:effectLst>
                  <a:outerShdw blurRad="38100" dist="19050" dir="2700000" algn="tl" rotWithShape="0">
                    <a:schemeClr val="dk1">
                      <a:alpha val="40000"/>
                    </a:schemeClr>
                  </a:outerShdw>
                </a:effectLst>
              </a:rPr>
            </a:br>
            <a:r>
              <a:rPr lang="uk-UA" sz="1800" dirty="0">
                <a:ln w="0"/>
                <a:solidFill>
                  <a:schemeClr val="tx1"/>
                </a:solidFill>
                <a:effectLst>
                  <a:outerShdw blurRad="38100" dist="19050" dir="2700000" algn="tl" rotWithShape="0">
                    <a:schemeClr val="dk1">
                      <a:alpha val="40000"/>
                    </a:schemeClr>
                  </a:outerShdw>
                </a:effectLst>
              </a:rPr>
              <a:t> доступність, цілісність, що включає автентичність, а також конфіденційність.</a:t>
            </a:r>
            <a:br>
              <a:rPr lang="uk-UA" sz="1800" dirty="0">
                <a:ln w="0"/>
                <a:solidFill>
                  <a:schemeClr val="tx1"/>
                </a:solidFill>
                <a:effectLst>
                  <a:outerShdw blurRad="38100" dist="19050" dir="2700000" algn="tl" rotWithShape="0">
                    <a:schemeClr val="dk1">
                      <a:alpha val="40000"/>
                    </a:schemeClr>
                  </a:outerShdw>
                </a:effectLst>
              </a:rPr>
            </a:br>
            <a:r>
              <a:rPr lang="uk-UA" sz="1800" dirty="0" err="1">
                <a:ln w="0"/>
                <a:solidFill>
                  <a:schemeClr val="tx1"/>
                </a:solidFill>
                <a:effectLst>
                  <a:outerShdw blurRad="38100" dist="19050" dir="2700000" algn="tl" rotWithShape="0">
                    <a:schemeClr val="dk1">
                      <a:alpha val="40000"/>
                    </a:schemeClr>
                  </a:outerShdw>
                </a:effectLst>
              </a:rPr>
              <a:t>Кібербезпека</a:t>
            </a:r>
            <a:r>
              <a:rPr lang="uk-UA" sz="1800" dirty="0">
                <a:ln w="0"/>
                <a:solidFill>
                  <a:schemeClr val="tx1"/>
                </a:solidFill>
                <a:effectLst>
                  <a:outerShdw blurRad="38100" dist="19050" dir="2700000" algn="tl" rotWithShape="0">
                    <a:schemeClr val="dk1">
                      <a:alpha val="40000"/>
                    </a:schemeClr>
                  </a:outerShdw>
                </a:effectLst>
              </a:rPr>
              <a:t> є необхідною умовою розвитку інформаційного суспільства</a:t>
            </a:r>
            <a:endParaRPr lang="uk-UA"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367377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b="1" dirty="0"/>
              <a:t>Загрози інформаційній безпеці</a:t>
            </a:r>
            <a:endParaRPr lang="en-US" b="1" dirty="0"/>
          </a:p>
        </p:txBody>
      </p:sp>
      <p:sp>
        <p:nvSpPr>
          <p:cNvPr id="4" name="TextBox 3">
            <a:extLst>
              <a:ext uri="{FF2B5EF4-FFF2-40B4-BE49-F238E27FC236}">
                <a16:creationId xmlns:a16="http://schemas.microsoft.com/office/drawing/2014/main" id="{482A5D31-90A9-4850-90DD-CC5CC63A6755}"/>
              </a:ext>
            </a:extLst>
          </p:cNvPr>
          <p:cNvSpPr txBox="1"/>
          <p:nvPr/>
        </p:nvSpPr>
        <p:spPr>
          <a:xfrm>
            <a:off x="394855" y="1853272"/>
            <a:ext cx="11727295" cy="954107"/>
          </a:xfrm>
          <a:prstGeom prst="rect">
            <a:avLst/>
          </a:prstGeom>
          <a:solidFill>
            <a:srgbClr val="0070C0"/>
          </a:solidFill>
          <a:ln>
            <a:noFill/>
          </a:ln>
          <a:effectLst>
            <a:outerShdw blurRad="57150" dist="19050" dir="5400000" algn="ctr" rotWithShape="0">
              <a:srgbClr val="000000">
                <a:alpha val="63000"/>
              </a:srgbClr>
            </a:outerShdw>
          </a:effectLst>
        </p:spPr>
        <p:txBody>
          <a:bodyPr wrap="square" rtlCol="0">
            <a:spAutoFit/>
          </a:bodyPr>
          <a:lstStyle/>
          <a:p>
            <a:pPr marL="457200" lvl="0" indent="-457200" algn="just" fontAlgn="base">
              <a:spcBef>
                <a:spcPct val="0"/>
              </a:spcBef>
              <a:spcAft>
                <a:spcPct val="0"/>
              </a:spcAft>
              <a:buFont typeface="Wingdings" panose="05000000000000000000" pitchFamily="2" charset="2"/>
              <a:buChar char="Ø"/>
              <a:defRPr/>
            </a:pPr>
            <a:r>
              <a:rPr lang="uk-UA" sz="2800" kern="0" dirty="0">
                <a:solidFill>
                  <a:srgbClr val="FFFFFF"/>
                </a:solidFill>
              </a:rPr>
              <a:t>несанкціонований доступ до інформаційних ресурсів та інформаційно-телекомунікаційних систем, </a:t>
            </a:r>
          </a:p>
        </p:txBody>
      </p:sp>
      <p:sp>
        <p:nvSpPr>
          <p:cNvPr id="5" name="TextBox 4">
            <a:extLst>
              <a:ext uri="{FF2B5EF4-FFF2-40B4-BE49-F238E27FC236}">
                <a16:creationId xmlns:a16="http://schemas.microsoft.com/office/drawing/2014/main" id="{EC7FB2D7-1826-4A67-8DF3-F454D5A87706}"/>
              </a:ext>
            </a:extLst>
          </p:cNvPr>
          <p:cNvSpPr txBox="1"/>
          <p:nvPr/>
        </p:nvSpPr>
        <p:spPr>
          <a:xfrm>
            <a:off x="394854" y="2807379"/>
            <a:ext cx="8478981" cy="3108543"/>
          </a:xfrm>
          <a:prstGeom prst="rect">
            <a:avLst/>
          </a:prstGeom>
          <a:solidFill>
            <a:srgbClr val="0070C0"/>
          </a:solidFill>
          <a:ln>
            <a:noFill/>
          </a:ln>
          <a:effectLst>
            <a:outerShdw blurRad="57150" dist="19050" dir="5400000" algn="ctr" rotWithShape="0">
              <a:srgbClr val="000000">
                <a:alpha val="63000"/>
              </a:srgbClr>
            </a:outerShdw>
          </a:effectLst>
        </p:spPr>
        <p:txBody>
          <a:bodyPr wrap="square" rtlCol="0">
            <a:spAutoFit/>
          </a:bodyPr>
          <a:lstStyle/>
          <a:p>
            <a:pPr lvl="0" algn="just" fontAlgn="base">
              <a:spcBef>
                <a:spcPct val="0"/>
              </a:spcBef>
              <a:spcAft>
                <a:spcPct val="0"/>
              </a:spcAft>
              <a:defRPr/>
            </a:pPr>
            <a:r>
              <a:rPr lang="uk-UA" sz="2800" kern="0" dirty="0">
                <a:solidFill>
                  <a:srgbClr val="FFFFFF"/>
                </a:solidFill>
              </a:rPr>
              <a:t>наприклад у результаті цілеспрямованої </a:t>
            </a:r>
            <a:r>
              <a:rPr lang="uk-UA" sz="2800" kern="0" dirty="0" err="1">
                <a:solidFill>
                  <a:srgbClr val="FFFF00"/>
                </a:solidFill>
              </a:rPr>
              <a:t>хакерської</a:t>
            </a:r>
            <a:r>
              <a:rPr lang="uk-UA" sz="2800" kern="0" dirty="0">
                <a:solidFill>
                  <a:srgbClr val="FFFF00"/>
                </a:solidFill>
              </a:rPr>
              <a:t> атаки</a:t>
            </a:r>
            <a:r>
              <a:rPr lang="uk-UA" sz="2800" kern="0" dirty="0">
                <a:solidFill>
                  <a:srgbClr val="FFFFFF"/>
                </a:solidFill>
              </a:rPr>
              <a:t> — дій, що спрямовані на порушення штатного режиму функціонування системи, порушення доступності її сервісів, отримання несанкціонованого доступу до конфіденційних відомостей, порушення цілісності даних тощо;</a:t>
            </a:r>
          </a:p>
        </p:txBody>
      </p:sp>
      <p:pic>
        <p:nvPicPr>
          <p:cNvPr id="7" name="Picture 2" descr="Результат пошуку зображень за запитом &quot;hacker attack&quot;">
            <a:extLst>
              <a:ext uri="{FF2B5EF4-FFF2-40B4-BE49-F238E27FC236}">
                <a16:creationId xmlns:a16="http://schemas.microsoft.com/office/drawing/2014/main" id="{1E03036C-F4E3-49B5-B8CA-6B6B277D232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988" r="24928"/>
          <a:stretch/>
        </p:blipFill>
        <p:spPr bwMode="auto">
          <a:xfrm>
            <a:off x="8985505" y="2890594"/>
            <a:ext cx="3136646" cy="3456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639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1000"/>
                                        <p:tgtEl>
                                          <p:spTgt spid="5"/>
                                        </p:tgtEl>
                                      </p:cBhvr>
                                    </p:animEffect>
                                  </p:childTnLst>
                                </p:cTn>
                              </p:par>
                            </p:childTnLst>
                          </p:cTn>
                        </p:par>
                        <p:par>
                          <p:cTn id="12" fill="hold">
                            <p:stCondLst>
                              <p:cond delay="20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000" fill="hold"/>
                                        <p:tgtEl>
                                          <p:spTgt spid="7"/>
                                        </p:tgtEl>
                                        <p:attrNameLst>
                                          <p:attrName>ppt_w</p:attrName>
                                        </p:attrNameLst>
                                      </p:cBhvr>
                                      <p:tavLst>
                                        <p:tav tm="0">
                                          <p:val>
                                            <p:fltVal val="0"/>
                                          </p:val>
                                        </p:tav>
                                        <p:tav tm="100000">
                                          <p:val>
                                            <p:strVal val="#ppt_w"/>
                                          </p:val>
                                        </p:tav>
                                      </p:tavLst>
                                    </p:anim>
                                    <p:anim calcmode="lin" valueType="num">
                                      <p:cBhvr>
                                        <p:cTn id="16" dur="1000" fill="hold"/>
                                        <p:tgtEl>
                                          <p:spTgt spid="7"/>
                                        </p:tgtEl>
                                        <p:attrNameLst>
                                          <p:attrName>ppt_h</p:attrName>
                                        </p:attrNameLst>
                                      </p:cBhvr>
                                      <p:tavLst>
                                        <p:tav tm="0">
                                          <p:val>
                                            <p:fltVal val="0"/>
                                          </p:val>
                                        </p:tav>
                                        <p:tav tm="100000">
                                          <p:val>
                                            <p:strVal val="#ppt_h"/>
                                          </p:val>
                                        </p:tav>
                                      </p:tavLst>
                                    </p:anim>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571" y="366942"/>
            <a:ext cx="10384857" cy="1325563"/>
          </a:xfrm>
        </p:spPr>
        <p:txBody>
          <a:bodyPr/>
          <a:lstStyle/>
          <a:p>
            <a:pPr algn="ctr"/>
            <a:r>
              <a:rPr lang="uk-UA" b="1" dirty="0">
                <a:latin typeface="Arial Black" panose="020B0A04020102020204" pitchFamily="34" charset="0"/>
              </a:rPr>
              <a:t>Загрози інформаційній безпеці</a:t>
            </a:r>
            <a:endParaRPr lang="en-US" b="1" dirty="0">
              <a:latin typeface="Arial Black" panose="020B0A04020102020204" pitchFamily="34" charset="0"/>
            </a:endParaRPr>
          </a:p>
        </p:txBody>
      </p:sp>
      <p:sp>
        <p:nvSpPr>
          <p:cNvPr id="6" name="TextBox 5">
            <a:extLst>
              <a:ext uri="{FF2B5EF4-FFF2-40B4-BE49-F238E27FC236}">
                <a16:creationId xmlns:a16="http://schemas.microsoft.com/office/drawing/2014/main" id="{482A5D31-90A9-4850-90DD-CC5CC63A6755}"/>
              </a:ext>
            </a:extLst>
          </p:cNvPr>
          <p:cNvSpPr txBox="1"/>
          <p:nvPr/>
        </p:nvSpPr>
        <p:spPr>
          <a:xfrm>
            <a:off x="611133" y="1692505"/>
            <a:ext cx="6175377" cy="2308324"/>
          </a:xfrm>
          <a:prstGeom prst="rect">
            <a:avLst/>
          </a:prstGeom>
          <a:solidFill>
            <a:srgbClr val="002060"/>
          </a:solidFill>
          <a:ln>
            <a:noFill/>
          </a:ln>
          <a:effectLst>
            <a:outerShdw blurRad="57150" dist="19050" dir="5400000" algn="ctr" rotWithShape="0">
              <a:srgbClr val="000000">
                <a:alpha val="63000"/>
              </a:srgbClr>
            </a:outerShdw>
          </a:effectLst>
        </p:spPr>
        <p:txBody>
          <a:bodyPr wrap="square" rtlCol="0">
            <a:spAutoFit/>
          </a:bodyPr>
          <a:lstStyle/>
          <a:p>
            <a:pPr lvl="0" algn="just" fontAlgn="base">
              <a:spcBef>
                <a:spcPct val="0"/>
              </a:spcBef>
              <a:spcAft>
                <a:spcPct val="0"/>
              </a:spcAft>
              <a:defRPr/>
            </a:pPr>
            <a:r>
              <a:rPr lang="uk-UA" sz="2400" b="1" dirty="0" err="1">
                <a:solidFill>
                  <a:schemeClr val="bg1"/>
                </a:solidFill>
              </a:rPr>
              <a:t>Фі́шинг</a:t>
            </a:r>
            <a:r>
              <a:rPr lang="uk-UA" sz="2400" b="1" dirty="0">
                <a:solidFill>
                  <a:schemeClr val="bg1"/>
                </a:solidFill>
              </a:rPr>
              <a:t> — вид шахрайства, метою якого є виманювання в довірливих або неуважних користувачів мережі персональних даних клієнтів онлайнових аукціонів, сервісів із переказу або обміну валюти, інтернет-магазинів.</a:t>
            </a:r>
            <a:endParaRPr lang="uk-UA" sz="2400" b="1" kern="0" dirty="0">
              <a:solidFill>
                <a:schemeClr val="bg1"/>
              </a:solidFill>
            </a:endParaRPr>
          </a:p>
        </p:txBody>
      </p:sp>
      <p:sp>
        <p:nvSpPr>
          <p:cNvPr id="8" name="TextBox 7">
            <a:extLst>
              <a:ext uri="{FF2B5EF4-FFF2-40B4-BE49-F238E27FC236}">
                <a16:creationId xmlns:a16="http://schemas.microsoft.com/office/drawing/2014/main" id="{01CF1D02-9ECC-4850-A060-2E933DE49D03}"/>
              </a:ext>
            </a:extLst>
          </p:cNvPr>
          <p:cNvSpPr txBox="1"/>
          <p:nvPr/>
        </p:nvSpPr>
        <p:spPr>
          <a:xfrm>
            <a:off x="611134" y="4367485"/>
            <a:ext cx="6175376" cy="1754326"/>
          </a:xfrm>
          <a:prstGeom prst="rect">
            <a:avLst/>
          </a:prstGeom>
          <a:gradFill>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5400000" scaled="0"/>
          </a:gradFill>
        </p:spPr>
        <p:txBody>
          <a:bodyPr wrap="square">
            <a:spAutoFit/>
          </a:bodyPr>
          <a:lstStyle/>
          <a:p>
            <a:r>
              <a:rPr lang="uk-UA" b="0" i="0" dirty="0" err="1">
                <a:solidFill>
                  <a:srgbClr val="040C28"/>
                </a:solidFill>
                <a:effectLst/>
                <a:latin typeface="Google Sans"/>
              </a:rPr>
              <a:t>Фішинг</a:t>
            </a:r>
            <a:r>
              <a:rPr lang="uk-UA" b="0" i="0" dirty="0">
                <a:solidFill>
                  <a:srgbClr val="4D5156"/>
                </a:solidFill>
                <a:effectLst/>
                <a:latin typeface="Google Sans"/>
              </a:rPr>
              <a:t> – це вид інтернет-шахрайства, який полягає у крадіжці конфіденційних даних користувачів (логінів, паролів, облікових записів, банківських карток) за допомогою електронних листів, підроблених сайтів та методів соціальної інженерії. Його особливість у тому, що жертва шахрайства надає свої дані добровільно.</a:t>
            </a:r>
            <a:endParaRPr lang="uk-UA" dirty="0"/>
          </a:p>
        </p:txBody>
      </p:sp>
      <p:pic>
        <p:nvPicPr>
          <p:cNvPr id="4" name="Рисунок 3">
            <a:extLst>
              <a:ext uri="{FF2B5EF4-FFF2-40B4-BE49-F238E27FC236}">
                <a16:creationId xmlns:a16="http://schemas.microsoft.com/office/drawing/2014/main" id="{0A684AF1-FCDC-4F00-B3A3-40B86B8B0C7E}"/>
              </a:ext>
            </a:extLst>
          </p:cNvPr>
          <p:cNvPicPr>
            <a:picLocks noChangeAspect="1"/>
          </p:cNvPicPr>
          <p:nvPr/>
        </p:nvPicPr>
        <p:blipFill>
          <a:blip r:embed="rId2"/>
          <a:stretch>
            <a:fillRect/>
          </a:stretch>
        </p:blipFill>
        <p:spPr>
          <a:xfrm>
            <a:off x="7128513" y="2498160"/>
            <a:ext cx="4452353" cy="3005338"/>
          </a:xfrm>
          <a:prstGeom prst="rect">
            <a:avLst/>
          </a:prstGeom>
        </p:spPr>
      </p:pic>
    </p:spTree>
    <p:extLst>
      <p:ext uri="{BB962C8B-B14F-4D97-AF65-F5344CB8AC3E}">
        <p14:creationId xmlns:p14="http://schemas.microsoft.com/office/powerpoint/2010/main" val="346539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13" name="Прямокутник: округлені кути 12">
            <a:extLst>
              <a:ext uri="{FF2B5EF4-FFF2-40B4-BE49-F238E27FC236}">
                <a16:creationId xmlns:a16="http://schemas.microsoft.com/office/drawing/2014/main" id="{263C7E33-67CF-48CE-AF0D-083B306604CA}"/>
              </a:ext>
            </a:extLst>
          </p:cNvPr>
          <p:cNvSpPr/>
          <p:nvPr/>
        </p:nvSpPr>
        <p:spPr>
          <a:xfrm>
            <a:off x="1177490" y="355603"/>
            <a:ext cx="9355756" cy="108765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k-UA" sz="1800" b="1" dirty="0">
                <a:latin typeface="Arial Black" panose="020B0A04020102020204" pitchFamily="34" charset="0"/>
              </a:rPr>
              <a:t>Умови і фактори що утворюють небезпеку порушення інформаційної безпеки викликані впливом на інформаційну сферу людини</a:t>
            </a:r>
            <a:endParaRPr lang="uk-UA" dirty="0"/>
          </a:p>
        </p:txBody>
      </p:sp>
      <p:sp>
        <p:nvSpPr>
          <p:cNvPr id="15" name="Прямокутник: округлені кути 14">
            <a:extLst>
              <a:ext uri="{FF2B5EF4-FFF2-40B4-BE49-F238E27FC236}">
                <a16:creationId xmlns:a16="http://schemas.microsoft.com/office/drawing/2014/main" id="{0BB8CB47-1FC7-4AD6-BA56-01D8C959B76B}"/>
              </a:ext>
            </a:extLst>
          </p:cNvPr>
          <p:cNvSpPr/>
          <p:nvPr/>
        </p:nvSpPr>
        <p:spPr>
          <a:xfrm>
            <a:off x="4575208" y="1690844"/>
            <a:ext cx="2560320" cy="540618"/>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k-UA" dirty="0"/>
              <a:t>ШТУЧНІ ЗАГРОЗИ</a:t>
            </a:r>
          </a:p>
        </p:txBody>
      </p:sp>
      <p:sp>
        <p:nvSpPr>
          <p:cNvPr id="16" name="Прямокутник: округлені кути 15">
            <a:extLst>
              <a:ext uri="{FF2B5EF4-FFF2-40B4-BE49-F238E27FC236}">
                <a16:creationId xmlns:a16="http://schemas.microsoft.com/office/drawing/2014/main" id="{D7CC36AD-6795-40AA-A93B-D5D25EFCACED}"/>
              </a:ext>
            </a:extLst>
          </p:cNvPr>
          <p:cNvSpPr/>
          <p:nvPr/>
        </p:nvSpPr>
        <p:spPr>
          <a:xfrm>
            <a:off x="3570973" y="2689459"/>
            <a:ext cx="1801528" cy="7395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k-UA" dirty="0"/>
              <a:t>Ненавмисні</a:t>
            </a:r>
            <a:br>
              <a:rPr lang="uk-UA" dirty="0"/>
            </a:br>
            <a:r>
              <a:rPr lang="uk-UA" dirty="0"/>
              <a:t>(випадкові)</a:t>
            </a:r>
          </a:p>
        </p:txBody>
      </p:sp>
      <p:sp>
        <p:nvSpPr>
          <p:cNvPr id="17" name="Прямокутник: округлені кути 16">
            <a:extLst>
              <a:ext uri="{FF2B5EF4-FFF2-40B4-BE49-F238E27FC236}">
                <a16:creationId xmlns:a16="http://schemas.microsoft.com/office/drawing/2014/main" id="{6A1F8288-ABE0-4190-AD95-D092DF4163F1}"/>
              </a:ext>
            </a:extLst>
          </p:cNvPr>
          <p:cNvSpPr/>
          <p:nvPr/>
        </p:nvSpPr>
        <p:spPr>
          <a:xfrm>
            <a:off x="6096000" y="2689460"/>
            <a:ext cx="1801528" cy="73954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k-UA" dirty="0"/>
              <a:t>Навмисні</a:t>
            </a:r>
            <a:br>
              <a:rPr lang="uk-UA" dirty="0"/>
            </a:br>
            <a:r>
              <a:rPr lang="uk-UA" dirty="0"/>
              <a:t>(умовні)</a:t>
            </a:r>
          </a:p>
        </p:txBody>
      </p:sp>
      <p:cxnSp>
        <p:nvCxnSpPr>
          <p:cNvPr id="19" name="Пряма зі стрілкою 18">
            <a:extLst>
              <a:ext uri="{FF2B5EF4-FFF2-40B4-BE49-F238E27FC236}">
                <a16:creationId xmlns:a16="http://schemas.microsoft.com/office/drawing/2014/main" id="{09C776EC-95B2-4A7E-B9F4-727138945591}"/>
              </a:ext>
            </a:extLst>
          </p:cNvPr>
          <p:cNvCxnSpPr>
            <a:cxnSpLocks/>
            <a:stCxn id="15" idx="2"/>
            <a:endCxn id="16" idx="0"/>
          </p:cNvCxnSpPr>
          <p:nvPr/>
        </p:nvCxnSpPr>
        <p:spPr>
          <a:xfrm flipH="1">
            <a:off x="4471737" y="2231462"/>
            <a:ext cx="1383631" cy="457997"/>
          </a:xfrm>
          <a:prstGeom prst="straightConnector1">
            <a:avLst/>
          </a:prstGeom>
          <a:ln w="57150">
            <a:solidFill>
              <a:schemeClr val="accent4">
                <a:lumMod val="60000"/>
                <a:lumOff val="40000"/>
              </a:schemeClr>
            </a:solidFill>
            <a:prstDash val="solid"/>
            <a:tailEnd type="triangle"/>
          </a:ln>
        </p:spPr>
        <p:style>
          <a:lnRef idx="1">
            <a:schemeClr val="accent1"/>
          </a:lnRef>
          <a:fillRef idx="0">
            <a:schemeClr val="accent1"/>
          </a:fillRef>
          <a:effectRef idx="0">
            <a:schemeClr val="accent1"/>
          </a:effectRef>
          <a:fontRef idx="minor">
            <a:schemeClr val="tx1"/>
          </a:fontRef>
        </p:style>
      </p:cxnSp>
      <p:cxnSp>
        <p:nvCxnSpPr>
          <p:cNvPr id="21" name="Пряма зі стрілкою 20">
            <a:extLst>
              <a:ext uri="{FF2B5EF4-FFF2-40B4-BE49-F238E27FC236}">
                <a16:creationId xmlns:a16="http://schemas.microsoft.com/office/drawing/2014/main" id="{51DD3735-C8CD-49FF-9E2D-4E19D103E6A6}"/>
              </a:ext>
            </a:extLst>
          </p:cNvPr>
          <p:cNvCxnSpPr>
            <a:cxnSpLocks/>
            <a:stCxn id="15" idx="2"/>
            <a:endCxn id="17" idx="0"/>
          </p:cNvCxnSpPr>
          <p:nvPr/>
        </p:nvCxnSpPr>
        <p:spPr>
          <a:xfrm>
            <a:off x="5855368" y="2231462"/>
            <a:ext cx="1141396" cy="457998"/>
          </a:xfrm>
          <a:prstGeom prst="straightConnector1">
            <a:avLst/>
          </a:prstGeom>
          <a:ln w="5715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4" name="Прямокутник: округлені кути 23">
            <a:extLst>
              <a:ext uri="{FF2B5EF4-FFF2-40B4-BE49-F238E27FC236}">
                <a16:creationId xmlns:a16="http://schemas.microsoft.com/office/drawing/2014/main" id="{C94992D7-8AC8-446E-8145-30BF76EA4615}"/>
              </a:ext>
            </a:extLst>
          </p:cNvPr>
          <p:cNvSpPr/>
          <p:nvPr/>
        </p:nvSpPr>
        <p:spPr>
          <a:xfrm>
            <a:off x="478055" y="2942928"/>
            <a:ext cx="1801528" cy="7395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k-UA" sz="1400" dirty="0"/>
              <a:t>Помилки програмного забезпечення</a:t>
            </a:r>
          </a:p>
        </p:txBody>
      </p:sp>
      <p:sp>
        <p:nvSpPr>
          <p:cNvPr id="25" name="Прямокутник: округлені кути 24">
            <a:extLst>
              <a:ext uri="{FF2B5EF4-FFF2-40B4-BE49-F238E27FC236}">
                <a16:creationId xmlns:a16="http://schemas.microsoft.com/office/drawing/2014/main" id="{B45D7227-9105-4207-AF29-ED372D619113}"/>
              </a:ext>
            </a:extLst>
          </p:cNvPr>
          <p:cNvSpPr/>
          <p:nvPr/>
        </p:nvSpPr>
        <p:spPr>
          <a:xfrm>
            <a:off x="478055" y="3905454"/>
            <a:ext cx="1801528" cy="7395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k-UA" sz="1400" dirty="0" err="1"/>
              <a:t>Збої</a:t>
            </a:r>
            <a:r>
              <a:rPr lang="uk-UA" sz="1400" dirty="0"/>
              <a:t> в роботі системи</a:t>
            </a:r>
          </a:p>
        </p:txBody>
      </p:sp>
      <p:sp>
        <p:nvSpPr>
          <p:cNvPr id="26" name="Прямокутник: округлені кути 25">
            <a:extLst>
              <a:ext uri="{FF2B5EF4-FFF2-40B4-BE49-F238E27FC236}">
                <a16:creationId xmlns:a16="http://schemas.microsoft.com/office/drawing/2014/main" id="{70C7109C-F6BF-4142-AE28-EE3C1975AA4F}"/>
              </a:ext>
            </a:extLst>
          </p:cNvPr>
          <p:cNvSpPr/>
          <p:nvPr/>
        </p:nvSpPr>
        <p:spPr>
          <a:xfrm>
            <a:off x="517358" y="4867980"/>
            <a:ext cx="1801528" cy="7395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k-UA" sz="1200" dirty="0"/>
              <a:t>Відмови обчислювальної та комунікаційної техніки</a:t>
            </a:r>
          </a:p>
        </p:txBody>
      </p:sp>
      <p:sp>
        <p:nvSpPr>
          <p:cNvPr id="27" name="Прямокутник: округлені кути 26">
            <a:extLst>
              <a:ext uri="{FF2B5EF4-FFF2-40B4-BE49-F238E27FC236}">
                <a16:creationId xmlns:a16="http://schemas.microsoft.com/office/drawing/2014/main" id="{55E6E09B-C0E6-4D79-AA45-477933940FEC}"/>
              </a:ext>
            </a:extLst>
          </p:cNvPr>
          <p:cNvSpPr/>
          <p:nvPr/>
        </p:nvSpPr>
        <p:spPr>
          <a:xfrm>
            <a:off x="478055" y="5837728"/>
            <a:ext cx="1801528" cy="73954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k-UA" sz="1400" dirty="0"/>
              <a:t>Помилки персоналу</a:t>
            </a:r>
          </a:p>
        </p:txBody>
      </p:sp>
      <p:sp>
        <p:nvSpPr>
          <p:cNvPr id="29" name="Прямокутник: округлені кути 28">
            <a:extLst>
              <a:ext uri="{FF2B5EF4-FFF2-40B4-BE49-F238E27FC236}">
                <a16:creationId xmlns:a16="http://schemas.microsoft.com/office/drawing/2014/main" id="{44974B15-CE0A-4947-91B8-38DF908FBAAB}"/>
              </a:ext>
            </a:extLst>
          </p:cNvPr>
          <p:cNvSpPr/>
          <p:nvPr/>
        </p:nvSpPr>
        <p:spPr>
          <a:xfrm>
            <a:off x="8771021" y="2629702"/>
            <a:ext cx="3135430" cy="859055"/>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k-UA" dirty="0"/>
              <a:t>Неправомірний доступ до інформації</a:t>
            </a:r>
          </a:p>
        </p:txBody>
      </p:sp>
      <p:sp>
        <p:nvSpPr>
          <p:cNvPr id="30" name="Прямокутник: округлені кути 29">
            <a:extLst>
              <a:ext uri="{FF2B5EF4-FFF2-40B4-BE49-F238E27FC236}">
                <a16:creationId xmlns:a16="http://schemas.microsoft.com/office/drawing/2014/main" id="{4F64A1DC-60B9-4FBB-93A9-D6082A76E951}"/>
              </a:ext>
            </a:extLst>
          </p:cNvPr>
          <p:cNvSpPr/>
          <p:nvPr/>
        </p:nvSpPr>
        <p:spPr>
          <a:xfrm>
            <a:off x="8771021" y="3745032"/>
            <a:ext cx="3135430" cy="73954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k-UA" dirty="0"/>
              <a:t>Розробка ПЗ для здійснення </a:t>
            </a:r>
            <a:br>
              <a:rPr lang="uk-UA" dirty="0"/>
            </a:br>
            <a:r>
              <a:rPr lang="uk-UA" dirty="0"/>
              <a:t>несанкціонованого доступу</a:t>
            </a:r>
          </a:p>
        </p:txBody>
      </p:sp>
      <p:sp>
        <p:nvSpPr>
          <p:cNvPr id="31" name="Прямокутник: округлені кути 30">
            <a:extLst>
              <a:ext uri="{FF2B5EF4-FFF2-40B4-BE49-F238E27FC236}">
                <a16:creationId xmlns:a16="http://schemas.microsoft.com/office/drawing/2014/main" id="{48F1C1C7-BA65-4644-ADAC-0A535526FB4B}"/>
              </a:ext>
            </a:extLst>
          </p:cNvPr>
          <p:cNvSpPr/>
          <p:nvPr/>
        </p:nvSpPr>
        <p:spPr>
          <a:xfrm>
            <a:off x="8771021" y="4800605"/>
            <a:ext cx="3135430" cy="162907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uk-UA" dirty="0"/>
              <a:t>Розробка та поширення вірусних програм, мережевих хробаків, троянських програм, клавіатурних шпигунів,</a:t>
            </a:r>
            <a:br>
              <a:rPr lang="uk-UA" dirty="0"/>
            </a:br>
            <a:r>
              <a:rPr lang="uk-UA" dirty="0"/>
              <a:t>рекламних програм, тощо </a:t>
            </a:r>
          </a:p>
        </p:txBody>
      </p:sp>
      <p:sp>
        <p:nvSpPr>
          <p:cNvPr id="32" name="Прямокутник: округлені кути 31">
            <a:extLst>
              <a:ext uri="{FF2B5EF4-FFF2-40B4-BE49-F238E27FC236}">
                <a16:creationId xmlns:a16="http://schemas.microsoft.com/office/drawing/2014/main" id="{2CC593DA-94D0-4BA7-97BB-7FF59ACBA6B3}"/>
              </a:ext>
            </a:extLst>
          </p:cNvPr>
          <p:cNvSpPr/>
          <p:nvPr/>
        </p:nvSpPr>
        <p:spPr>
          <a:xfrm>
            <a:off x="3820827" y="4598070"/>
            <a:ext cx="1621055" cy="90076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k-UA" dirty="0"/>
              <a:t>Зумовлені діями людей</a:t>
            </a:r>
          </a:p>
        </p:txBody>
      </p:sp>
      <p:sp>
        <p:nvSpPr>
          <p:cNvPr id="33" name="Прямокутник: округлені кути 32">
            <a:extLst>
              <a:ext uri="{FF2B5EF4-FFF2-40B4-BE49-F238E27FC236}">
                <a16:creationId xmlns:a16="http://schemas.microsoft.com/office/drawing/2014/main" id="{E7C689AF-2B5E-4F10-8C05-13910D38A8B2}"/>
              </a:ext>
            </a:extLst>
          </p:cNvPr>
          <p:cNvSpPr/>
          <p:nvPr/>
        </p:nvSpPr>
        <p:spPr>
          <a:xfrm>
            <a:off x="5529312" y="5596686"/>
            <a:ext cx="2934904" cy="900768"/>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k-UA" dirty="0"/>
              <a:t>Джерело основних проблем інформаційної безпеки</a:t>
            </a:r>
          </a:p>
        </p:txBody>
      </p:sp>
      <p:cxnSp>
        <p:nvCxnSpPr>
          <p:cNvPr id="35" name="Пряма зі стрілкою 34">
            <a:extLst>
              <a:ext uri="{FF2B5EF4-FFF2-40B4-BE49-F238E27FC236}">
                <a16:creationId xmlns:a16="http://schemas.microsoft.com/office/drawing/2014/main" id="{0A7C022B-8E83-47CF-B745-C797776CDE2A}"/>
              </a:ext>
            </a:extLst>
          </p:cNvPr>
          <p:cNvCxnSpPr>
            <a:stCxn id="17" idx="3"/>
            <a:endCxn id="29" idx="1"/>
          </p:cNvCxnSpPr>
          <p:nvPr/>
        </p:nvCxnSpPr>
        <p:spPr>
          <a:xfrm flipV="1">
            <a:off x="7897528" y="3059230"/>
            <a:ext cx="873493" cy="1"/>
          </a:xfrm>
          <a:prstGeom prst="straightConnector1">
            <a:avLst/>
          </a:prstGeom>
          <a:ln w="508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8" name="Пряма зі стрілкою 37">
            <a:extLst>
              <a:ext uri="{FF2B5EF4-FFF2-40B4-BE49-F238E27FC236}">
                <a16:creationId xmlns:a16="http://schemas.microsoft.com/office/drawing/2014/main" id="{73567AC8-0894-4FEB-B52F-0CD9B1A9EC97}"/>
              </a:ext>
            </a:extLst>
          </p:cNvPr>
          <p:cNvCxnSpPr>
            <a:stCxn id="17" idx="3"/>
            <a:endCxn id="30" idx="1"/>
          </p:cNvCxnSpPr>
          <p:nvPr/>
        </p:nvCxnSpPr>
        <p:spPr>
          <a:xfrm>
            <a:off x="7897528" y="3059231"/>
            <a:ext cx="873493" cy="1055572"/>
          </a:xfrm>
          <a:prstGeom prst="straightConnector1">
            <a:avLst/>
          </a:prstGeom>
          <a:ln w="508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Пряма зі стрілкою 39">
            <a:extLst>
              <a:ext uri="{FF2B5EF4-FFF2-40B4-BE49-F238E27FC236}">
                <a16:creationId xmlns:a16="http://schemas.microsoft.com/office/drawing/2014/main" id="{956F0CAE-4940-48E6-A224-194C8BF5370A}"/>
              </a:ext>
            </a:extLst>
          </p:cNvPr>
          <p:cNvCxnSpPr>
            <a:cxnSpLocks/>
            <a:stCxn id="17" idx="3"/>
            <a:endCxn id="31" idx="1"/>
          </p:cNvCxnSpPr>
          <p:nvPr/>
        </p:nvCxnSpPr>
        <p:spPr>
          <a:xfrm>
            <a:off x="7897528" y="3059231"/>
            <a:ext cx="873493" cy="2555910"/>
          </a:xfrm>
          <a:prstGeom prst="straightConnector1">
            <a:avLst/>
          </a:prstGeom>
          <a:ln w="508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Пряма зі стрілкою 41">
            <a:extLst>
              <a:ext uri="{FF2B5EF4-FFF2-40B4-BE49-F238E27FC236}">
                <a16:creationId xmlns:a16="http://schemas.microsoft.com/office/drawing/2014/main" id="{EBF0C0E4-B556-42FF-8B88-30D408780AAE}"/>
              </a:ext>
            </a:extLst>
          </p:cNvPr>
          <p:cNvCxnSpPr>
            <a:cxnSpLocks/>
          </p:cNvCxnSpPr>
          <p:nvPr/>
        </p:nvCxnSpPr>
        <p:spPr>
          <a:xfrm flipV="1">
            <a:off x="6996764" y="3439835"/>
            <a:ext cx="0" cy="2167685"/>
          </a:xfrm>
          <a:prstGeom prst="straightConnector1">
            <a:avLst/>
          </a:prstGeom>
          <a:ln w="508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Пряма зі стрілкою 43">
            <a:extLst>
              <a:ext uri="{FF2B5EF4-FFF2-40B4-BE49-F238E27FC236}">
                <a16:creationId xmlns:a16="http://schemas.microsoft.com/office/drawing/2014/main" id="{D35A4CC1-6DF4-4427-9D89-3CB77B0AC204}"/>
              </a:ext>
            </a:extLst>
          </p:cNvPr>
          <p:cNvCxnSpPr>
            <a:cxnSpLocks/>
          </p:cNvCxnSpPr>
          <p:nvPr/>
        </p:nvCxnSpPr>
        <p:spPr>
          <a:xfrm flipV="1">
            <a:off x="4627745" y="3488757"/>
            <a:ext cx="2316078" cy="1132573"/>
          </a:xfrm>
          <a:prstGeom prst="straightConnector1">
            <a:avLst/>
          </a:prstGeom>
          <a:ln w="508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6" name="Пряма зі стрілкою 45">
            <a:extLst>
              <a:ext uri="{FF2B5EF4-FFF2-40B4-BE49-F238E27FC236}">
                <a16:creationId xmlns:a16="http://schemas.microsoft.com/office/drawing/2014/main" id="{D226BD43-8DE2-4F88-AF79-CC9EC45E0D60}"/>
              </a:ext>
            </a:extLst>
          </p:cNvPr>
          <p:cNvCxnSpPr>
            <a:endCxn id="24" idx="3"/>
          </p:cNvCxnSpPr>
          <p:nvPr/>
        </p:nvCxnSpPr>
        <p:spPr>
          <a:xfrm flipH="1">
            <a:off x="2279583" y="3059229"/>
            <a:ext cx="1272139" cy="253469"/>
          </a:xfrm>
          <a:prstGeom prst="straightConnector1">
            <a:avLst/>
          </a:prstGeom>
          <a:ln w="508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8" name="Пряма зі стрілкою 47">
            <a:extLst>
              <a:ext uri="{FF2B5EF4-FFF2-40B4-BE49-F238E27FC236}">
                <a16:creationId xmlns:a16="http://schemas.microsoft.com/office/drawing/2014/main" id="{C39714D0-EF68-4B3B-82B7-1ED5364FBA78}"/>
              </a:ext>
            </a:extLst>
          </p:cNvPr>
          <p:cNvCxnSpPr>
            <a:endCxn id="25" idx="3"/>
          </p:cNvCxnSpPr>
          <p:nvPr/>
        </p:nvCxnSpPr>
        <p:spPr>
          <a:xfrm flipH="1">
            <a:off x="2279583" y="3059229"/>
            <a:ext cx="1272139" cy="1215995"/>
          </a:xfrm>
          <a:prstGeom prst="straightConnector1">
            <a:avLst/>
          </a:prstGeom>
          <a:ln w="508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0" name="Пряма зі стрілкою 49">
            <a:extLst>
              <a:ext uri="{FF2B5EF4-FFF2-40B4-BE49-F238E27FC236}">
                <a16:creationId xmlns:a16="http://schemas.microsoft.com/office/drawing/2014/main" id="{5589618D-2830-4561-B2F0-FF8FA330F71C}"/>
              </a:ext>
            </a:extLst>
          </p:cNvPr>
          <p:cNvCxnSpPr>
            <a:stCxn id="16" idx="2"/>
          </p:cNvCxnSpPr>
          <p:nvPr/>
        </p:nvCxnSpPr>
        <p:spPr>
          <a:xfrm flipH="1">
            <a:off x="2338137" y="3428999"/>
            <a:ext cx="2133600" cy="1808750"/>
          </a:xfrm>
          <a:prstGeom prst="straightConnector1">
            <a:avLst/>
          </a:prstGeom>
          <a:ln w="508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2" name="Пряма зі стрілкою 51">
            <a:extLst>
              <a:ext uri="{FF2B5EF4-FFF2-40B4-BE49-F238E27FC236}">
                <a16:creationId xmlns:a16="http://schemas.microsoft.com/office/drawing/2014/main" id="{5E6E4703-1595-4937-B5D0-617A8A06C6FC}"/>
              </a:ext>
            </a:extLst>
          </p:cNvPr>
          <p:cNvCxnSpPr/>
          <p:nvPr/>
        </p:nvCxnSpPr>
        <p:spPr>
          <a:xfrm flipH="1">
            <a:off x="2287603" y="3428999"/>
            <a:ext cx="2184134" cy="2791324"/>
          </a:xfrm>
          <a:prstGeom prst="straightConnector1">
            <a:avLst/>
          </a:prstGeom>
          <a:ln w="508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4" name="Пряма зі стрілкою 53">
            <a:extLst>
              <a:ext uri="{FF2B5EF4-FFF2-40B4-BE49-F238E27FC236}">
                <a16:creationId xmlns:a16="http://schemas.microsoft.com/office/drawing/2014/main" id="{9EE33BCC-0C63-4D94-AE7F-EDFD4A75715A}"/>
              </a:ext>
            </a:extLst>
          </p:cNvPr>
          <p:cNvCxnSpPr>
            <a:stCxn id="13" idx="2"/>
            <a:endCxn id="15" idx="0"/>
          </p:cNvCxnSpPr>
          <p:nvPr/>
        </p:nvCxnSpPr>
        <p:spPr>
          <a:xfrm>
            <a:off x="5855368" y="1443257"/>
            <a:ext cx="0" cy="247587"/>
          </a:xfrm>
          <a:prstGeom prst="straightConnector1">
            <a:avLst/>
          </a:prstGeom>
          <a:ln w="5080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4485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1" y="288433"/>
            <a:ext cx="9905998" cy="937944"/>
          </a:xfrm>
        </p:spPr>
        <p:txBody>
          <a:bodyPr>
            <a:normAutofit/>
          </a:bodyPr>
          <a:lstStyle/>
          <a:p>
            <a:pPr algn="ctr"/>
            <a:r>
              <a:rPr lang="uk-UA" b="1" dirty="0"/>
              <a:t>Загрози інформаційній безпеці</a:t>
            </a:r>
            <a:endParaRPr lang="en-US" b="1" dirty="0"/>
          </a:p>
        </p:txBody>
      </p:sp>
      <p:pic>
        <p:nvPicPr>
          <p:cNvPr id="7" name="Рисунок 6">
            <a:extLst>
              <a:ext uri="{FF2B5EF4-FFF2-40B4-BE49-F238E27FC236}">
                <a16:creationId xmlns:a16="http://schemas.microsoft.com/office/drawing/2014/main" id="{69FAD92E-8226-4D7E-9502-C6CC8239FB70}"/>
              </a:ext>
            </a:extLst>
          </p:cNvPr>
          <p:cNvPicPr>
            <a:picLocks noChangeAspect="1"/>
          </p:cNvPicPr>
          <p:nvPr/>
        </p:nvPicPr>
        <p:blipFill>
          <a:blip r:embed="rId2"/>
          <a:stretch>
            <a:fillRect/>
          </a:stretch>
        </p:blipFill>
        <p:spPr>
          <a:xfrm>
            <a:off x="8207942" y="1226377"/>
            <a:ext cx="3635702" cy="3156397"/>
          </a:xfrm>
          <a:prstGeom prst="rect">
            <a:avLst/>
          </a:prstGeom>
        </p:spPr>
      </p:pic>
      <p:sp>
        <p:nvSpPr>
          <p:cNvPr id="9" name="TextBox 8">
            <a:extLst>
              <a:ext uri="{FF2B5EF4-FFF2-40B4-BE49-F238E27FC236}">
                <a16:creationId xmlns:a16="http://schemas.microsoft.com/office/drawing/2014/main" id="{89404E2B-719D-4017-9F23-427144A052F6}"/>
              </a:ext>
            </a:extLst>
          </p:cNvPr>
          <p:cNvSpPr txBox="1"/>
          <p:nvPr/>
        </p:nvSpPr>
        <p:spPr>
          <a:xfrm>
            <a:off x="184840" y="1323663"/>
            <a:ext cx="8823960" cy="369332"/>
          </a:xfrm>
          <a:prstGeom prst="rect">
            <a:avLst/>
          </a:prstGeom>
          <a:noFill/>
        </p:spPr>
        <p:txBody>
          <a:bodyPr wrap="square">
            <a:spAutoFit/>
          </a:bodyPr>
          <a:lstStyle/>
          <a:p>
            <a:r>
              <a:rPr lang="uk-UA" b="1" dirty="0" err="1"/>
              <a:t>Ботнет</a:t>
            </a:r>
            <a:r>
              <a:rPr lang="uk-UA" b="1" dirty="0"/>
              <a:t> — це мережа комп'ютерів, інфікована шкідливим програмним забезпеченням</a:t>
            </a:r>
            <a:endParaRPr lang="uk-UA" dirty="0"/>
          </a:p>
        </p:txBody>
      </p:sp>
      <p:sp>
        <p:nvSpPr>
          <p:cNvPr id="11" name="TextBox 10">
            <a:extLst>
              <a:ext uri="{FF2B5EF4-FFF2-40B4-BE49-F238E27FC236}">
                <a16:creationId xmlns:a16="http://schemas.microsoft.com/office/drawing/2014/main" id="{52FE06FD-3733-4EB1-A9CC-1BCF3E0B62A7}"/>
              </a:ext>
            </a:extLst>
          </p:cNvPr>
          <p:cNvSpPr txBox="1"/>
          <p:nvPr/>
        </p:nvSpPr>
        <p:spPr>
          <a:xfrm>
            <a:off x="3274996" y="2148542"/>
            <a:ext cx="4841095" cy="1200329"/>
          </a:xfrm>
          <a:prstGeom prst="rect">
            <a:avLst/>
          </a:prstGeom>
          <a:noFill/>
        </p:spPr>
        <p:txBody>
          <a:bodyPr wrap="square">
            <a:spAutoFit/>
          </a:bodyPr>
          <a:lstStyle/>
          <a:p>
            <a:r>
              <a:rPr lang="uk-UA" b="1" dirty="0" err="1"/>
              <a:t>Кіберзлочинці</a:t>
            </a:r>
            <a:r>
              <a:rPr lang="uk-UA" b="1" dirty="0"/>
              <a:t> використовують </a:t>
            </a:r>
            <a:r>
              <a:rPr lang="uk-UA" b="1" dirty="0" err="1"/>
              <a:t>ботнет</a:t>
            </a:r>
            <a:r>
              <a:rPr lang="uk-UA" b="1" dirty="0"/>
              <a:t>-мережі, які складаються з великої кількості комп'ютерів для різних зловмисних дій без відома користувачів.</a:t>
            </a:r>
          </a:p>
        </p:txBody>
      </p:sp>
      <p:sp>
        <p:nvSpPr>
          <p:cNvPr id="13" name="TextBox 12">
            <a:extLst>
              <a:ext uri="{FF2B5EF4-FFF2-40B4-BE49-F238E27FC236}">
                <a16:creationId xmlns:a16="http://schemas.microsoft.com/office/drawing/2014/main" id="{ED35FAB0-8343-4639-8F6D-F2269DB31FF4}"/>
              </a:ext>
            </a:extLst>
          </p:cNvPr>
          <p:cNvSpPr txBox="1"/>
          <p:nvPr/>
        </p:nvSpPr>
        <p:spPr>
          <a:xfrm>
            <a:off x="78961" y="3753105"/>
            <a:ext cx="8823961" cy="1477328"/>
          </a:xfrm>
          <a:prstGeom prst="rect">
            <a:avLst/>
          </a:prstGeom>
          <a:noFill/>
        </p:spPr>
        <p:txBody>
          <a:bodyPr wrap="square">
            <a:spAutoFit/>
          </a:bodyPr>
          <a:lstStyle/>
          <a:p>
            <a:r>
              <a:rPr lang="uk-UA" b="1" dirty="0"/>
              <a:t>За допомогою </a:t>
            </a:r>
            <a:r>
              <a:rPr lang="uk-UA" b="1" dirty="0" err="1"/>
              <a:t>ботнетів</a:t>
            </a:r>
            <a:r>
              <a:rPr lang="uk-UA" b="1" dirty="0"/>
              <a:t> часто надсилається спам, встановлюються шпигунські програми або здійснюється викрадення облікових даних користувачів. Масштабний </a:t>
            </a:r>
            <a:r>
              <a:rPr lang="uk-UA" b="1" dirty="0" err="1"/>
              <a:t>ботнет</a:t>
            </a:r>
            <a:r>
              <a:rPr lang="uk-UA" b="1" dirty="0"/>
              <a:t> може використовуватися для атак типу </a:t>
            </a:r>
            <a:r>
              <a:rPr lang="en-US" b="1" dirty="0"/>
              <a:t>DDoS (Distributed Denial of Service) </a:t>
            </a:r>
            <a:r>
              <a:rPr lang="uk-UA" b="1" dirty="0"/>
              <a:t>для спрямування додаткового трафіку на сайт та сповільнення роботи або збоїв підключення</a:t>
            </a:r>
            <a:endParaRPr lang="uk-UA" dirty="0"/>
          </a:p>
        </p:txBody>
      </p:sp>
      <p:sp>
        <p:nvSpPr>
          <p:cNvPr id="15" name="TextBox 14">
            <a:extLst>
              <a:ext uri="{FF2B5EF4-FFF2-40B4-BE49-F238E27FC236}">
                <a16:creationId xmlns:a16="http://schemas.microsoft.com/office/drawing/2014/main" id="{7FDD0E63-86C7-41CA-A74F-77C48183125D}"/>
              </a:ext>
            </a:extLst>
          </p:cNvPr>
          <p:cNvSpPr txBox="1"/>
          <p:nvPr/>
        </p:nvSpPr>
        <p:spPr>
          <a:xfrm>
            <a:off x="2567538" y="5087557"/>
            <a:ext cx="9348537" cy="1477328"/>
          </a:xfrm>
          <a:prstGeom prst="rect">
            <a:avLst/>
          </a:prstGeom>
          <a:noFill/>
        </p:spPr>
        <p:txBody>
          <a:bodyPr wrap="square">
            <a:spAutoFit/>
          </a:bodyPr>
          <a:lstStyle/>
          <a:p>
            <a:r>
              <a:rPr lang="uk-UA" b="1" dirty="0"/>
              <a:t>Шкідливі програми виду </a:t>
            </a:r>
            <a:r>
              <a:rPr lang="uk-UA" b="1" dirty="0" err="1"/>
              <a:t>ботнет</a:t>
            </a:r>
            <a:r>
              <a:rPr lang="uk-UA" b="1" dirty="0"/>
              <a:t> розповсюджуються за допомогою вкладень електронної пошти та через завантаження файлів і підроблених програм. Зловмисники також націлюються на такі уразливі місця, як неоновлене програмне забезпечення та відсутність захисту в мережі Інтернет. Все частіше під приціл зловмисників потрапляють камери, смарт-телевізори та навіть автомобілі.</a:t>
            </a:r>
          </a:p>
        </p:txBody>
      </p:sp>
      <p:pic>
        <p:nvPicPr>
          <p:cNvPr id="17" name="Рисунок 16">
            <a:extLst>
              <a:ext uri="{FF2B5EF4-FFF2-40B4-BE49-F238E27FC236}">
                <a16:creationId xmlns:a16="http://schemas.microsoft.com/office/drawing/2014/main" id="{5FFD61B8-28DE-40B6-BB84-88DAA62171C3}"/>
              </a:ext>
            </a:extLst>
          </p:cNvPr>
          <p:cNvPicPr>
            <a:picLocks noChangeAspect="1"/>
          </p:cNvPicPr>
          <p:nvPr/>
        </p:nvPicPr>
        <p:blipFill>
          <a:blip r:embed="rId3"/>
          <a:stretch>
            <a:fillRect/>
          </a:stretch>
        </p:blipFill>
        <p:spPr>
          <a:xfrm>
            <a:off x="348356" y="1936162"/>
            <a:ext cx="2753385" cy="1555585"/>
          </a:xfrm>
          <a:prstGeom prst="rect">
            <a:avLst/>
          </a:prstGeom>
        </p:spPr>
      </p:pic>
    </p:spTree>
    <p:extLst>
      <p:ext uri="{BB962C8B-B14F-4D97-AF65-F5344CB8AC3E}">
        <p14:creationId xmlns:p14="http://schemas.microsoft.com/office/powerpoint/2010/main" val="38462427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4991" y="180895"/>
            <a:ext cx="10515600" cy="1325563"/>
          </a:xfrm>
        </p:spPr>
        <p:txBody>
          <a:bodyPr>
            <a:normAutofit/>
          </a:bodyPr>
          <a:lstStyle/>
          <a:p>
            <a:pPr algn="ctr"/>
            <a:r>
              <a:rPr lang="uk-UA" sz="5400" b="1" dirty="0"/>
              <a:t>Загрози інформаційній безпеці</a:t>
            </a:r>
            <a:endParaRPr lang="en-US" sz="5400" b="1" dirty="0"/>
          </a:p>
        </p:txBody>
      </p:sp>
      <p:sp>
        <p:nvSpPr>
          <p:cNvPr id="5" name="TextBox 4">
            <a:extLst>
              <a:ext uri="{FF2B5EF4-FFF2-40B4-BE49-F238E27FC236}">
                <a16:creationId xmlns:a16="http://schemas.microsoft.com/office/drawing/2014/main" id="{4C6A69F3-6952-4B40-BA80-1150F3CB04D9}"/>
              </a:ext>
            </a:extLst>
          </p:cNvPr>
          <p:cNvSpPr txBox="1"/>
          <p:nvPr/>
        </p:nvSpPr>
        <p:spPr>
          <a:xfrm>
            <a:off x="594360" y="1555934"/>
            <a:ext cx="11215838" cy="1477328"/>
          </a:xfrm>
          <a:prstGeom prst="rect">
            <a:avLst/>
          </a:prstGeom>
          <a:solidFill>
            <a:schemeClr val="accent4">
              <a:lumMod val="40000"/>
              <a:lumOff val="60000"/>
            </a:schemeClr>
          </a:solidFill>
          <a:ln w="31750">
            <a:solidFill>
              <a:schemeClr val="accent6"/>
            </a:solidFill>
          </a:ln>
        </p:spPr>
        <p:txBody>
          <a:bodyPr wrap="square">
            <a:spAutoFit/>
          </a:bodyPr>
          <a:lstStyle/>
          <a:p>
            <a:r>
              <a:rPr lang="uk-UA" b="1" i="0" dirty="0">
                <a:solidFill>
                  <a:srgbClr val="020002"/>
                </a:solidFill>
                <a:effectLst/>
                <a:latin typeface="Montserrat" panose="020B0604020202020204" pitchFamily="2" charset="-52"/>
              </a:rPr>
              <a:t>Цифрова особа</a:t>
            </a:r>
            <a:r>
              <a:rPr lang="uk-UA" b="0" i="0" dirty="0">
                <a:solidFill>
                  <a:srgbClr val="020002"/>
                </a:solidFill>
                <a:effectLst/>
                <a:latin typeface="Montserrat" panose="020B0604020202020204" pitchFamily="2" charset="-52"/>
              </a:rPr>
              <a:t> – це сукупність всіх даних, що характеризують людину в інтернеті: її ім’я, прізвище, дата народження, адресу, номер телефону, електронну пошту, паролі, соціальні мережі, банківські рахунки, кредитні картки, медичні записи тощо. Ця інформація може бути використана для різних цілей. Від реєстрації на сайтах та отримання послуг до ідентифікації особи та підтвердження прав.</a:t>
            </a:r>
            <a:endParaRPr lang="uk-UA" dirty="0"/>
          </a:p>
        </p:txBody>
      </p:sp>
      <p:sp>
        <p:nvSpPr>
          <p:cNvPr id="9" name="TextBox 8">
            <a:extLst>
              <a:ext uri="{FF2B5EF4-FFF2-40B4-BE49-F238E27FC236}">
                <a16:creationId xmlns:a16="http://schemas.microsoft.com/office/drawing/2014/main" id="{3EC347E6-0ED2-45DD-86E8-1A5672C21934}"/>
              </a:ext>
            </a:extLst>
          </p:cNvPr>
          <p:cNvSpPr txBox="1"/>
          <p:nvPr/>
        </p:nvSpPr>
        <p:spPr>
          <a:xfrm>
            <a:off x="594360" y="3429000"/>
            <a:ext cx="5498431" cy="2585323"/>
          </a:xfrm>
          <a:prstGeom prst="rect">
            <a:avLst/>
          </a:prstGeom>
          <a:solidFill>
            <a:schemeClr val="accent1"/>
          </a:solidFill>
          <a:ln w="38100">
            <a:solidFill>
              <a:schemeClr val="accent4">
                <a:lumMod val="60000"/>
                <a:lumOff val="40000"/>
              </a:schemeClr>
            </a:solidFill>
          </a:ln>
        </p:spPr>
        <p:txBody>
          <a:bodyPr wrap="square">
            <a:spAutoFit/>
          </a:bodyPr>
          <a:lstStyle/>
          <a:p>
            <a:r>
              <a:rPr lang="uk-UA" b="1" i="0" dirty="0">
                <a:solidFill>
                  <a:srgbClr val="FFFFFF"/>
                </a:solidFill>
                <a:effectLst/>
                <a:latin typeface="Montserrat" panose="020B0604020202020204" pitchFamily="2" charset="-52"/>
              </a:rPr>
              <a:t>Крадіжка цифрової особистості</a:t>
            </a:r>
            <a:r>
              <a:rPr lang="uk-UA" b="0" i="0" dirty="0">
                <a:solidFill>
                  <a:srgbClr val="FFFFFF"/>
                </a:solidFill>
                <a:effectLst/>
                <a:latin typeface="Montserrat" panose="020B0604020202020204" pitchFamily="2" charset="-52"/>
              </a:rPr>
              <a:t> може бути здійснена з різними цілями. Від банального продажу інформації до шантажу, використання в шахрайських схемах, підробки документів, отримання кредитів чи медичних послуг за чужий рахунок тощо. Наслідки такого злочину можуть бути дуже серйозними для жертви: втрата грошей, репутація, довіра, загроза здоров’ю та життю.</a:t>
            </a:r>
            <a:endParaRPr lang="uk-UA" dirty="0"/>
          </a:p>
        </p:txBody>
      </p:sp>
      <p:pic>
        <p:nvPicPr>
          <p:cNvPr id="13" name="Рисунок 12">
            <a:extLst>
              <a:ext uri="{FF2B5EF4-FFF2-40B4-BE49-F238E27FC236}">
                <a16:creationId xmlns:a16="http://schemas.microsoft.com/office/drawing/2014/main" id="{5F59AD91-2CC6-4C3A-814E-9C5815877019}"/>
              </a:ext>
            </a:extLst>
          </p:cNvPr>
          <p:cNvPicPr>
            <a:picLocks noChangeAspect="1"/>
          </p:cNvPicPr>
          <p:nvPr/>
        </p:nvPicPr>
        <p:blipFill>
          <a:blip r:embed="rId2"/>
          <a:stretch>
            <a:fillRect/>
          </a:stretch>
        </p:blipFill>
        <p:spPr>
          <a:xfrm>
            <a:off x="6429375" y="3429000"/>
            <a:ext cx="5380823" cy="2585323"/>
          </a:xfrm>
          <a:prstGeom prst="rect">
            <a:avLst/>
          </a:prstGeom>
        </p:spPr>
      </p:pic>
    </p:spTree>
    <p:extLst>
      <p:ext uri="{BB962C8B-B14F-4D97-AF65-F5344CB8AC3E}">
        <p14:creationId xmlns:p14="http://schemas.microsoft.com/office/powerpoint/2010/main" val="40737128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AFCA5DA-7763-4C3E-A9B0-89E92269D17F}"/>
              </a:ext>
            </a:extLst>
          </p:cNvPr>
          <p:cNvSpPr txBox="1"/>
          <p:nvPr/>
        </p:nvSpPr>
        <p:spPr>
          <a:xfrm>
            <a:off x="551448" y="69760"/>
            <a:ext cx="11347581" cy="830997"/>
          </a:xfrm>
          <a:prstGeom prst="rect">
            <a:avLst/>
          </a:prstGeom>
          <a:noFill/>
        </p:spPr>
        <p:txBody>
          <a:bodyPr wrap="square">
            <a:spAutoFit/>
          </a:bodyPr>
          <a:lstStyle/>
          <a:p>
            <a:pPr algn="ctr"/>
            <a:r>
              <a:rPr lang="ru-RU" sz="2400" b="1" i="0" dirty="0" err="1">
                <a:ln w="28575"/>
                <a:solidFill>
                  <a:schemeClr val="bg1"/>
                </a:solidFill>
                <a:effectLst>
                  <a:outerShdw blurRad="38100" dist="25400" dir="5400000" algn="ctr" rotWithShape="0">
                    <a:srgbClr val="6E747A">
                      <a:alpha val="43000"/>
                    </a:srgbClr>
                  </a:outerShdw>
                </a:effectLst>
                <a:latin typeface="Montserrat" panose="00000500000000000000" pitchFamily="2" charset="-52"/>
              </a:rPr>
              <a:t>Крадіжка</a:t>
            </a:r>
            <a:r>
              <a:rPr lang="ru-RU" sz="2400" b="1" i="0" dirty="0">
                <a:ln w="28575"/>
                <a:solidFill>
                  <a:schemeClr val="bg1"/>
                </a:solidFill>
                <a:effectLst>
                  <a:outerShdw blurRad="38100" dist="25400" dir="5400000" algn="ctr" rotWithShape="0">
                    <a:srgbClr val="6E747A">
                      <a:alpha val="43000"/>
                    </a:srgbClr>
                  </a:outerShdw>
                </a:effectLst>
                <a:latin typeface="Montserrat" panose="00000500000000000000" pitchFamily="2" charset="-52"/>
              </a:rPr>
              <a:t> </a:t>
            </a:r>
            <a:r>
              <a:rPr lang="ru-RU" sz="2400" b="1" i="0" dirty="0" err="1">
                <a:ln w="28575"/>
                <a:solidFill>
                  <a:schemeClr val="bg1"/>
                </a:solidFill>
                <a:effectLst>
                  <a:outerShdw blurRad="38100" dist="25400" dir="5400000" algn="ctr" rotWithShape="0">
                    <a:srgbClr val="6E747A">
                      <a:alpha val="43000"/>
                    </a:srgbClr>
                  </a:outerShdw>
                </a:effectLst>
                <a:latin typeface="Montserrat" panose="00000500000000000000" pitchFamily="2" charset="-52"/>
              </a:rPr>
              <a:t>цифрової</a:t>
            </a:r>
            <a:r>
              <a:rPr lang="ru-RU" sz="2400" b="1" i="0" dirty="0">
                <a:ln w="28575"/>
                <a:solidFill>
                  <a:schemeClr val="bg1"/>
                </a:solidFill>
                <a:effectLst>
                  <a:outerShdw blurRad="38100" dist="25400" dir="5400000" algn="ctr" rotWithShape="0">
                    <a:srgbClr val="6E747A">
                      <a:alpha val="43000"/>
                    </a:srgbClr>
                  </a:outerShdw>
                </a:effectLst>
                <a:latin typeface="Montserrat" panose="00000500000000000000" pitchFamily="2" charset="-52"/>
              </a:rPr>
              <a:t> </a:t>
            </a:r>
            <a:r>
              <a:rPr lang="ru-RU" sz="2400" b="1" i="0" dirty="0" err="1">
                <a:ln w="28575"/>
                <a:solidFill>
                  <a:schemeClr val="bg1"/>
                </a:solidFill>
                <a:effectLst>
                  <a:outerShdw blurRad="38100" dist="25400" dir="5400000" algn="ctr" rotWithShape="0">
                    <a:srgbClr val="6E747A">
                      <a:alpha val="43000"/>
                    </a:srgbClr>
                  </a:outerShdw>
                </a:effectLst>
                <a:latin typeface="Montserrat" panose="00000500000000000000" pitchFamily="2" charset="-52"/>
              </a:rPr>
              <a:t>особистості</a:t>
            </a:r>
            <a:r>
              <a:rPr lang="ru-RU" sz="2400" b="1" i="0" dirty="0">
                <a:ln w="28575"/>
                <a:solidFill>
                  <a:schemeClr val="bg1"/>
                </a:solidFill>
                <a:effectLst>
                  <a:outerShdw blurRad="38100" dist="25400" dir="5400000" algn="ctr" rotWithShape="0">
                    <a:srgbClr val="6E747A">
                      <a:alpha val="43000"/>
                    </a:srgbClr>
                  </a:outerShdw>
                </a:effectLst>
                <a:latin typeface="Montserrat" panose="00000500000000000000" pitchFamily="2" charset="-52"/>
              </a:rPr>
              <a:t> </a:t>
            </a:r>
            <a:br>
              <a:rPr lang="ru-RU" sz="2400" b="1" i="0" dirty="0">
                <a:ln w="28575"/>
                <a:solidFill>
                  <a:schemeClr val="bg1"/>
                </a:solidFill>
                <a:effectLst>
                  <a:outerShdw blurRad="38100" dist="25400" dir="5400000" algn="ctr" rotWithShape="0">
                    <a:srgbClr val="6E747A">
                      <a:alpha val="43000"/>
                    </a:srgbClr>
                  </a:outerShdw>
                </a:effectLst>
                <a:latin typeface="Montserrat" panose="00000500000000000000" pitchFamily="2" charset="-52"/>
              </a:rPr>
            </a:br>
            <a:r>
              <a:rPr lang="ru-RU" sz="2400" b="1" i="0" dirty="0" err="1">
                <a:ln w="28575"/>
                <a:solidFill>
                  <a:schemeClr val="bg1"/>
                </a:solidFill>
                <a:effectLst>
                  <a:outerShdw blurRad="38100" dist="25400" dir="5400000" algn="ctr" rotWithShape="0">
                    <a:srgbClr val="6E747A">
                      <a:alpha val="43000"/>
                    </a:srgbClr>
                  </a:outerShdw>
                </a:effectLst>
                <a:latin typeface="Montserrat" panose="00000500000000000000" pitchFamily="2" charset="-52"/>
              </a:rPr>
              <a:t>може</a:t>
            </a:r>
            <a:r>
              <a:rPr lang="ru-RU" sz="2400" b="1" i="0" dirty="0">
                <a:ln w="28575"/>
                <a:solidFill>
                  <a:schemeClr val="bg1"/>
                </a:solidFill>
                <a:effectLst>
                  <a:outerShdw blurRad="38100" dist="25400" dir="5400000" algn="ctr" rotWithShape="0">
                    <a:srgbClr val="6E747A">
                      <a:alpha val="43000"/>
                    </a:srgbClr>
                  </a:outerShdw>
                </a:effectLst>
                <a:latin typeface="Montserrat" panose="00000500000000000000" pitchFamily="2" charset="-52"/>
              </a:rPr>
              <a:t> бути </a:t>
            </a:r>
            <a:r>
              <a:rPr lang="ru-RU" sz="2400" b="1" i="0" dirty="0" err="1">
                <a:ln w="28575"/>
                <a:solidFill>
                  <a:schemeClr val="bg1"/>
                </a:solidFill>
                <a:effectLst>
                  <a:outerShdw blurRad="38100" dist="25400" dir="5400000" algn="ctr" rotWithShape="0">
                    <a:srgbClr val="6E747A">
                      <a:alpha val="43000"/>
                    </a:srgbClr>
                  </a:outerShdw>
                </a:effectLst>
                <a:latin typeface="Montserrat" panose="00000500000000000000" pitchFamily="2" charset="-52"/>
              </a:rPr>
              <a:t>викрадена</a:t>
            </a:r>
            <a:r>
              <a:rPr lang="ru-RU" sz="2400" b="1" i="0" dirty="0">
                <a:ln w="28575"/>
                <a:solidFill>
                  <a:schemeClr val="bg1"/>
                </a:solidFill>
                <a:effectLst>
                  <a:outerShdw blurRad="38100" dist="25400" dir="5400000" algn="ctr" rotWithShape="0">
                    <a:srgbClr val="6E747A">
                      <a:alpha val="43000"/>
                    </a:srgbClr>
                  </a:outerShdw>
                </a:effectLst>
                <a:latin typeface="Montserrat" panose="00000500000000000000" pitchFamily="2" charset="-52"/>
              </a:rPr>
              <a:t> </a:t>
            </a:r>
            <a:r>
              <a:rPr lang="ru-RU" sz="2400" b="1" i="0" dirty="0" err="1">
                <a:ln w="28575"/>
                <a:solidFill>
                  <a:schemeClr val="bg1"/>
                </a:solidFill>
                <a:effectLst>
                  <a:outerShdw blurRad="38100" dist="25400" dir="5400000" algn="ctr" rotWithShape="0">
                    <a:srgbClr val="6E747A">
                      <a:alpha val="43000"/>
                    </a:srgbClr>
                  </a:outerShdw>
                </a:effectLst>
                <a:latin typeface="Montserrat" panose="00000500000000000000" pitchFamily="2" charset="-52"/>
              </a:rPr>
              <a:t>двома</a:t>
            </a:r>
            <a:r>
              <a:rPr lang="ru-RU" sz="2400" b="1" i="0" dirty="0">
                <a:ln w="28575"/>
                <a:solidFill>
                  <a:schemeClr val="bg1"/>
                </a:solidFill>
                <a:effectLst>
                  <a:outerShdw blurRad="38100" dist="25400" dir="5400000" algn="ctr" rotWithShape="0">
                    <a:srgbClr val="6E747A">
                      <a:alpha val="43000"/>
                    </a:srgbClr>
                  </a:outerShdw>
                </a:effectLst>
                <a:latin typeface="Montserrat" panose="00000500000000000000" pitchFamily="2" charset="-52"/>
              </a:rPr>
              <a:t> </a:t>
            </a:r>
            <a:r>
              <a:rPr lang="ru-RU" sz="2400" b="1" i="0" dirty="0" err="1">
                <a:ln w="28575"/>
                <a:solidFill>
                  <a:schemeClr val="bg1"/>
                </a:solidFill>
                <a:effectLst>
                  <a:outerShdw blurRad="38100" dist="25400" dir="5400000" algn="ctr" rotWithShape="0">
                    <a:srgbClr val="6E747A">
                      <a:alpha val="43000"/>
                    </a:srgbClr>
                  </a:outerShdw>
                </a:effectLst>
                <a:latin typeface="Montserrat" panose="00000500000000000000" pitchFamily="2" charset="-52"/>
              </a:rPr>
              <a:t>основними</a:t>
            </a:r>
            <a:r>
              <a:rPr lang="ru-RU" sz="2400" b="1" i="0" dirty="0">
                <a:ln w="28575"/>
                <a:solidFill>
                  <a:schemeClr val="bg1"/>
                </a:solidFill>
                <a:effectLst>
                  <a:outerShdw blurRad="38100" dist="25400" dir="5400000" algn="ctr" rotWithShape="0">
                    <a:srgbClr val="6E747A">
                      <a:alpha val="43000"/>
                    </a:srgbClr>
                  </a:outerShdw>
                </a:effectLst>
                <a:latin typeface="Montserrat" panose="00000500000000000000" pitchFamily="2" charset="-52"/>
              </a:rPr>
              <a:t> способами. </a:t>
            </a:r>
            <a:endParaRPr lang="uk-UA" sz="2400" b="1" dirty="0">
              <a:ln w="28575"/>
              <a:solidFill>
                <a:schemeClr val="bg1"/>
              </a:solidFill>
              <a:effectLst>
                <a:outerShdw blurRad="38100" dist="25400" dir="5400000" algn="ctr" rotWithShape="0">
                  <a:srgbClr val="6E747A">
                    <a:alpha val="43000"/>
                  </a:srgbClr>
                </a:outerShdw>
              </a:effectLst>
            </a:endParaRPr>
          </a:p>
        </p:txBody>
      </p:sp>
      <p:sp>
        <p:nvSpPr>
          <p:cNvPr id="18" name="Прямокутник: округлені кути 17">
            <a:extLst>
              <a:ext uri="{FF2B5EF4-FFF2-40B4-BE49-F238E27FC236}">
                <a16:creationId xmlns:a16="http://schemas.microsoft.com/office/drawing/2014/main" id="{9A27C42F-01C3-489A-86CE-2A5B1F8268F8}"/>
              </a:ext>
            </a:extLst>
          </p:cNvPr>
          <p:cNvSpPr/>
          <p:nvPr/>
        </p:nvSpPr>
        <p:spPr>
          <a:xfrm>
            <a:off x="551448" y="953005"/>
            <a:ext cx="4620126" cy="5630779"/>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uk-UA"/>
          </a:p>
        </p:txBody>
      </p:sp>
      <p:sp>
        <p:nvSpPr>
          <p:cNvPr id="19" name="TextBox 18">
            <a:extLst>
              <a:ext uri="{FF2B5EF4-FFF2-40B4-BE49-F238E27FC236}">
                <a16:creationId xmlns:a16="http://schemas.microsoft.com/office/drawing/2014/main" id="{90161AE7-95C6-4F12-8B7A-35D021E54B0A}"/>
              </a:ext>
            </a:extLst>
          </p:cNvPr>
          <p:cNvSpPr txBox="1"/>
          <p:nvPr/>
        </p:nvSpPr>
        <p:spPr>
          <a:xfrm>
            <a:off x="271914" y="1184556"/>
            <a:ext cx="5084545" cy="1077218"/>
          </a:xfrm>
          <a:prstGeom prst="rect">
            <a:avLst/>
          </a:prstGeom>
          <a:noFill/>
        </p:spPr>
        <p:txBody>
          <a:bodyPr wrap="square">
            <a:spAutoFit/>
          </a:bodyPr>
          <a:lstStyle/>
          <a:p>
            <a:pPr algn="ctr"/>
            <a:r>
              <a:rPr lang="ru-RU" sz="1600" i="0" dirty="0">
                <a:solidFill>
                  <a:srgbClr val="020002"/>
                </a:solidFill>
                <a:effectLst/>
                <a:latin typeface="Arial Black" panose="020B0A04020102020204" pitchFamily="34" charset="0"/>
              </a:rPr>
              <a:t>У </a:t>
            </a:r>
            <a:r>
              <a:rPr lang="ru-RU" sz="1600" i="0" dirty="0" err="1">
                <a:solidFill>
                  <a:srgbClr val="020002"/>
                </a:solidFill>
                <a:effectLst/>
                <a:latin typeface="Arial Black" panose="020B0A04020102020204" pitchFamily="34" charset="0"/>
              </a:rPr>
              <a:t>першому</a:t>
            </a:r>
            <a:r>
              <a:rPr lang="ru-RU" sz="1600" i="0" dirty="0">
                <a:solidFill>
                  <a:srgbClr val="020002"/>
                </a:solidFill>
                <a:effectLst/>
                <a:latin typeface="Arial Black" panose="020B0A04020102020204" pitchFamily="34" charset="0"/>
              </a:rPr>
              <a:t> </a:t>
            </a:r>
            <a:r>
              <a:rPr lang="ru-RU" sz="1600" i="0" dirty="0" err="1">
                <a:solidFill>
                  <a:srgbClr val="020002"/>
                </a:solidFill>
                <a:effectLst/>
                <a:latin typeface="Arial Black" panose="020B0A04020102020204" pitchFamily="34" charset="0"/>
              </a:rPr>
              <a:t>випадку</a:t>
            </a:r>
            <a:r>
              <a:rPr lang="ru-RU" sz="1600" i="0" dirty="0">
                <a:solidFill>
                  <a:srgbClr val="020002"/>
                </a:solidFill>
                <a:effectLst/>
                <a:latin typeface="Arial Black" panose="020B0A04020102020204" pitchFamily="34" charset="0"/>
              </a:rPr>
              <a:t> </a:t>
            </a:r>
            <a:r>
              <a:rPr lang="ru-RU" sz="1600" i="0" dirty="0" err="1">
                <a:solidFill>
                  <a:srgbClr val="020002"/>
                </a:solidFill>
                <a:effectLst/>
                <a:latin typeface="Arial Black" panose="020B0A04020102020204" pitchFamily="34" charset="0"/>
              </a:rPr>
              <a:t>злочинці</a:t>
            </a:r>
            <a:r>
              <a:rPr lang="ru-RU" sz="1600" i="0" dirty="0">
                <a:solidFill>
                  <a:srgbClr val="020002"/>
                </a:solidFill>
                <a:effectLst/>
                <a:latin typeface="Arial Black" panose="020B0A04020102020204" pitchFamily="34" charset="0"/>
              </a:rPr>
              <a:t> </a:t>
            </a:r>
            <a:r>
              <a:rPr lang="ru-RU" sz="1600" i="0" dirty="0" err="1">
                <a:solidFill>
                  <a:srgbClr val="020002"/>
                </a:solidFill>
                <a:effectLst/>
                <a:latin typeface="Arial Black" panose="020B0A04020102020204" pitchFamily="34" charset="0"/>
              </a:rPr>
              <a:t>використовують</a:t>
            </a:r>
            <a:r>
              <a:rPr lang="ru-RU" sz="1600" i="0" dirty="0">
                <a:solidFill>
                  <a:srgbClr val="020002"/>
                </a:solidFill>
                <a:effectLst/>
                <a:latin typeface="Arial Black" panose="020B0A04020102020204" pitchFamily="34" charset="0"/>
              </a:rPr>
              <a:t> </a:t>
            </a:r>
            <a:r>
              <a:rPr lang="ru-RU" sz="1600" i="0" dirty="0" err="1">
                <a:solidFill>
                  <a:srgbClr val="020002"/>
                </a:solidFill>
                <a:effectLst/>
                <a:latin typeface="Arial Black" panose="020B0A04020102020204" pitchFamily="34" charset="0"/>
              </a:rPr>
              <a:t>різні</a:t>
            </a:r>
            <a:r>
              <a:rPr lang="ru-RU" sz="1600" i="0" dirty="0">
                <a:solidFill>
                  <a:srgbClr val="020002"/>
                </a:solidFill>
                <a:effectLst/>
                <a:latin typeface="Arial Black" panose="020B0A04020102020204" pitchFamily="34" charset="0"/>
              </a:rPr>
              <a:t> </a:t>
            </a:r>
            <a:r>
              <a:rPr lang="ru-RU" sz="1600" i="0" dirty="0" err="1">
                <a:solidFill>
                  <a:srgbClr val="020002"/>
                </a:solidFill>
                <a:effectLst/>
                <a:latin typeface="Arial Black" panose="020B0A04020102020204" pitchFamily="34" charset="0"/>
              </a:rPr>
              <a:t>технічні</a:t>
            </a:r>
            <a:r>
              <a:rPr lang="ru-RU" sz="1600" i="0" dirty="0">
                <a:solidFill>
                  <a:srgbClr val="020002"/>
                </a:solidFill>
                <a:effectLst/>
                <a:latin typeface="Arial Black" panose="020B0A04020102020204" pitchFamily="34" charset="0"/>
              </a:rPr>
              <a:t> та </a:t>
            </a:r>
            <a:r>
              <a:rPr lang="ru-RU" sz="1600" i="0" dirty="0" err="1">
                <a:solidFill>
                  <a:srgbClr val="020002"/>
                </a:solidFill>
                <a:effectLst/>
                <a:latin typeface="Arial Black" panose="020B0A04020102020204" pitchFamily="34" charset="0"/>
              </a:rPr>
              <a:t>соціальні</a:t>
            </a:r>
            <a:r>
              <a:rPr lang="ru-RU" sz="1600" i="0" dirty="0">
                <a:solidFill>
                  <a:srgbClr val="020002"/>
                </a:solidFill>
                <a:effectLst/>
                <a:latin typeface="Arial Black" panose="020B0A04020102020204" pitchFamily="34" charset="0"/>
              </a:rPr>
              <a:t> </a:t>
            </a:r>
            <a:r>
              <a:rPr lang="ru-RU" sz="1600" i="0" dirty="0" err="1">
                <a:solidFill>
                  <a:srgbClr val="020002"/>
                </a:solidFill>
                <a:effectLst/>
                <a:latin typeface="Arial Black" panose="020B0A04020102020204" pitchFamily="34" charset="0"/>
              </a:rPr>
              <a:t>інструменти</a:t>
            </a:r>
            <a:r>
              <a:rPr lang="ru-RU" sz="1600" i="0" dirty="0">
                <a:solidFill>
                  <a:srgbClr val="020002"/>
                </a:solidFill>
                <a:effectLst/>
                <a:latin typeface="Arial Black" panose="020B0A04020102020204" pitchFamily="34" charset="0"/>
              </a:rPr>
              <a:t> для </a:t>
            </a:r>
            <a:r>
              <a:rPr lang="ru-RU" sz="1600" i="0" dirty="0" err="1">
                <a:solidFill>
                  <a:srgbClr val="020002"/>
                </a:solidFill>
                <a:effectLst/>
                <a:latin typeface="Arial Black" panose="020B0A04020102020204" pitchFamily="34" charset="0"/>
              </a:rPr>
              <a:t>отримання</a:t>
            </a:r>
            <a:r>
              <a:rPr lang="ru-RU" sz="1600" i="0" dirty="0">
                <a:solidFill>
                  <a:srgbClr val="020002"/>
                </a:solidFill>
                <a:effectLst/>
                <a:latin typeface="Arial Black" panose="020B0A04020102020204" pitchFamily="34" charset="0"/>
              </a:rPr>
              <a:t> доступу до чужих </a:t>
            </a:r>
            <a:r>
              <a:rPr lang="ru-RU" sz="1600" i="0" dirty="0" err="1">
                <a:solidFill>
                  <a:srgbClr val="020002"/>
                </a:solidFill>
                <a:effectLst/>
                <a:latin typeface="Arial Black" panose="020B0A04020102020204" pitchFamily="34" charset="0"/>
              </a:rPr>
              <a:t>даних</a:t>
            </a:r>
            <a:r>
              <a:rPr lang="ru-RU" sz="1600" i="0" dirty="0">
                <a:solidFill>
                  <a:srgbClr val="020002"/>
                </a:solidFill>
                <a:effectLst/>
                <a:latin typeface="Arial Black" panose="020B0A04020102020204" pitchFamily="34" charset="0"/>
              </a:rPr>
              <a:t> </a:t>
            </a:r>
            <a:endParaRPr lang="uk-UA" sz="1600" dirty="0">
              <a:latin typeface="Arial Black" panose="020B0A04020102020204" pitchFamily="34" charset="0"/>
            </a:endParaRPr>
          </a:p>
        </p:txBody>
      </p:sp>
      <p:sp>
        <p:nvSpPr>
          <p:cNvPr id="20" name="Прямокутник: округлені кути 19">
            <a:extLst>
              <a:ext uri="{FF2B5EF4-FFF2-40B4-BE49-F238E27FC236}">
                <a16:creationId xmlns:a16="http://schemas.microsoft.com/office/drawing/2014/main" id="{44812D33-B580-4D3F-8ACB-1B3A8F9091BA}"/>
              </a:ext>
            </a:extLst>
          </p:cNvPr>
          <p:cNvSpPr/>
          <p:nvPr/>
        </p:nvSpPr>
        <p:spPr>
          <a:xfrm>
            <a:off x="1505150" y="2391783"/>
            <a:ext cx="2618071" cy="58714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k-UA" sz="2000" b="1" dirty="0" err="1"/>
              <a:t>Фішинг</a:t>
            </a:r>
            <a:endParaRPr lang="uk-UA" sz="2000" b="1" dirty="0"/>
          </a:p>
        </p:txBody>
      </p:sp>
      <p:sp>
        <p:nvSpPr>
          <p:cNvPr id="21" name="Прямокутник: округлені кути 20">
            <a:extLst>
              <a:ext uri="{FF2B5EF4-FFF2-40B4-BE49-F238E27FC236}">
                <a16:creationId xmlns:a16="http://schemas.microsoft.com/office/drawing/2014/main" id="{FF98F5C5-EDFA-4296-8B72-3B38AF2B0259}"/>
              </a:ext>
            </a:extLst>
          </p:cNvPr>
          <p:cNvSpPr/>
          <p:nvPr/>
        </p:nvSpPr>
        <p:spPr>
          <a:xfrm>
            <a:off x="1505148" y="3197892"/>
            <a:ext cx="2618071" cy="58714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k-UA" b="1" i="0" dirty="0" err="1">
                <a:solidFill>
                  <a:srgbClr val="020002"/>
                </a:solidFill>
                <a:effectLst/>
                <a:latin typeface="Montserrat" panose="00000500000000000000" pitchFamily="2" charset="-52"/>
              </a:rPr>
              <a:t>Скімінг</a:t>
            </a:r>
            <a:endParaRPr lang="uk-UA" dirty="0"/>
          </a:p>
        </p:txBody>
      </p:sp>
      <p:sp>
        <p:nvSpPr>
          <p:cNvPr id="22" name="Прямокутник: округлені кути 21">
            <a:extLst>
              <a:ext uri="{FF2B5EF4-FFF2-40B4-BE49-F238E27FC236}">
                <a16:creationId xmlns:a16="http://schemas.microsoft.com/office/drawing/2014/main" id="{799F9AB2-D823-419E-BF92-AFA5E7EAF3B9}"/>
              </a:ext>
            </a:extLst>
          </p:cNvPr>
          <p:cNvSpPr/>
          <p:nvPr/>
        </p:nvSpPr>
        <p:spPr>
          <a:xfrm>
            <a:off x="1505148" y="4028228"/>
            <a:ext cx="2618071" cy="58714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k-UA" b="1" i="0" dirty="0" err="1">
                <a:solidFill>
                  <a:srgbClr val="020002"/>
                </a:solidFill>
                <a:effectLst/>
                <a:latin typeface="Montserrat" panose="00000500000000000000" pitchFamily="2" charset="-52"/>
              </a:rPr>
              <a:t>Спайвар</a:t>
            </a:r>
            <a:endParaRPr lang="uk-UA" dirty="0"/>
          </a:p>
        </p:txBody>
      </p:sp>
      <p:sp>
        <p:nvSpPr>
          <p:cNvPr id="23" name="Прямокутник: округлені кути 22">
            <a:extLst>
              <a:ext uri="{FF2B5EF4-FFF2-40B4-BE49-F238E27FC236}">
                <a16:creationId xmlns:a16="http://schemas.microsoft.com/office/drawing/2014/main" id="{CEC04424-B5F8-43AA-B0CF-84934D8E78A5}"/>
              </a:ext>
            </a:extLst>
          </p:cNvPr>
          <p:cNvSpPr/>
          <p:nvPr/>
        </p:nvSpPr>
        <p:spPr>
          <a:xfrm>
            <a:off x="1505147" y="4858564"/>
            <a:ext cx="2618071" cy="58714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k-UA" b="1" i="0" dirty="0" err="1">
                <a:solidFill>
                  <a:srgbClr val="020002"/>
                </a:solidFill>
                <a:effectLst/>
                <a:latin typeface="Montserrat" panose="00000500000000000000" pitchFamily="2" charset="-52"/>
              </a:rPr>
              <a:t>Хакінг</a:t>
            </a:r>
            <a:endParaRPr lang="uk-UA" dirty="0"/>
          </a:p>
        </p:txBody>
      </p:sp>
      <p:sp>
        <p:nvSpPr>
          <p:cNvPr id="24" name="Прямокутник: округлені кути 23">
            <a:extLst>
              <a:ext uri="{FF2B5EF4-FFF2-40B4-BE49-F238E27FC236}">
                <a16:creationId xmlns:a16="http://schemas.microsoft.com/office/drawing/2014/main" id="{FDC7518D-3821-4874-B536-43B7B3F96F40}"/>
              </a:ext>
            </a:extLst>
          </p:cNvPr>
          <p:cNvSpPr/>
          <p:nvPr/>
        </p:nvSpPr>
        <p:spPr>
          <a:xfrm>
            <a:off x="1505147" y="5718277"/>
            <a:ext cx="2618071" cy="58714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k-UA" b="1" i="0" dirty="0" err="1">
                <a:solidFill>
                  <a:srgbClr val="020002"/>
                </a:solidFill>
                <a:effectLst/>
                <a:latin typeface="Montserrat" panose="00000500000000000000" pitchFamily="2" charset="-52"/>
              </a:rPr>
              <a:t>Дампінг</a:t>
            </a:r>
            <a:endParaRPr lang="uk-UA" dirty="0"/>
          </a:p>
        </p:txBody>
      </p:sp>
      <p:sp>
        <p:nvSpPr>
          <p:cNvPr id="25" name="Прямокутник: округлені кути 24">
            <a:extLst>
              <a:ext uri="{FF2B5EF4-FFF2-40B4-BE49-F238E27FC236}">
                <a16:creationId xmlns:a16="http://schemas.microsoft.com/office/drawing/2014/main" id="{A4E94029-00E0-4ED9-8504-D4179C1C5F66}"/>
              </a:ext>
            </a:extLst>
          </p:cNvPr>
          <p:cNvSpPr/>
          <p:nvPr/>
        </p:nvSpPr>
        <p:spPr>
          <a:xfrm>
            <a:off x="5587865" y="953414"/>
            <a:ext cx="6311164" cy="5663237"/>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
        <p:nvSpPr>
          <p:cNvPr id="26" name="TextBox 25">
            <a:extLst>
              <a:ext uri="{FF2B5EF4-FFF2-40B4-BE49-F238E27FC236}">
                <a16:creationId xmlns:a16="http://schemas.microsoft.com/office/drawing/2014/main" id="{AAD59FE0-D1AB-4A79-A96F-F468057A62A3}"/>
              </a:ext>
            </a:extLst>
          </p:cNvPr>
          <p:cNvSpPr txBox="1"/>
          <p:nvPr/>
        </p:nvSpPr>
        <p:spPr>
          <a:xfrm>
            <a:off x="5573629" y="1211990"/>
            <a:ext cx="6093994" cy="923330"/>
          </a:xfrm>
          <a:prstGeom prst="rect">
            <a:avLst/>
          </a:prstGeom>
          <a:noFill/>
        </p:spPr>
        <p:txBody>
          <a:bodyPr wrap="square">
            <a:spAutoFit/>
          </a:bodyPr>
          <a:lstStyle/>
          <a:p>
            <a:pPr algn="ctr"/>
            <a:r>
              <a:rPr lang="ru-RU" b="1" i="0" dirty="0">
                <a:solidFill>
                  <a:srgbClr val="020002"/>
                </a:solidFill>
                <a:effectLst/>
                <a:latin typeface="Montserrat" panose="00000500000000000000" pitchFamily="2" charset="-52"/>
              </a:rPr>
              <a:t>У другому </a:t>
            </a:r>
            <a:r>
              <a:rPr lang="ru-RU" b="1" i="0" dirty="0" err="1">
                <a:solidFill>
                  <a:srgbClr val="020002"/>
                </a:solidFill>
                <a:effectLst/>
                <a:latin typeface="Montserrat" panose="00000500000000000000" pitchFamily="2" charset="-52"/>
              </a:rPr>
              <a:t>випадку</a:t>
            </a:r>
            <a:r>
              <a:rPr lang="ru-RU" b="1" i="0" dirty="0">
                <a:solidFill>
                  <a:srgbClr val="020002"/>
                </a:solidFill>
                <a:effectLst/>
                <a:latin typeface="Montserrat" panose="00000500000000000000" pitchFamily="2" charset="-52"/>
              </a:rPr>
              <a:t> </a:t>
            </a:r>
            <a:r>
              <a:rPr lang="ru-RU" b="1" i="0" dirty="0" err="1">
                <a:solidFill>
                  <a:srgbClr val="020002"/>
                </a:solidFill>
                <a:effectLst/>
                <a:latin typeface="Montserrat" panose="00000500000000000000" pitchFamily="2" charset="-52"/>
              </a:rPr>
              <a:t>жертви</a:t>
            </a:r>
            <a:r>
              <a:rPr lang="ru-RU" b="1" i="0" dirty="0">
                <a:solidFill>
                  <a:srgbClr val="020002"/>
                </a:solidFill>
                <a:effectLst/>
                <a:latin typeface="Montserrat" panose="00000500000000000000" pitchFamily="2" charset="-52"/>
              </a:rPr>
              <a:t> </a:t>
            </a:r>
            <a:r>
              <a:rPr lang="ru-RU" b="1" i="0" dirty="0" err="1">
                <a:solidFill>
                  <a:srgbClr val="020002"/>
                </a:solidFill>
                <a:effectLst/>
                <a:latin typeface="Montserrat" panose="00000500000000000000" pitchFamily="2" charset="-52"/>
              </a:rPr>
              <a:t>самі</a:t>
            </a:r>
            <a:r>
              <a:rPr lang="ru-RU" b="1" i="0" dirty="0">
                <a:solidFill>
                  <a:srgbClr val="020002"/>
                </a:solidFill>
                <a:effectLst/>
                <a:latin typeface="Montserrat" panose="00000500000000000000" pitchFamily="2" charset="-52"/>
              </a:rPr>
              <a:t> </a:t>
            </a:r>
            <a:r>
              <a:rPr lang="ru-RU" b="1" i="0" dirty="0" err="1">
                <a:solidFill>
                  <a:srgbClr val="020002"/>
                </a:solidFill>
                <a:effectLst/>
                <a:latin typeface="Montserrat" panose="00000500000000000000" pitchFamily="2" charset="-52"/>
              </a:rPr>
              <a:t>діляться</a:t>
            </a:r>
            <a:r>
              <a:rPr lang="ru-RU" b="1" i="0" dirty="0">
                <a:solidFill>
                  <a:srgbClr val="020002"/>
                </a:solidFill>
                <a:effectLst/>
                <a:latin typeface="Montserrat" panose="00000500000000000000" pitchFamily="2" charset="-52"/>
              </a:rPr>
              <a:t> </a:t>
            </a:r>
            <a:r>
              <a:rPr lang="ru-RU" b="1" i="0" dirty="0" err="1">
                <a:solidFill>
                  <a:srgbClr val="020002"/>
                </a:solidFill>
                <a:effectLst/>
                <a:latin typeface="Montserrat" panose="00000500000000000000" pitchFamily="2" charset="-52"/>
              </a:rPr>
              <a:t>своїми</a:t>
            </a:r>
            <a:r>
              <a:rPr lang="ru-RU" b="1" i="0" dirty="0">
                <a:solidFill>
                  <a:srgbClr val="020002"/>
                </a:solidFill>
                <a:effectLst/>
                <a:latin typeface="Montserrat" panose="00000500000000000000" pitchFamily="2" charset="-52"/>
              </a:rPr>
              <a:t> </a:t>
            </a:r>
            <a:r>
              <a:rPr lang="ru-RU" b="1" i="0" dirty="0" err="1">
                <a:solidFill>
                  <a:srgbClr val="020002"/>
                </a:solidFill>
                <a:effectLst/>
                <a:latin typeface="Montserrat" panose="00000500000000000000" pitchFamily="2" charset="-52"/>
              </a:rPr>
              <a:t>даними</a:t>
            </a:r>
            <a:r>
              <a:rPr lang="ru-RU" b="1" i="0" dirty="0">
                <a:solidFill>
                  <a:srgbClr val="020002"/>
                </a:solidFill>
                <a:effectLst/>
                <a:latin typeface="Montserrat" panose="00000500000000000000" pitchFamily="2" charset="-52"/>
              </a:rPr>
              <a:t> </a:t>
            </a:r>
            <a:r>
              <a:rPr lang="ru-RU" b="1" i="0" dirty="0" err="1">
                <a:solidFill>
                  <a:srgbClr val="020002"/>
                </a:solidFill>
                <a:effectLst/>
                <a:latin typeface="Montserrat" panose="00000500000000000000" pitchFamily="2" charset="-52"/>
              </a:rPr>
              <a:t>із</a:t>
            </a:r>
            <a:r>
              <a:rPr lang="ru-RU" b="1" i="0" dirty="0">
                <a:solidFill>
                  <a:srgbClr val="020002"/>
                </a:solidFill>
                <a:effectLst/>
                <a:latin typeface="Montserrat" panose="00000500000000000000" pitchFamily="2" charset="-52"/>
              </a:rPr>
              <a:t> </a:t>
            </a:r>
            <a:r>
              <a:rPr lang="ru-RU" b="1" i="0" dirty="0" err="1">
                <a:solidFill>
                  <a:srgbClr val="020002"/>
                </a:solidFill>
                <a:effectLst/>
                <a:latin typeface="Montserrat" panose="00000500000000000000" pitchFamily="2" charset="-52"/>
              </a:rPr>
              <a:t>третіми</a:t>
            </a:r>
            <a:r>
              <a:rPr lang="ru-RU" b="1" i="0" dirty="0">
                <a:solidFill>
                  <a:srgbClr val="020002"/>
                </a:solidFill>
                <a:effectLst/>
                <a:latin typeface="Montserrat" panose="00000500000000000000" pitchFamily="2" charset="-52"/>
              </a:rPr>
              <a:t> особами, не </a:t>
            </a:r>
            <a:r>
              <a:rPr lang="ru-RU" b="1" i="0" dirty="0" err="1">
                <a:solidFill>
                  <a:srgbClr val="020002"/>
                </a:solidFill>
                <a:effectLst/>
                <a:latin typeface="Montserrat" panose="00000500000000000000" pitchFamily="2" charset="-52"/>
              </a:rPr>
              <a:t>підозрюючи</a:t>
            </a:r>
            <a:r>
              <a:rPr lang="ru-RU" b="1" i="0" dirty="0">
                <a:solidFill>
                  <a:srgbClr val="020002"/>
                </a:solidFill>
                <a:effectLst/>
                <a:latin typeface="Montserrat" panose="00000500000000000000" pitchFamily="2" charset="-52"/>
              </a:rPr>
              <a:t> про </a:t>
            </a:r>
            <a:r>
              <a:rPr lang="ru-RU" b="1" i="0" dirty="0" err="1">
                <a:solidFill>
                  <a:srgbClr val="020002"/>
                </a:solidFill>
                <a:effectLst/>
                <a:latin typeface="Montserrat" panose="00000500000000000000" pitchFamily="2" charset="-52"/>
              </a:rPr>
              <a:t>можливі</a:t>
            </a:r>
            <a:r>
              <a:rPr lang="ru-RU" b="1" i="0" dirty="0">
                <a:solidFill>
                  <a:srgbClr val="020002"/>
                </a:solidFill>
                <a:effectLst/>
                <a:latin typeface="Montserrat" panose="00000500000000000000" pitchFamily="2" charset="-52"/>
              </a:rPr>
              <a:t> </a:t>
            </a:r>
            <a:r>
              <a:rPr lang="ru-RU" b="1" i="0" dirty="0" err="1">
                <a:solidFill>
                  <a:srgbClr val="020002"/>
                </a:solidFill>
                <a:effectLst/>
                <a:latin typeface="Montserrat" panose="00000500000000000000" pitchFamily="2" charset="-52"/>
              </a:rPr>
              <a:t>ризики</a:t>
            </a:r>
            <a:r>
              <a:rPr lang="ru-RU" b="1" i="0" dirty="0">
                <a:solidFill>
                  <a:srgbClr val="020002"/>
                </a:solidFill>
                <a:effectLst/>
                <a:latin typeface="Montserrat" panose="00000500000000000000" pitchFamily="2" charset="-52"/>
              </a:rPr>
              <a:t>.</a:t>
            </a:r>
            <a:endParaRPr lang="uk-UA" b="1" dirty="0"/>
          </a:p>
        </p:txBody>
      </p:sp>
      <p:sp>
        <p:nvSpPr>
          <p:cNvPr id="27" name="Прямокутник: округлені кути 26">
            <a:extLst>
              <a:ext uri="{FF2B5EF4-FFF2-40B4-BE49-F238E27FC236}">
                <a16:creationId xmlns:a16="http://schemas.microsoft.com/office/drawing/2014/main" id="{F3822DE3-45A2-455F-8311-2D715A220C30}"/>
              </a:ext>
            </a:extLst>
          </p:cNvPr>
          <p:cNvSpPr/>
          <p:nvPr/>
        </p:nvSpPr>
        <p:spPr>
          <a:xfrm>
            <a:off x="5920439" y="2417931"/>
            <a:ext cx="5665068" cy="58714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i="0" dirty="0" err="1">
                <a:solidFill>
                  <a:srgbClr val="020002"/>
                </a:solidFill>
                <a:effectLst/>
              </a:rPr>
              <a:t>Реєстрація</a:t>
            </a:r>
            <a:r>
              <a:rPr lang="ru-RU" sz="2000" b="1" i="0" dirty="0">
                <a:solidFill>
                  <a:srgbClr val="020002"/>
                </a:solidFill>
                <a:effectLst/>
              </a:rPr>
              <a:t> на </a:t>
            </a:r>
            <a:r>
              <a:rPr lang="ru-RU" sz="2000" b="1" i="0" dirty="0" err="1">
                <a:solidFill>
                  <a:srgbClr val="020002"/>
                </a:solidFill>
                <a:effectLst/>
              </a:rPr>
              <a:t>незнайомих</a:t>
            </a:r>
            <a:r>
              <a:rPr lang="ru-RU" sz="2000" b="1" i="0" dirty="0">
                <a:solidFill>
                  <a:srgbClr val="020002"/>
                </a:solidFill>
                <a:effectLst/>
              </a:rPr>
              <a:t> </a:t>
            </a:r>
            <a:r>
              <a:rPr lang="ru-RU" sz="2000" b="1" i="0" dirty="0" err="1">
                <a:solidFill>
                  <a:srgbClr val="020002"/>
                </a:solidFill>
                <a:effectLst/>
              </a:rPr>
              <a:t>чи</a:t>
            </a:r>
            <a:r>
              <a:rPr lang="ru-RU" sz="2000" b="1" i="0" dirty="0">
                <a:solidFill>
                  <a:srgbClr val="020002"/>
                </a:solidFill>
                <a:effectLst/>
              </a:rPr>
              <a:t> </a:t>
            </a:r>
            <a:r>
              <a:rPr lang="ru-RU" sz="2000" b="1" i="0" dirty="0" err="1">
                <a:solidFill>
                  <a:srgbClr val="020002"/>
                </a:solidFill>
                <a:effectLst/>
              </a:rPr>
              <a:t>підозрілих</a:t>
            </a:r>
            <a:r>
              <a:rPr lang="ru-RU" sz="2000" b="1" i="0" dirty="0">
                <a:solidFill>
                  <a:srgbClr val="020002"/>
                </a:solidFill>
                <a:effectLst/>
              </a:rPr>
              <a:t> сайтах</a:t>
            </a:r>
            <a:endParaRPr lang="uk-UA" sz="2000" b="1" dirty="0"/>
          </a:p>
        </p:txBody>
      </p:sp>
      <p:sp>
        <p:nvSpPr>
          <p:cNvPr id="28" name="Прямокутник: округлені кути 27">
            <a:extLst>
              <a:ext uri="{FF2B5EF4-FFF2-40B4-BE49-F238E27FC236}">
                <a16:creationId xmlns:a16="http://schemas.microsoft.com/office/drawing/2014/main" id="{5ED47DE6-C7C4-4B7F-BD43-727BD47742BC}"/>
              </a:ext>
            </a:extLst>
          </p:cNvPr>
          <p:cNvSpPr/>
          <p:nvPr/>
        </p:nvSpPr>
        <p:spPr>
          <a:xfrm>
            <a:off x="5916031" y="3506142"/>
            <a:ext cx="5665068" cy="58714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000" b="1" i="0" dirty="0" err="1">
                <a:solidFill>
                  <a:srgbClr val="020002"/>
                </a:solidFill>
                <a:effectLst/>
              </a:rPr>
              <a:t>Використання</a:t>
            </a:r>
            <a:r>
              <a:rPr lang="ru-RU" sz="2000" b="1" i="0" dirty="0">
                <a:solidFill>
                  <a:srgbClr val="020002"/>
                </a:solidFill>
                <a:effectLst/>
              </a:rPr>
              <a:t> </a:t>
            </a:r>
            <a:r>
              <a:rPr lang="ru-RU" sz="2000" b="1" i="0" dirty="0" err="1">
                <a:solidFill>
                  <a:srgbClr val="020002"/>
                </a:solidFill>
                <a:effectLst/>
              </a:rPr>
              <a:t>однакових</a:t>
            </a:r>
            <a:r>
              <a:rPr lang="ru-RU" sz="2000" b="1" i="0" dirty="0">
                <a:solidFill>
                  <a:srgbClr val="020002"/>
                </a:solidFill>
                <a:effectLst/>
              </a:rPr>
              <a:t> </a:t>
            </a:r>
            <a:r>
              <a:rPr lang="ru-RU" sz="2000" b="1" i="0" dirty="0" err="1">
                <a:solidFill>
                  <a:srgbClr val="020002"/>
                </a:solidFill>
                <a:effectLst/>
              </a:rPr>
              <a:t>або</a:t>
            </a:r>
            <a:r>
              <a:rPr lang="ru-RU" sz="2000" b="1" i="0" dirty="0">
                <a:solidFill>
                  <a:srgbClr val="020002"/>
                </a:solidFill>
                <a:effectLst/>
              </a:rPr>
              <a:t> </a:t>
            </a:r>
            <a:r>
              <a:rPr lang="ru-RU" sz="2000" b="1" i="0" dirty="0" err="1">
                <a:solidFill>
                  <a:srgbClr val="020002"/>
                </a:solidFill>
                <a:effectLst/>
              </a:rPr>
              <a:t>слабких</a:t>
            </a:r>
            <a:r>
              <a:rPr lang="ru-RU" sz="2000" b="1" i="0" dirty="0">
                <a:solidFill>
                  <a:srgbClr val="020002"/>
                </a:solidFill>
                <a:effectLst/>
              </a:rPr>
              <a:t> </a:t>
            </a:r>
            <a:r>
              <a:rPr lang="ru-RU" sz="2000" b="1" i="0" dirty="0" err="1">
                <a:solidFill>
                  <a:srgbClr val="020002"/>
                </a:solidFill>
                <a:effectLst/>
              </a:rPr>
              <a:t>паролів</a:t>
            </a:r>
            <a:endParaRPr lang="uk-UA" sz="2000" b="1" dirty="0"/>
          </a:p>
        </p:txBody>
      </p:sp>
      <p:sp>
        <p:nvSpPr>
          <p:cNvPr id="29" name="Прямокутник: округлені кути 28">
            <a:extLst>
              <a:ext uri="{FF2B5EF4-FFF2-40B4-BE49-F238E27FC236}">
                <a16:creationId xmlns:a16="http://schemas.microsoft.com/office/drawing/2014/main" id="{0D986D27-42B5-4933-A8D5-6D5FA44ED4D3}"/>
              </a:ext>
            </a:extLst>
          </p:cNvPr>
          <p:cNvSpPr/>
          <p:nvPr/>
        </p:nvSpPr>
        <p:spPr>
          <a:xfrm>
            <a:off x="5916031" y="4615369"/>
            <a:ext cx="5665068" cy="58714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b="1" i="0" dirty="0" err="1">
                <a:solidFill>
                  <a:srgbClr val="020002"/>
                </a:solidFill>
                <a:effectLst/>
              </a:rPr>
              <a:t>Публікація</a:t>
            </a:r>
            <a:r>
              <a:rPr lang="ru-RU" b="1" i="0" dirty="0">
                <a:solidFill>
                  <a:srgbClr val="020002"/>
                </a:solidFill>
                <a:effectLst/>
              </a:rPr>
              <a:t> </a:t>
            </a:r>
            <a:r>
              <a:rPr lang="ru-RU" b="1" i="0" dirty="0" err="1">
                <a:solidFill>
                  <a:srgbClr val="020002"/>
                </a:solidFill>
                <a:effectLst/>
              </a:rPr>
              <a:t>особистої</a:t>
            </a:r>
            <a:r>
              <a:rPr lang="ru-RU" b="1" i="0" dirty="0">
                <a:solidFill>
                  <a:srgbClr val="020002"/>
                </a:solidFill>
                <a:effectLst/>
              </a:rPr>
              <a:t> </a:t>
            </a:r>
            <a:r>
              <a:rPr lang="ru-RU" b="1" i="0" dirty="0" err="1">
                <a:solidFill>
                  <a:srgbClr val="020002"/>
                </a:solidFill>
                <a:effectLst/>
              </a:rPr>
              <a:t>інформації</a:t>
            </a:r>
            <a:r>
              <a:rPr lang="ru-RU" b="1" i="0" dirty="0">
                <a:solidFill>
                  <a:srgbClr val="020002"/>
                </a:solidFill>
                <a:effectLst/>
              </a:rPr>
              <a:t> у </a:t>
            </a:r>
            <a:r>
              <a:rPr lang="ru-RU" b="1" i="0" dirty="0" err="1">
                <a:solidFill>
                  <a:srgbClr val="020002"/>
                </a:solidFill>
                <a:effectLst/>
              </a:rPr>
              <a:t>відкритому</a:t>
            </a:r>
            <a:r>
              <a:rPr lang="ru-RU" b="1" i="0" dirty="0">
                <a:solidFill>
                  <a:srgbClr val="020002"/>
                </a:solidFill>
                <a:effectLst/>
              </a:rPr>
              <a:t> </a:t>
            </a:r>
            <a:r>
              <a:rPr lang="ru-RU" b="1" i="0" dirty="0" err="1">
                <a:solidFill>
                  <a:srgbClr val="020002"/>
                </a:solidFill>
                <a:effectLst/>
              </a:rPr>
              <a:t>доступі</a:t>
            </a:r>
            <a:r>
              <a:rPr lang="ru-RU" b="0" i="0" dirty="0">
                <a:solidFill>
                  <a:srgbClr val="020002"/>
                </a:solidFill>
                <a:effectLst/>
              </a:rPr>
              <a:t> </a:t>
            </a:r>
            <a:endParaRPr lang="uk-UA" b="1" dirty="0"/>
          </a:p>
        </p:txBody>
      </p:sp>
      <p:sp>
        <p:nvSpPr>
          <p:cNvPr id="30" name="Прямокутник: округлені кути 29">
            <a:extLst>
              <a:ext uri="{FF2B5EF4-FFF2-40B4-BE49-F238E27FC236}">
                <a16:creationId xmlns:a16="http://schemas.microsoft.com/office/drawing/2014/main" id="{8A4D7FEB-B442-47DE-A858-F06BD086E980}"/>
              </a:ext>
            </a:extLst>
          </p:cNvPr>
          <p:cNvSpPr/>
          <p:nvPr/>
        </p:nvSpPr>
        <p:spPr>
          <a:xfrm>
            <a:off x="5916031" y="5718277"/>
            <a:ext cx="5665068" cy="587141"/>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k-UA" sz="2000" b="1" i="0" dirty="0">
                <a:solidFill>
                  <a:srgbClr val="020002"/>
                </a:solidFill>
                <a:effectLst/>
              </a:rPr>
              <a:t>Передача своїх даних</a:t>
            </a:r>
            <a:endParaRPr lang="uk-UA" sz="2000" b="1" dirty="0"/>
          </a:p>
        </p:txBody>
      </p:sp>
    </p:spTree>
    <p:extLst>
      <p:ext uri="{BB962C8B-B14F-4D97-AF65-F5344CB8AC3E}">
        <p14:creationId xmlns:p14="http://schemas.microsoft.com/office/powerpoint/2010/main" val="1100926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752474" y="111849"/>
            <a:ext cx="9905998" cy="1478570"/>
          </a:xfrm>
        </p:spPr>
        <p:txBody>
          <a:bodyPr>
            <a:noAutofit/>
          </a:bodyPr>
          <a:lstStyle/>
          <a:p>
            <a:pPr algn="ctr"/>
            <a:r>
              <a:rPr lang="uk-UA" b="1" dirty="0"/>
              <a:t>Загрози для мобільних пристроїв</a:t>
            </a:r>
          </a:p>
        </p:txBody>
      </p:sp>
      <p:sp>
        <p:nvSpPr>
          <p:cNvPr id="5" name="TextBox 4"/>
          <p:cNvSpPr txBox="1"/>
          <p:nvPr/>
        </p:nvSpPr>
        <p:spPr>
          <a:xfrm>
            <a:off x="656685" y="1724870"/>
            <a:ext cx="10390186" cy="1842754"/>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algn="just" fontAlgn="base">
              <a:spcBef>
                <a:spcPct val="0"/>
              </a:spcBef>
              <a:spcAft>
                <a:spcPct val="0"/>
              </a:spcAft>
              <a:defRPr/>
            </a:pPr>
            <a:r>
              <a:rPr lang="uk-UA" sz="2800" kern="0" dirty="0">
                <a:solidFill>
                  <a:srgbClr val="FFFFFF"/>
                </a:solidFill>
              </a:rPr>
              <a:t>Ви знаєте, що </a:t>
            </a:r>
            <a:r>
              <a:rPr lang="uk-UA" sz="2800" kern="0" dirty="0">
                <a:solidFill>
                  <a:srgbClr val="FFFF00"/>
                </a:solidFill>
              </a:rPr>
              <a:t>смартфони</a:t>
            </a:r>
            <a:r>
              <a:rPr lang="uk-UA" sz="2800" kern="0" dirty="0">
                <a:solidFill>
                  <a:srgbClr val="FFFFFF"/>
                </a:solidFill>
              </a:rPr>
              <a:t> — це мобільні телефони, доповнені функціями персонального комп'ютера, зі своєю операційною системою та іншим програмним забезпеченням. </a:t>
            </a:r>
          </a:p>
        </p:txBody>
      </p:sp>
      <p:sp>
        <p:nvSpPr>
          <p:cNvPr id="6" name="TextBox 5">
            <a:extLst>
              <a:ext uri="{FF2B5EF4-FFF2-40B4-BE49-F238E27FC236}">
                <a16:creationId xmlns:a16="http://schemas.microsoft.com/office/drawing/2014/main" id="{C3FB9C2C-2165-4AE5-82FC-3EA68F9F23E1}"/>
              </a:ext>
            </a:extLst>
          </p:cNvPr>
          <p:cNvSpPr txBox="1"/>
          <p:nvPr/>
        </p:nvSpPr>
        <p:spPr>
          <a:xfrm>
            <a:off x="657225" y="3567624"/>
            <a:ext cx="10389107" cy="968226"/>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algn="just" fontAlgn="base">
              <a:spcBef>
                <a:spcPct val="0"/>
              </a:spcBef>
              <a:spcAft>
                <a:spcPct val="0"/>
              </a:spcAft>
              <a:defRPr/>
            </a:pPr>
            <a:r>
              <a:rPr lang="uk-UA" sz="2800" kern="0" dirty="0">
                <a:solidFill>
                  <a:srgbClr val="FFFFFF"/>
                </a:solidFill>
              </a:rPr>
              <a:t>Тому для смартфонів характерні ті самі загрози, що і для стаціонарних комп'ютерів:</a:t>
            </a:r>
          </a:p>
        </p:txBody>
      </p:sp>
      <p:sp>
        <p:nvSpPr>
          <p:cNvPr id="7" name="TextBox 6">
            <a:extLst>
              <a:ext uri="{FF2B5EF4-FFF2-40B4-BE49-F238E27FC236}">
                <a16:creationId xmlns:a16="http://schemas.microsoft.com/office/drawing/2014/main" id="{95D359C4-D52C-402A-A9D1-9F72771A9F14}"/>
              </a:ext>
            </a:extLst>
          </p:cNvPr>
          <p:cNvSpPr txBox="1"/>
          <p:nvPr/>
        </p:nvSpPr>
        <p:spPr>
          <a:xfrm>
            <a:off x="752474" y="5818143"/>
            <a:ext cx="10293857" cy="968226"/>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algn="just" fontAlgn="base">
              <a:spcBef>
                <a:spcPct val="0"/>
              </a:spcBef>
              <a:spcAft>
                <a:spcPct val="0"/>
              </a:spcAft>
              <a:defRPr/>
            </a:pPr>
            <a:r>
              <a:rPr lang="uk-UA" sz="2800" kern="0" dirty="0">
                <a:solidFill>
                  <a:srgbClr val="FFFFFF"/>
                </a:solidFill>
              </a:rPr>
              <a:t>Як і стаціонарні комп'ютери, смартфони можуть потрапити до </a:t>
            </a:r>
            <a:r>
              <a:rPr lang="uk-UA" sz="2800" kern="0" dirty="0" err="1">
                <a:solidFill>
                  <a:srgbClr val="FFFF00"/>
                </a:solidFill>
              </a:rPr>
              <a:t>ботнет</a:t>
            </a:r>
            <a:r>
              <a:rPr lang="uk-UA" sz="2800" kern="0" dirty="0">
                <a:solidFill>
                  <a:srgbClr val="FFFF00"/>
                </a:solidFill>
              </a:rPr>
              <a:t>-мережі</a:t>
            </a:r>
            <a:r>
              <a:rPr lang="uk-UA" sz="2800" kern="0" dirty="0">
                <a:solidFill>
                  <a:srgbClr val="FFFFFF"/>
                </a:solidFill>
              </a:rPr>
              <a:t>.</a:t>
            </a:r>
          </a:p>
        </p:txBody>
      </p:sp>
      <p:sp>
        <p:nvSpPr>
          <p:cNvPr id="8" name="Прямокутник 7">
            <a:extLst>
              <a:ext uri="{FF2B5EF4-FFF2-40B4-BE49-F238E27FC236}">
                <a16:creationId xmlns:a16="http://schemas.microsoft.com/office/drawing/2014/main" id="{35971BDC-9291-4FA0-B7D7-CBA609D8E942}"/>
              </a:ext>
            </a:extLst>
          </p:cNvPr>
          <p:cNvSpPr/>
          <p:nvPr/>
        </p:nvSpPr>
        <p:spPr>
          <a:xfrm>
            <a:off x="656685" y="4601686"/>
            <a:ext cx="2166569" cy="121082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2800" b="1" i="1" kern="0" dirty="0">
                <a:solidFill>
                  <a:srgbClr val="FFFFFF"/>
                </a:solidFill>
              </a:rPr>
              <a:t>віруси</a:t>
            </a:r>
            <a:endParaRPr lang="uk-UA" sz="2400" b="1" i="1" kern="0" dirty="0">
              <a:solidFill>
                <a:srgbClr val="FFFFFF"/>
              </a:solidFill>
            </a:endParaRPr>
          </a:p>
        </p:txBody>
      </p:sp>
      <p:sp>
        <p:nvSpPr>
          <p:cNvPr id="9" name="Прямокутник 8">
            <a:extLst>
              <a:ext uri="{FF2B5EF4-FFF2-40B4-BE49-F238E27FC236}">
                <a16:creationId xmlns:a16="http://schemas.microsoft.com/office/drawing/2014/main" id="{8AEC3F20-A821-46A7-87A7-1909851A6798}"/>
              </a:ext>
            </a:extLst>
          </p:cNvPr>
          <p:cNvSpPr/>
          <p:nvPr/>
        </p:nvSpPr>
        <p:spPr>
          <a:xfrm>
            <a:off x="3568618" y="4620024"/>
            <a:ext cx="2070779" cy="121082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троянські програми</a:t>
            </a:r>
            <a:endParaRPr lang="uk-UA" sz="2400" b="1" i="1" kern="0" dirty="0">
              <a:solidFill>
                <a:srgbClr val="FFFFFF"/>
              </a:solidFill>
            </a:endParaRPr>
          </a:p>
        </p:txBody>
      </p:sp>
      <p:sp>
        <p:nvSpPr>
          <p:cNvPr id="10" name="Прямокутник 9">
            <a:extLst>
              <a:ext uri="{FF2B5EF4-FFF2-40B4-BE49-F238E27FC236}">
                <a16:creationId xmlns:a16="http://schemas.microsoft.com/office/drawing/2014/main" id="{8A559E20-908C-44A1-8893-58F97644765C}"/>
              </a:ext>
            </a:extLst>
          </p:cNvPr>
          <p:cNvSpPr/>
          <p:nvPr/>
        </p:nvSpPr>
        <p:spPr>
          <a:xfrm>
            <a:off x="6407974" y="4580380"/>
            <a:ext cx="2070779" cy="121082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мережеві хробаки</a:t>
            </a:r>
            <a:endParaRPr lang="uk-UA" sz="2400" b="1" i="1" kern="0" dirty="0">
              <a:solidFill>
                <a:srgbClr val="FFFFFF"/>
              </a:solidFill>
            </a:endParaRPr>
          </a:p>
        </p:txBody>
      </p:sp>
      <p:sp>
        <p:nvSpPr>
          <p:cNvPr id="11" name="Прямокутник 10">
            <a:extLst>
              <a:ext uri="{FF2B5EF4-FFF2-40B4-BE49-F238E27FC236}">
                <a16:creationId xmlns:a16="http://schemas.microsoft.com/office/drawing/2014/main" id="{56D5B13D-98B3-4619-B447-F06F69B5CFEF}"/>
              </a:ext>
            </a:extLst>
          </p:cNvPr>
          <p:cNvSpPr/>
          <p:nvPr/>
        </p:nvSpPr>
        <p:spPr>
          <a:xfrm>
            <a:off x="9010343" y="4613298"/>
            <a:ext cx="2070779" cy="121082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рекламні модулі та ін.</a:t>
            </a:r>
            <a:endParaRPr lang="uk-UA" sz="2400" b="1" i="1" kern="0" dirty="0">
              <a:solidFill>
                <a:srgbClr val="FFFFFF"/>
              </a:solidFill>
            </a:endParaRPr>
          </a:p>
        </p:txBody>
      </p:sp>
    </p:spTree>
    <p:extLst>
      <p:ext uri="{BB962C8B-B14F-4D97-AF65-F5344CB8AC3E}">
        <p14:creationId xmlns:p14="http://schemas.microsoft.com/office/powerpoint/2010/main" val="270062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000"/>
                                        <p:tgtEl>
                                          <p:spTgt spid="6"/>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childTnLst>
                          </p:cTn>
                        </p:par>
                        <p:par>
                          <p:cTn id="16" fill="hold">
                            <p:stCondLst>
                              <p:cond delay="30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000" fill="hold"/>
                                        <p:tgtEl>
                                          <p:spTgt spid="8"/>
                                        </p:tgtEl>
                                        <p:attrNameLst>
                                          <p:attrName>ppt_w</p:attrName>
                                        </p:attrNameLst>
                                      </p:cBhvr>
                                      <p:tavLst>
                                        <p:tav tm="0">
                                          <p:val>
                                            <p:fltVal val="0"/>
                                          </p:val>
                                        </p:tav>
                                        <p:tav tm="100000">
                                          <p:val>
                                            <p:strVal val="#ppt_w"/>
                                          </p:val>
                                        </p:tav>
                                      </p:tavLst>
                                    </p:anim>
                                    <p:anim calcmode="lin" valueType="num">
                                      <p:cBhvr>
                                        <p:cTn id="20" dur="1000" fill="hold"/>
                                        <p:tgtEl>
                                          <p:spTgt spid="8"/>
                                        </p:tgtEl>
                                        <p:attrNameLst>
                                          <p:attrName>ppt_h</p:attrName>
                                        </p:attrNameLst>
                                      </p:cBhvr>
                                      <p:tavLst>
                                        <p:tav tm="0">
                                          <p:val>
                                            <p:fltVal val="0"/>
                                          </p:val>
                                        </p:tav>
                                        <p:tav tm="100000">
                                          <p:val>
                                            <p:strVal val="#ppt_h"/>
                                          </p:val>
                                        </p:tav>
                                      </p:tavLst>
                                    </p:anim>
                                    <p:animEffect transition="in" filter="fade">
                                      <p:cBhvr>
                                        <p:cTn id="21" dur="1000"/>
                                        <p:tgtEl>
                                          <p:spTgt spid="8"/>
                                        </p:tgtEl>
                                      </p:cBhvr>
                                    </p:animEffect>
                                  </p:childTnLst>
                                </p:cTn>
                              </p:par>
                            </p:childTnLst>
                          </p:cTn>
                        </p:par>
                        <p:par>
                          <p:cTn id="22" fill="hold">
                            <p:stCondLst>
                              <p:cond delay="4000"/>
                            </p:stCondLst>
                            <p:childTnLst>
                              <p:par>
                                <p:cTn id="23" presetID="53" presetClass="entr" presetSubtype="16"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0" fill="hold"/>
                                        <p:tgtEl>
                                          <p:spTgt spid="9"/>
                                        </p:tgtEl>
                                        <p:attrNameLst>
                                          <p:attrName>ppt_w</p:attrName>
                                        </p:attrNameLst>
                                      </p:cBhvr>
                                      <p:tavLst>
                                        <p:tav tm="0">
                                          <p:val>
                                            <p:fltVal val="0"/>
                                          </p:val>
                                        </p:tav>
                                        <p:tav tm="100000">
                                          <p:val>
                                            <p:strVal val="#ppt_w"/>
                                          </p:val>
                                        </p:tav>
                                      </p:tavLst>
                                    </p:anim>
                                    <p:anim calcmode="lin" valueType="num">
                                      <p:cBhvr>
                                        <p:cTn id="26" dur="1000" fill="hold"/>
                                        <p:tgtEl>
                                          <p:spTgt spid="9"/>
                                        </p:tgtEl>
                                        <p:attrNameLst>
                                          <p:attrName>ppt_h</p:attrName>
                                        </p:attrNameLst>
                                      </p:cBhvr>
                                      <p:tavLst>
                                        <p:tav tm="0">
                                          <p:val>
                                            <p:fltVal val="0"/>
                                          </p:val>
                                        </p:tav>
                                        <p:tav tm="100000">
                                          <p:val>
                                            <p:strVal val="#ppt_h"/>
                                          </p:val>
                                        </p:tav>
                                      </p:tavLst>
                                    </p:anim>
                                    <p:animEffect transition="in" filter="fade">
                                      <p:cBhvr>
                                        <p:cTn id="27" dur="1000"/>
                                        <p:tgtEl>
                                          <p:spTgt spid="9"/>
                                        </p:tgtEl>
                                      </p:cBhvr>
                                    </p:animEffect>
                                  </p:childTnLst>
                                </p:cTn>
                              </p:par>
                            </p:childTnLst>
                          </p:cTn>
                        </p:par>
                        <p:par>
                          <p:cTn id="28" fill="hold">
                            <p:stCondLst>
                              <p:cond delay="5000"/>
                            </p:stCondLst>
                            <p:childTnLst>
                              <p:par>
                                <p:cTn id="29" presetID="53" presetClass="entr" presetSubtype="16"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000" fill="hold"/>
                                        <p:tgtEl>
                                          <p:spTgt spid="10"/>
                                        </p:tgtEl>
                                        <p:attrNameLst>
                                          <p:attrName>ppt_w</p:attrName>
                                        </p:attrNameLst>
                                      </p:cBhvr>
                                      <p:tavLst>
                                        <p:tav tm="0">
                                          <p:val>
                                            <p:fltVal val="0"/>
                                          </p:val>
                                        </p:tav>
                                        <p:tav tm="100000">
                                          <p:val>
                                            <p:strVal val="#ppt_w"/>
                                          </p:val>
                                        </p:tav>
                                      </p:tavLst>
                                    </p:anim>
                                    <p:anim calcmode="lin" valueType="num">
                                      <p:cBhvr>
                                        <p:cTn id="32" dur="1000" fill="hold"/>
                                        <p:tgtEl>
                                          <p:spTgt spid="10"/>
                                        </p:tgtEl>
                                        <p:attrNameLst>
                                          <p:attrName>ppt_h</p:attrName>
                                        </p:attrNameLst>
                                      </p:cBhvr>
                                      <p:tavLst>
                                        <p:tav tm="0">
                                          <p:val>
                                            <p:fltVal val="0"/>
                                          </p:val>
                                        </p:tav>
                                        <p:tav tm="100000">
                                          <p:val>
                                            <p:strVal val="#ppt_h"/>
                                          </p:val>
                                        </p:tav>
                                      </p:tavLst>
                                    </p:anim>
                                    <p:animEffect transition="in" filter="fade">
                                      <p:cBhvr>
                                        <p:cTn id="33" dur="1000"/>
                                        <p:tgtEl>
                                          <p:spTgt spid="10"/>
                                        </p:tgtEl>
                                      </p:cBhvr>
                                    </p:animEffect>
                                  </p:childTnLst>
                                </p:cTn>
                              </p:par>
                            </p:childTnLst>
                          </p:cTn>
                        </p:par>
                        <p:par>
                          <p:cTn id="34" fill="hold">
                            <p:stCondLst>
                              <p:cond delay="6000"/>
                            </p:stCondLst>
                            <p:childTnLst>
                              <p:par>
                                <p:cTn id="35" presetID="5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Effect transition="in" filter="fade">
                                      <p:cBhvr>
                                        <p:cTn id="39"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0774" y="-33995"/>
            <a:ext cx="9905998" cy="1478570"/>
          </a:xfrm>
        </p:spPr>
        <p:txBody>
          <a:bodyPr>
            <a:normAutofit/>
          </a:bodyPr>
          <a:lstStyle/>
          <a:p>
            <a:pPr algn="ctr"/>
            <a:r>
              <a:rPr lang="uk-UA" b="1" dirty="0"/>
              <a:t>Загрози для мобільних пристроїв</a:t>
            </a:r>
            <a:endParaRPr lang="en-US" b="1" dirty="0"/>
          </a:p>
        </p:txBody>
      </p:sp>
      <p:sp>
        <p:nvSpPr>
          <p:cNvPr id="4" name="TextBox 3"/>
          <p:cNvSpPr txBox="1"/>
          <p:nvPr/>
        </p:nvSpPr>
        <p:spPr>
          <a:xfrm>
            <a:off x="72008" y="1196763"/>
            <a:ext cx="12050142" cy="1384995"/>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algn="just" fontAlgn="base">
              <a:spcBef>
                <a:spcPct val="0"/>
              </a:spcBef>
              <a:spcAft>
                <a:spcPct val="0"/>
              </a:spcAft>
              <a:defRPr/>
            </a:pPr>
            <a:r>
              <a:rPr lang="uk-UA" sz="2800" kern="0" dirty="0">
                <a:solidFill>
                  <a:srgbClr val="FFFFFF"/>
                </a:solidFill>
              </a:rPr>
              <a:t>Найчастіше смартфон постійно увімкнений, має підключення до мережі Інтернет, завжди розташований поруч із власником, містить різноманітні пристрої введення/виведення:</a:t>
            </a:r>
          </a:p>
        </p:txBody>
      </p:sp>
      <p:sp>
        <p:nvSpPr>
          <p:cNvPr id="5" name="Прямокутник 6">
            <a:extLst>
              <a:ext uri="{FF2B5EF4-FFF2-40B4-BE49-F238E27FC236}">
                <a16:creationId xmlns:a16="http://schemas.microsoft.com/office/drawing/2014/main" id="{C70E0411-D135-4897-B05E-0D023287C457}"/>
              </a:ext>
            </a:extLst>
          </p:cNvPr>
          <p:cNvSpPr/>
          <p:nvPr/>
        </p:nvSpPr>
        <p:spPr>
          <a:xfrm>
            <a:off x="72007" y="3123153"/>
            <a:ext cx="2837448" cy="1815882"/>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мікрофон</a:t>
            </a:r>
          </a:p>
        </p:txBody>
      </p:sp>
      <p:sp>
        <p:nvSpPr>
          <p:cNvPr id="6" name="Прямокутник 7">
            <a:extLst>
              <a:ext uri="{FF2B5EF4-FFF2-40B4-BE49-F238E27FC236}">
                <a16:creationId xmlns:a16="http://schemas.microsoft.com/office/drawing/2014/main" id="{73BA189A-040F-4DB8-9718-02EC8BD75544}"/>
              </a:ext>
            </a:extLst>
          </p:cNvPr>
          <p:cNvSpPr/>
          <p:nvPr/>
        </p:nvSpPr>
        <p:spPr>
          <a:xfrm>
            <a:off x="4110552" y="3123153"/>
            <a:ext cx="2486030" cy="1815882"/>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відео-камеру</a:t>
            </a:r>
          </a:p>
        </p:txBody>
      </p:sp>
      <p:sp>
        <p:nvSpPr>
          <p:cNvPr id="7" name="Прямокутник 8">
            <a:extLst>
              <a:ext uri="{FF2B5EF4-FFF2-40B4-BE49-F238E27FC236}">
                <a16:creationId xmlns:a16="http://schemas.microsoft.com/office/drawing/2014/main" id="{5CA49362-E240-4E6F-AB93-06CA7BF63B51}"/>
              </a:ext>
            </a:extLst>
          </p:cNvPr>
          <p:cNvSpPr/>
          <p:nvPr/>
        </p:nvSpPr>
        <p:spPr>
          <a:xfrm>
            <a:off x="8149100" y="3123153"/>
            <a:ext cx="2782136" cy="1815882"/>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en-US" sz="2800" b="1" i="1" kern="0" dirty="0">
                <a:solidFill>
                  <a:srgbClr val="FFFFFF"/>
                </a:solidFill>
              </a:rPr>
              <a:t>GPS-</a:t>
            </a:r>
            <a:r>
              <a:rPr lang="uk-UA" sz="2800" b="1" i="1" kern="0" dirty="0">
                <a:solidFill>
                  <a:srgbClr val="FFFFFF"/>
                </a:solidFill>
              </a:rPr>
              <a:t>навігатор та ін.</a:t>
            </a:r>
          </a:p>
        </p:txBody>
      </p:sp>
      <p:sp>
        <p:nvSpPr>
          <p:cNvPr id="8" name="TextBox 7">
            <a:extLst>
              <a:ext uri="{FF2B5EF4-FFF2-40B4-BE49-F238E27FC236}">
                <a16:creationId xmlns:a16="http://schemas.microsoft.com/office/drawing/2014/main" id="{7DEFE29A-09A5-457A-8DED-4AA72EA1451E}"/>
              </a:ext>
            </a:extLst>
          </p:cNvPr>
          <p:cNvSpPr txBox="1"/>
          <p:nvPr/>
        </p:nvSpPr>
        <p:spPr>
          <a:xfrm>
            <a:off x="72008" y="5114844"/>
            <a:ext cx="12050142" cy="1384995"/>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algn="just" fontAlgn="base">
              <a:spcBef>
                <a:spcPct val="0"/>
              </a:spcBef>
              <a:spcAft>
                <a:spcPct val="0"/>
              </a:spcAft>
              <a:defRPr/>
            </a:pPr>
            <a:r>
              <a:rPr lang="uk-UA" sz="2800" kern="0" dirty="0">
                <a:solidFill>
                  <a:srgbClr val="FFFFFF"/>
                </a:solidFill>
              </a:rPr>
              <a:t>Зі смартфоном нерідко зв'язані грошові рахунки — в оператора мобільного зв'язку або банківські рахунки. Усе це підсилює небезпеку.</a:t>
            </a:r>
          </a:p>
        </p:txBody>
      </p:sp>
      <p:pic>
        <p:nvPicPr>
          <p:cNvPr id="9" name="Picture 2" descr="microphone, mobile microphone, record, smartphone icon">
            <a:extLst>
              <a:ext uri="{FF2B5EF4-FFF2-40B4-BE49-F238E27FC236}">
                <a16:creationId xmlns:a16="http://schemas.microsoft.com/office/drawing/2014/main" id="{A14B07D7-BF7A-467E-85B7-A1B8D9BBF8D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707" t="11704" r="29299" b="11863"/>
          <a:stretch/>
        </p:blipFill>
        <p:spPr bwMode="auto">
          <a:xfrm>
            <a:off x="2974953" y="3085016"/>
            <a:ext cx="1067948" cy="18985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camera, capture, mobile camera, picture icon">
            <a:extLst>
              <a:ext uri="{FF2B5EF4-FFF2-40B4-BE49-F238E27FC236}">
                <a16:creationId xmlns:a16="http://schemas.microsoft.com/office/drawing/2014/main" id="{A22D0EA1-1B2D-48CC-8BA7-A1355CAA709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438" t="11648" r="23935" b="12074"/>
          <a:stretch/>
        </p:blipFill>
        <p:spPr bwMode="auto">
          <a:xfrm>
            <a:off x="6754092" y="3085015"/>
            <a:ext cx="1362260" cy="19744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gps, map, mobile map, place icon">
            <a:extLst>
              <a:ext uri="{FF2B5EF4-FFF2-40B4-BE49-F238E27FC236}">
                <a16:creationId xmlns:a16="http://schemas.microsoft.com/office/drawing/2014/main" id="{84F78852-0B42-4165-AACC-B6C98A50AC3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9829" t="11221" r="29048" b="11435"/>
          <a:stretch/>
        </p:blipFill>
        <p:spPr bwMode="auto">
          <a:xfrm>
            <a:off x="11088746" y="3085015"/>
            <a:ext cx="1049777" cy="1974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931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1000"/>
                                        <p:tgtEl>
                                          <p:spTgt spid="5"/>
                                        </p:tgtEl>
                                      </p:cBhvr>
                                    </p:animEffect>
                                  </p:childTnLst>
                                </p:cTn>
                              </p:par>
                            </p:childTnLst>
                          </p:cTn>
                        </p:par>
                        <p:par>
                          <p:cTn id="12" fill="hold">
                            <p:stCondLst>
                              <p:cond delay="2000"/>
                            </p:stCondLst>
                            <p:childTnLst>
                              <p:par>
                                <p:cTn id="13" presetID="53" presetClass="entr" presetSubtype="16"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000" fill="hold"/>
                                        <p:tgtEl>
                                          <p:spTgt spid="9"/>
                                        </p:tgtEl>
                                        <p:attrNameLst>
                                          <p:attrName>ppt_w</p:attrName>
                                        </p:attrNameLst>
                                      </p:cBhvr>
                                      <p:tavLst>
                                        <p:tav tm="0">
                                          <p:val>
                                            <p:fltVal val="0"/>
                                          </p:val>
                                        </p:tav>
                                        <p:tav tm="100000">
                                          <p:val>
                                            <p:strVal val="#ppt_w"/>
                                          </p:val>
                                        </p:tav>
                                      </p:tavLst>
                                    </p:anim>
                                    <p:anim calcmode="lin" valueType="num">
                                      <p:cBhvr>
                                        <p:cTn id="16" dur="1000" fill="hold"/>
                                        <p:tgtEl>
                                          <p:spTgt spid="9"/>
                                        </p:tgtEl>
                                        <p:attrNameLst>
                                          <p:attrName>ppt_h</p:attrName>
                                        </p:attrNameLst>
                                      </p:cBhvr>
                                      <p:tavLst>
                                        <p:tav tm="0">
                                          <p:val>
                                            <p:fltVal val="0"/>
                                          </p:val>
                                        </p:tav>
                                        <p:tav tm="100000">
                                          <p:val>
                                            <p:strVal val="#ppt_h"/>
                                          </p:val>
                                        </p:tav>
                                      </p:tavLst>
                                    </p:anim>
                                    <p:animEffect transition="in" filter="fade">
                                      <p:cBhvr>
                                        <p:cTn id="17" dur="1000"/>
                                        <p:tgtEl>
                                          <p:spTgt spid="9"/>
                                        </p:tgtEl>
                                      </p:cBhvr>
                                    </p:animEffect>
                                  </p:childTnLst>
                                </p:cTn>
                              </p:par>
                            </p:childTnLst>
                          </p:cTn>
                        </p:par>
                        <p:par>
                          <p:cTn id="18" fill="hold">
                            <p:stCondLst>
                              <p:cond delay="30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1000"/>
                                        <p:tgtEl>
                                          <p:spTgt spid="6"/>
                                        </p:tgtEl>
                                      </p:cBhvr>
                                    </p:animEffect>
                                  </p:childTnLst>
                                </p:cTn>
                              </p:par>
                            </p:childTnLst>
                          </p:cTn>
                        </p:par>
                        <p:par>
                          <p:cTn id="22" fill="hold">
                            <p:stCondLst>
                              <p:cond delay="4000"/>
                            </p:stCondLst>
                            <p:childTnLst>
                              <p:par>
                                <p:cTn id="23" presetID="53" presetClass="entr" presetSubtype="16"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Effect transition="in" filter="fade">
                                      <p:cBhvr>
                                        <p:cTn id="27" dur="1000"/>
                                        <p:tgtEl>
                                          <p:spTgt spid="10"/>
                                        </p:tgtEl>
                                      </p:cBhvr>
                                    </p:animEffect>
                                  </p:childTnLst>
                                </p:cTn>
                              </p:par>
                            </p:childTnLst>
                          </p:cTn>
                        </p:par>
                        <p:par>
                          <p:cTn id="28" fill="hold">
                            <p:stCondLst>
                              <p:cond delay="5000"/>
                            </p:stCondLst>
                            <p:childTnLst>
                              <p:par>
                                <p:cTn id="29" presetID="22" presetClass="entr" presetSubtype="8"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1000"/>
                                        <p:tgtEl>
                                          <p:spTgt spid="7"/>
                                        </p:tgtEl>
                                      </p:cBhvr>
                                    </p:animEffect>
                                  </p:childTnLst>
                                </p:cTn>
                              </p:par>
                            </p:childTnLst>
                          </p:cTn>
                        </p:par>
                        <p:par>
                          <p:cTn id="32" fill="hold">
                            <p:stCondLst>
                              <p:cond delay="6000"/>
                            </p:stCondLst>
                            <p:childTnLst>
                              <p:par>
                                <p:cTn id="33" presetID="53" presetClass="entr" presetSubtype="16"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Effect transition="in" filter="fade">
                                      <p:cBhvr>
                                        <p:cTn id="37" dur="1000"/>
                                        <p:tgtEl>
                                          <p:spTgt spid="11"/>
                                        </p:tgtEl>
                                      </p:cBhvr>
                                    </p:animEffect>
                                  </p:childTnLst>
                                </p:cTn>
                              </p:par>
                            </p:childTnLst>
                          </p:cTn>
                        </p:par>
                        <p:par>
                          <p:cTn id="38" fill="hold">
                            <p:stCondLst>
                              <p:cond delay="70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0438" y="0"/>
            <a:ext cx="9905998" cy="1478570"/>
          </a:xfrm>
        </p:spPr>
        <p:txBody>
          <a:bodyPr>
            <a:normAutofit/>
          </a:bodyPr>
          <a:lstStyle/>
          <a:p>
            <a:pPr algn="ctr"/>
            <a:r>
              <a:rPr lang="uk-UA" b="1" dirty="0"/>
              <a:t>Загрози для мобільних пристроїв</a:t>
            </a:r>
            <a:endParaRPr lang="en-US" b="1" dirty="0"/>
          </a:p>
        </p:txBody>
      </p:sp>
      <p:sp>
        <p:nvSpPr>
          <p:cNvPr id="4" name="TextBox 3"/>
          <p:cNvSpPr txBox="1"/>
          <p:nvPr/>
        </p:nvSpPr>
        <p:spPr>
          <a:xfrm>
            <a:off x="72008" y="1301742"/>
            <a:ext cx="12050142" cy="1384995"/>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algn="just" fontAlgn="base">
              <a:spcBef>
                <a:spcPct val="0"/>
              </a:spcBef>
              <a:spcAft>
                <a:spcPct val="0"/>
              </a:spcAft>
              <a:defRPr/>
            </a:pPr>
            <a:r>
              <a:rPr lang="uk-UA" sz="2800" kern="0" dirty="0">
                <a:solidFill>
                  <a:srgbClr val="FFFFFF"/>
                </a:solidFill>
              </a:rPr>
              <a:t>Існують шпигунські програми, які зловмисники використовують для шпигування за користувачем смартфона. Використовуючи їх, можна:</a:t>
            </a:r>
          </a:p>
        </p:txBody>
      </p:sp>
      <p:sp>
        <p:nvSpPr>
          <p:cNvPr id="5" name="Прямокутник 6">
            <a:extLst>
              <a:ext uri="{FF2B5EF4-FFF2-40B4-BE49-F238E27FC236}">
                <a16:creationId xmlns:a16="http://schemas.microsoft.com/office/drawing/2014/main" id="{8D3A19F6-5AD5-4FDE-A77B-EE5DF1F08ECE}"/>
              </a:ext>
            </a:extLst>
          </p:cNvPr>
          <p:cNvSpPr/>
          <p:nvPr/>
        </p:nvSpPr>
        <p:spPr>
          <a:xfrm>
            <a:off x="72007" y="2686737"/>
            <a:ext cx="3973050" cy="180181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перехоплювати повідомлення про всі здійснені дзвінки</a:t>
            </a:r>
          </a:p>
        </p:txBody>
      </p:sp>
      <p:sp>
        <p:nvSpPr>
          <p:cNvPr id="6" name="Прямокутник 7">
            <a:extLst>
              <a:ext uri="{FF2B5EF4-FFF2-40B4-BE49-F238E27FC236}">
                <a16:creationId xmlns:a16="http://schemas.microsoft.com/office/drawing/2014/main" id="{96419138-B01F-40E6-8378-EAA8DCC0A931}"/>
              </a:ext>
            </a:extLst>
          </p:cNvPr>
          <p:cNvSpPr/>
          <p:nvPr/>
        </p:nvSpPr>
        <p:spPr>
          <a:xfrm>
            <a:off x="4110552" y="2686737"/>
            <a:ext cx="3973050" cy="180181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показувати вміст </a:t>
            </a:r>
            <a:r>
              <a:rPr lang="uk-UA" sz="2800" b="1" i="1" kern="0" dirty="0">
                <a:solidFill>
                  <a:srgbClr val="FFFF00"/>
                </a:solidFill>
              </a:rPr>
              <a:t>СМС</a:t>
            </a:r>
            <a:r>
              <a:rPr lang="uk-UA" sz="2800" b="1" i="1" kern="0" dirty="0">
                <a:solidFill>
                  <a:srgbClr val="FFFFFF"/>
                </a:solidFill>
              </a:rPr>
              <a:t>-листування</a:t>
            </a:r>
          </a:p>
        </p:txBody>
      </p:sp>
      <p:sp>
        <p:nvSpPr>
          <p:cNvPr id="7" name="Прямокутник 8">
            <a:extLst>
              <a:ext uri="{FF2B5EF4-FFF2-40B4-BE49-F238E27FC236}">
                <a16:creationId xmlns:a16="http://schemas.microsoft.com/office/drawing/2014/main" id="{2FB2CA38-4B24-4A00-8B59-12AF36AEDB23}"/>
              </a:ext>
            </a:extLst>
          </p:cNvPr>
          <p:cNvSpPr/>
          <p:nvPr/>
        </p:nvSpPr>
        <p:spPr>
          <a:xfrm>
            <a:off x="8149100" y="2686737"/>
            <a:ext cx="3973050" cy="180181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показувати дані про відвідані сайти</a:t>
            </a:r>
          </a:p>
        </p:txBody>
      </p:sp>
      <p:sp>
        <p:nvSpPr>
          <p:cNvPr id="8" name="Прямокутник 9">
            <a:extLst>
              <a:ext uri="{FF2B5EF4-FFF2-40B4-BE49-F238E27FC236}">
                <a16:creationId xmlns:a16="http://schemas.microsoft.com/office/drawing/2014/main" id="{682AC9AC-11CE-48F2-B262-3649BD9285DE}"/>
              </a:ext>
            </a:extLst>
          </p:cNvPr>
          <p:cNvSpPr/>
          <p:nvPr/>
        </p:nvSpPr>
        <p:spPr>
          <a:xfrm>
            <a:off x="75301" y="4593529"/>
            <a:ext cx="3973050" cy="1801813"/>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знімати камерою телефона оточення користувача</a:t>
            </a:r>
          </a:p>
        </p:txBody>
      </p:sp>
      <p:sp>
        <p:nvSpPr>
          <p:cNvPr id="9" name="Прямокутник 10">
            <a:extLst>
              <a:ext uri="{FF2B5EF4-FFF2-40B4-BE49-F238E27FC236}">
                <a16:creationId xmlns:a16="http://schemas.microsoft.com/office/drawing/2014/main" id="{9F1C7B29-EF66-421B-B6CB-CD9CE6A6EB73}"/>
              </a:ext>
            </a:extLst>
          </p:cNvPr>
          <p:cNvSpPr/>
          <p:nvPr/>
        </p:nvSpPr>
        <p:spPr>
          <a:xfrm>
            <a:off x="4113846" y="4593529"/>
            <a:ext cx="3973050" cy="1801813"/>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визначати його місце розташування</a:t>
            </a:r>
          </a:p>
        </p:txBody>
      </p:sp>
      <p:sp>
        <p:nvSpPr>
          <p:cNvPr id="10" name="Прямокутник 11">
            <a:extLst>
              <a:ext uri="{FF2B5EF4-FFF2-40B4-BE49-F238E27FC236}">
                <a16:creationId xmlns:a16="http://schemas.microsoft.com/office/drawing/2014/main" id="{DE917B9D-6005-4048-8DCD-282A37679992}"/>
              </a:ext>
            </a:extLst>
          </p:cNvPr>
          <p:cNvSpPr/>
          <p:nvPr/>
        </p:nvSpPr>
        <p:spPr>
          <a:xfrm>
            <a:off x="8152394" y="4593529"/>
            <a:ext cx="3973050" cy="1801813"/>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fontAlgn="base">
              <a:spcBef>
                <a:spcPct val="0"/>
              </a:spcBef>
              <a:spcAft>
                <a:spcPct val="0"/>
              </a:spcAft>
              <a:defRPr/>
            </a:pPr>
            <a:r>
              <a:rPr lang="uk-UA" sz="2800" b="1" i="1" kern="0" dirty="0">
                <a:solidFill>
                  <a:srgbClr val="FFFFFF"/>
                </a:solidFill>
              </a:rPr>
              <a:t>включати мікрофон і записувати всі розмови</a:t>
            </a:r>
          </a:p>
        </p:txBody>
      </p:sp>
    </p:spTree>
    <p:extLst>
      <p:ext uri="{BB962C8B-B14F-4D97-AF65-F5344CB8AC3E}">
        <p14:creationId xmlns:p14="http://schemas.microsoft.com/office/powerpoint/2010/main" val="1022870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Effect transition="in" filter="fade">
                                      <p:cBhvr>
                                        <p:cTn id="13" dur="1000"/>
                                        <p:tgtEl>
                                          <p:spTgt spid="5"/>
                                        </p:tgtEl>
                                      </p:cBhvr>
                                    </p:animEffect>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childTnLst>
                          </p:cTn>
                        </p:par>
                        <p:par>
                          <p:cTn id="20" fill="hold">
                            <p:stCondLst>
                              <p:cond delay="3000"/>
                            </p:stCondLst>
                            <p:childTnLst>
                              <p:par>
                                <p:cTn id="21" presetID="53" presetClass="entr" presetSubtype="16"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000" fill="hold"/>
                                        <p:tgtEl>
                                          <p:spTgt spid="7"/>
                                        </p:tgtEl>
                                        <p:attrNameLst>
                                          <p:attrName>ppt_w</p:attrName>
                                        </p:attrNameLst>
                                      </p:cBhvr>
                                      <p:tavLst>
                                        <p:tav tm="0">
                                          <p:val>
                                            <p:fltVal val="0"/>
                                          </p:val>
                                        </p:tav>
                                        <p:tav tm="100000">
                                          <p:val>
                                            <p:strVal val="#ppt_w"/>
                                          </p:val>
                                        </p:tav>
                                      </p:tavLst>
                                    </p:anim>
                                    <p:anim calcmode="lin" valueType="num">
                                      <p:cBhvr>
                                        <p:cTn id="24" dur="1000" fill="hold"/>
                                        <p:tgtEl>
                                          <p:spTgt spid="7"/>
                                        </p:tgtEl>
                                        <p:attrNameLst>
                                          <p:attrName>ppt_h</p:attrName>
                                        </p:attrNameLst>
                                      </p:cBhvr>
                                      <p:tavLst>
                                        <p:tav tm="0">
                                          <p:val>
                                            <p:fltVal val="0"/>
                                          </p:val>
                                        </p:tav>
                                        <p:tav tm="100000">
                                          <p:val>
                                            <p:strVal val="#ppt_h"/>
                                          </p:val>
                                        </p:tav>
                                      </p:tavLst>
                                    </p:anim>
                                    <p:animEffect transition="in" filter="fade">
                                      <p:cBhvr>
                                        <p:cTn id="25" dur="1000"/>
                                        <p:tgtEl>
                                          <p:spTgt spid="7"/>
                                        </p:tgtEl>
                                      </p:cBhvr>
                                    </p:animEffect>
                                  </p:childTnLst>
                                </p:cTn>
                              </p:par>
                            </p:childTnLst>
                          </p:cTn>
                        </p:par>
                        <p:par>
                          <p:cTn id="26" fill="hold">
                            <p:stCondLst>
                              <p:cond delay="4000"/>
                            </p:stCondLst>
                            <p:childTnLst>
                              <p:par>
                                <p:cTn id="27" presetID="5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000" fill="hold"/>
                                        <p:tgtEl>
                                          <p:spTgt spid="8"/>
                                        </p:tgtEl>
                                        <p:attrNameLst>
                                          <p:attrName>ppt_w</p:attrName>
                                        </p:attrNameLst>
                                      </p:cBhvr>
                                      <p:tavLst>
                                        <p:tav tm="0">
                                          <p:val>
                                            <p:fltVal val="0"/>
                                          </p:val>
                                        </p:tav>
                                        <p:tav tm="100000">
                                          <p:val>
                                            <p:strVal val="#ppt_w"/>
                                          </p:val>
                                        </p:tav>
                                      </p:tavLst>
                                    </p:anim>
                                    <p:anim calcmode="lin" valueType="num">
                                      <p:cBhvr>
                                        <p:cTn id="30" dur="1000" fill="hold"/>
                                        <p:tgtEl>
                                          <p:spTgt spid="8"/>
                                        </p:tgtEl>
                                        <p:attrNameLst>
                                          <p:attrName>ppt_h</p:attrName>
                                        </p:attrNameLst>
                                      </p:cBhvr>
                                      <p:tavLst>
                                        <p:tav tm="0">
                                          <p:val>
                                            <p:fltVal val="0"/>
                                          </p:val>
                                        </p:tav>
                                        <p:tav tm="100000">
                                          <p:val>
                                            <p:strVal val="#ppt_h"/>
                                          </p:val>
                                        </p:tav>
                                      </p:tavLst>
                                    </p:anim>
                                    <p:animEffect transition="in" filter="fade">
                                      <p:cBhvr>
                                        <p:cTn id="31" dur="1000"/>
                                        <p:tgtEl>
                                          <p:spTgt spid="8"/>
                                        </p:tgtEl>
                                      </p:cBhvr>
                                    </p:animEffect>
                                  </p:childTnLst>
                                </p:cTn>
                              </p:par>
                            </p:childTnLst>
                          </p:cTn>
                        </p:par>
                        <p:par>
                          <p:cTn id="32" fill="hold">
                            <p:stCondLst>
                              <p:cond delay="5000"/>
                            </p:stCondLst>
                            <p:childTnLst>
                              <p:par>
                                <p:cTn id="33" presetID="53" presetClass="entr" presetSubtype="16"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fltVal val="0"/>
                                          </p:val>
                                        </p:tav>
                                        <p:tav tm="100000">
                                          <p:val>
                                            <p:strVal val="#ppt_w"/>
                                          </p:val>
                                        </p:tav>
                                      </p:tavLst>
                                    </p:anim>
                                    <p:anim calcmode="lin" valueType="num">
                                      <p:cBhvr>
                                        <p:cTn id="36" dur="1000" fill="hold"/>
                                        <p:tgtEl>
                                          <p:spTgt spid="9"/>
                                        </p:tgtEl>
                                        <p:attrNameLst>
                                          <p:attrName>ppt_h</p:attrName>
                                        </p:attrNameLst>
                                      </p:cBhvr>
                                      <p:tavLst>
                                        <p:tav tm="0">
                                          <p:val>
                                            <p:fltVal val="0"/>
                                          </p:val>
                                        </p:tav>
                                        <p:tav tm="100000">
                                          <p:val>
                                            <p:strVal val="#ppt_h"/>
                                          </p:val>
                                        </p:tav>
                                      </p:tavLst>
                                    </p:anim>
                                    <p:animEffect transition="in" filter="fade">
                                      <p:cBhvr>
                                        <p:cTn id="37" dur="1000"/>
                                        <p:tgtEl>
                                          <p:spTgt spid="9"/>
                                        </p:tgtEl>
                                      </p:cBhvr>
                                    </p:animEffect>
                                  </p:childTnLst>
                                </p:cTn>
                              </p:par>
                            </p:childTnLst>
                          </p:cTn>
                        </p:par>
                        <p:par>
                          <p:cTn id="38" fill="hold">
                            <p:stCondLst>
                              <p:cond delay="6000"/>
                            </p:stCondLst>
                            <p:childTnLst>
                              <p:par>
                                <p:cTn id="39" presetID="53" presetClass="entr" presetSubtype="16"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fltVal val="0"/>
                                          </p:val>
                                        </p:tav>
                                        <p:tav tm="100000">
                                          <p:val>
                                            <p:strVal val="#ppt_w"/>
                                          </p:val>
                                        </p:tav>
                                      </p:tavLst>
                                    </p:anim>
                                    <p:anim calcmode="lin" valueType="num">
                                      <p:cBhvr>
                                        <p:cTn id="42" dur="1000" fill="hold"/>
                                        <p:tgtEl>
                                          <p:spTgt spid="10"/>
                                        </p:tgtEl>
                                        <p:attrNameLst>
                                          <p:attrName>ppt_h</p:attrName>
                                        </p:attrNameLst>
                                      </p:cBhvr>
                                      <p:tavLst>
                                        <p:tav tm="0">
                                          <p:val>
                                            <p:fltVal val="0"/>
                                          </p:val>
                                        </p:tav>
                                        <p:tav tm="100000">
                                          <p:val>
                                            <p:strVal val="#ppt_h"/>
                                          </p:val>
                                        </p:tav>
                                      </p:tavLst>
                                    </p:anim>
                                    <p:animEffect transition="in" filter="fade">
                                      <p:cBhvr>
                                        <p:cTn id="43"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2142690" y="174807"/>
            <a:ext cx="8081952" cy="51903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endParaRPr lang="en-US" dirty="0"/>
          </a:p>
          <a:p>
            <a:pPr algn="ctr"/>
            <a:r>
              <a:rPr lang="uk-UA" b="1" dirty="0"/>
              <a:t>Загрози для мобільних пристроїв</a:t>
            </a:r>
          </a:p>
        </p:txBody>
      </p:sp>
      <p:sp>
        <p:nvSpPr>
          <p:cNvPr id="5" name="TextBox 4"/>
          <p:cNvSpPr txBox="1"/>
          <p:nvPr/>
        </p:nvSpPr>
        <p:spPr>
          <a:xfrm>
            <a:off x="895350" y="1218842"/>
            <a:ext cx="11226799" cy="954107"/>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algn="just" fontAlgn="base">
              <a:spcBef>
                <a:spcPct val="0"/>
              </a:spcBef>
              <a:spcAft>
                <a:spcPct val="0"/>
              </a:spcAft>
              <a:defRPr/>
            </a:pPr>
            <a:r>
              <a:rPr lang="uk-UA" sz="2800" kern="0" dirty="0">
                <a:solidFill>
                  <a:srgbClr val="FFFFFF"/>
                </a:solidFill>
              </a:rPr>
              <a:t>Ще один аспект загроз для користувачів мобільних телефонів полягає в роботі з платними послугами. </a:t>
            </a:r>
          </a:p>
        </p:txBody>
      </p:sp>
      <p:pic>
        <p:nvPicPr>
          <p:cNvPr id="6" name="Рисунок 5">
            <a:extLst>
              <a:ext uri="{FF2B5EF4-FFF2-40B4-BE49-F238E27FC236}">
                <a16:creationId xmlns:a16="http://schemas.microsoft.com/office/drawing/2014/main" id="{F6EE8A24-3EB4-442C-B6B7-52D4F6AE8078}"/>
              </a:ext>
            </a:extLst>
          </p:cNvPr>
          <p:cNvPicPr>
            <a:picLocks noChangeAspect="1"/>
          </p:cNvPicPr>
          <p:nvPr/>
        </p:nvPicPr>
        <p:blipFill>
          <a:blip r:embed="rId2"/>
          <a:stretch>
            <a:fillRect/>
          </a:stretch>
        </p:blipFill>
        <p:spPr>
          <a:xfrm>
            <a:off x="8308786" y="2358277"/>
            <a:ext cx="3811206" cy="4077259"/>
          </a:xfrm>
          <a:prstGeom prst="rect">
            <a:avLst/>
          </a:prstGeom>
        </p:spPr>
      </p:pic>
      <p:sp>
        <p:nvSpPr>
          <p:cNvPr id="7" name="TextBox 6">
            <a:extLst>
              <a:ext uri="{FF2B5EF4-FFF2-40B4-BE49-F238E27FC236}">
                <a16:creationId xmlns:a16="http://schemas.microsoft.com/office/drawing/2014/main" id="{D6C767FA-A184-4ECC-BEBF-11A89510D508}"/>
              </a:ext>
            </a:extLst>
          </p:cNvPr>
          <p:cNvSpPr txBox="1"/>
          <p:nvPr/>
        </p:nvSpPr>
        <p:spPr>
          <a:xfrm>
            <a:off x="895350" y="2397696"/>
            <a:ext cx="6845877" cy="3539430"/>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fontAlgn="base">
              <a:spcBef>
                <a:spcPct val="0"/>
              </a:spcBef>
              <a:spcAft>
                <a:spcPct val="0"/>
              </a:spcAft>
              <a:defRPr/>
            </a:pPr>
            <a:r>
              <a:rPr lang="uk-UA" sz="2800" kern="0" dirty="0">
                <a:solidFill>
                  <a:srgbClr val="FFFFFF"/>
                </a:solidFill>
              </a:rPr>
              <a:t>Підписка з використанням CMC на онлайн-гру, певний сайт, будь-який сервіс, який вимагає регулярну оплату, можуть призводити до списування з рахунку значних коштів. Іноді такі CMC можуть надсилатися троянськими програмами.</a:t>
            </a:r>
          </a:p>
        </p:txBody>
      </p:sp>
    </p:spTree>
    <p:extLst>
      <p:ext uri="{BB962C8B-B14F-4D97-AF65-F5344CB8AC3E}">
        <p14:creationId xmlns:p14="http://schemas.microsoft.com/office/powerpoint/2010/main" val="604586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1000"/>
                                        <p:tgtEl>
                                          <p:spTgt spid="7"/>
                                        </p:tgtEl>
                                      </p:cBhvr>
                                    </p:animEffect>
                                  </p:childTnLst>
                                </p:cTn>
                              </p:par>
                            </p:childTnLst>
                          </p:cTn>
                        </p:par>
                        <p:par>
                          <p:cTn id="12" fill="hold">
                            <p:stCondLst>
                              <p:cond delay="2000"/>
                            </p:stCondLst>
                            <p:childTnLst>
                              <p:par>
                                <p:cTn id="13" presetID="53" presetClass="entr" presetSubtype="16"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Effect transition="in" filter="fade">
                                      <p:cBhvr>
                                        <p:cTn id="1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1141412" y="209550"/>
            <a:ext cx="9083230" cy="90621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pPr algn="ctr"/>
            <a:r>
              <a:rPr lang="uk-UA" b="1" dirty="0"/>
              <a:t>Правила безпечної роботи в Інтернеті</a:t>
            </a:r>
          </a:p>
        </p:txBody>
      </p:sp>
      <p:sp>
        <p:nvSpPr>
          <p:cNvPr id="5" name="TextBox 4"/>
          <p:cNvSpPr txBox="1"/>
          <p:nvPr/>
        </p:nvSpPr>
        <p:spPr>
          <a:xfrm>
            <a:off x="33044" y="1280993"/>
            <a:ext cx="12089106" cy="954107"/>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fontAlgn="base">
              <a:spcBef>
                <a:spcPct val="0"/>
              </a:spcBef>
              <a:spcAft>
                <a:spcPct val="0"/>
              </a:spcAft>
              <a:defRPr/>
            </a:pPr>
            <a:r>
              <a:rPr lang="uk-UA" sz="2800" kern="0" dirty="0">
                <a:solidFill>
                  <a:srgbClr val="FFFFFF"/>
                </a:solidFill>
              </a:rPr>
              <a:t>Для того щоб максимально уникнути загроз під час роботи в Інтернеті, варто дотримуватися певних правил. </a:t>
            </a:r>
            <a:endParaRPr lang="en-US" sz="2800" kern="0" dirty="0">
              <a:solidFill>
                <a:srgbClr val="FFFFFF"/>
              </a:solidFill>
            </a:endParaRPr>
          </a:p>
        </p:txBody>
      </p:sp>
      <p:sp>
        <p:nvSpPr>
          <p:cNvPr id="6" name="TextBox 5">
            <a:extLst>
              <a:ext uri="{FF2B5EF4-FFF2-40B4-BE49-F238E27FC236}">
                <a16:creationId xmlns:a16="http://schemas.microsoft.com/office/drawing/2014/main" id="{CCF8141D-8CC4-4B50-9B77-3885E4D2B909}"/>
              </a:ext>
            </a:extLst>
          </p:cNvPr>
          <p:cNvSpPr txBox="1"/>
          <p:nvPr/>
        </p:nvSpPr>
        <p:spPr>
          <a:xfrm>
            <a:off x="33044" y="2400333"/>
            <a:ext cx="12089106" cy="1384995"/>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fontAlgn="base">
              <a:spcBef>
                <a:spcPct val="0"/>
              </a:spcBef>
              <a:spcAft>
                <a:spcPct val="0"/>
              </a:spcAft>
              <a:defRPr/>
            </a:pPr>
            <a:r>
              <a:rPr lang="uk-UA" sz="2800" kern="0" dirty="0">
                <a:solidFill>
                  <a:srgbClr val="FFFFFF"/>
                </a:solidFill>
              </a:rPr>
              <a:t>Наведемо поради, що надані </a:t>
            </a:r>
            <a:r>
              <a:rPr lang="en-US" sz="2800" kern="0" dirty="0">
                <a:solidFill>
                  <a:srgbClr val="FFFFFF"/>
                </a:solidFill>
              </a:rPr>
              <a:t>CERT-UA (</a:t>
            </a:r>
            <a:r>
              <a:rPr lang="uk-UA" sz="2800" kern="0" dirty="0" err="1">
                <a:solidFill>
                  <a:srgbClr val="FFFFFF"/>
                </a:solidFill>
              </a:rPr>
              <a:t>англ</a:t>
            </a:r>
            <a:r>
              <a:rPr lang="uk-UA" sz="2800" kern="0" dirty="0">
                <a:solidFill>
                  <a:srgbClr val="FFFFFF"/>
                </a:solidFill>
              </a:rPr>
              <a:t>. </a:t>
            </a:r>
            <a:r>
              <a:rPr lang="en-US" sz="2800" kern="0" dirty="0">
                <a:solidFill>
                  <a:srgbClr val="FFFF00"/>
                </a:solidFill>
              </a:rPr>
              <a:t>C</a:t>
            </a:r>
            <a:r>
              <a:rPr lang="en-US" sz="2800" kern="0" dirty="0">
                <a:solidFill>
                  <a:srgbClr val="FFFFFF"/>
                </a:solidFill>
              </a:rPr>
              <a:t>omputer </a:t>
            </a:r>
            <a:r>
              <a:rPr lang="en-US" sz="2800" kern="0" dirty="0">
                <a:solidFill>
                  <a:srgbClr val="FFFF00"/>
                </a:solidFill>
              </a:rPr>
              <a:t>E</a:t>
            </a:r>
            <a:r>
              <a:rPr lang="en-US" sz="2800" kern="0" dirty="0">
                <a:solidFill>
                  <a:srgbClr val="FFFFFF"/>
                </a:solidFill>
              </a:rPr>
              <a:t>mergency </a:t>
            </a:r>
            <a:r>
              <a:rPr lang="en-US" sz="2800" kern="0" dirty="0">
                <a:solidFill>
                  <a:srgbClr val="FFFF00"/>
                </a:solidFill>
              </a:rPr>
              <a:t>R</a:t>
            </a:r>
            <a:r>
              <a:rPr lang="en-US" sz="2800" kern="0" dirty="0">
                <a:solidFill>
                  <a:srgbClr val="FFFFFF"/>
                </a:solidFill>
              </a:rPr>
              <a:t>esponse </a:t>
            </a:r>
            <a:r>
              <a:rPr lang="en-US" sz="2800" kern="0" dirty="0">
                <a:solidFill>
                  <a:srgbClr val="FFFF00"/>
                </a:solidFill>
              </a:rPr>
              <a:t>T</a:t>
            </a:r>
            <a:r>
              <a:rPr lang="en-US" sz="2800" kern="0" dirty="0">
                <a:solidFill>
                  <a:srgbClr val="FFFFFF"/>
                </a:solidFill>
              </a:rPr>
              <a:t>eam of </a:t>
            </a:r>
            <a:r>
              <a:rPr lang="en-US" sz="2800" kern="0" dirty="0">
                <a:solidFill>
                  <a:srgbClr val="FFFF00"/>
                </a:solidFill>
              </a:rPr>
              <a:t>U</a:t>
            </a:r>
            <a:r>
              <a:rPr lang="en-US" sz="2800" kern="0" dirty="0">
                <a:solidFill>
                  <a:srgbClr val="FFFFFF"/>
                </a:solidFill>
              </a:rPr>
              <a:t>kr</a:t>
            </a:r>
            <a:r>
              <a:rPr lang="en-US" sz="2800" kern="0" dirty="0">
                <a:solidFill>
                  <a:srgbClr val="FFFF00"/>
                </a:solidFill>
              </a:rPr>
              <a:t>a</a:t>
            </a:r>
            <a:r>
              <a:rPr lang="en-US" sz="2800" kern="0" dirty="0">
                <a:solidFill>
                  <a:srgbClr val="FFFFFF"/>
                </a:solidFill>
              </a:rPr>
              <a:t>ine — </a:t>
            </a:r>
            <a:r>
              <a:rPr lang="uk-UA" sz="2800" kern="0" dirty="0">
                <a:solidFill>
                  <a:srgbClr val="FFFFFF"/>
                </a:solidFill>
              </a:rPr>
              <a:t>команда України з редагування на комп'ютерні надзвичайні події):</a:t>
            </a:r>
            <a:endParaRPr lang="en-US" sz="2800" kern="0" dirty="0">
              <a:solidFill>
                <a:srgbClr val="FFFFFF"/>
              </a:solidFill>
            </a:endParaRPr>
          </a:p>
        </p:txBody>
      </p:sp>
      <p:pic>
        <p:nvPicPr>
          <p:cNvPr id="7" name="Рисунок 6">
            <a:extLst>
              <a:ext uri="{FF2B5EF4-FFF2-40B4-BE49-F238E27FC236}">
                <a16:creationId xmlns:a16="http://schemas.microsoft.com/office/drawing/2014/main" id="{34765EEE-A10A-433F-83C9-8DA50982520B}"/>
              </a:ext>
            </a:extLst>
          </p:cNvPr>
          <p:cNvPicPr>
            <a:picLocks noChangeAspect="1"/>
          </p:cNvPicPr>
          <p:nvPr/>
        </p:nvPicPr>
        <p:blipFill>
          <a:blip r:embed="rId2"/>
          <a:stretch>
            <a:fillRect/>
          </a:stretch>
        </p:blipFill>
        <p:spPr>
          <a:xfrm>
            <a:off x="7393479" y="3745757"/>
            <a:ext cx="4728131" cy="2594960"/>
          </a:xfrm>
          <a:prstGeom prst="rect">
            <a:avLst/>
          </a:prstGeom>
        </p:spPr>
      </p:pic>
      <p:sp>
        <p:nvSpPr>
          <p:cNvPr id="8" name="TextBox 7">
            <a:extLst>
              <a:ext uri="{FF2B5EF4-FFF2-40B4-BE49-F238E27FC236}">
                <a16:creationId xmlns:a16="http://schemas.microsoft.com/office/drawing/2014/main" id="{E46BEB28-967E-4F43-B55B-D6C513B131B8}"/>
              </a:ext>
            </a:extLst>
          </p:cNvPr>
          <p:cNvSpPr txBox="1"/>
          <p:nvPr/>
        </p:nvSpPr>
        <p:spPr>
          <a:xfrm>
            <a:off x="47471" y="3899445"/>
            <a:ext cx="7278120" cy="2677656"/>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fontAlgn="base">
              <a:spcBef>
                <a:spcPct val="0"/>
              </a:spcBef>
              <a:spcAft>
                <a:spcPct val="0"/>
              </a:spcAft>
              <a:defRPr/>
            </a:pPr>
            <a:r>
              <a:rPr lang="uk-UA" sz="2800" kern="0" dirty="0">
                <a:solidFill>
                  <a:srgbClr val="FFFFFF"/>
                </a:solidFill>
              </a:rPr>
              <a:t>спеціалізованим структурним підрозділом Державного центру </a:t>
            </a:r>
            <a:r>
              <a:rPr lang="uk-UA" sz="2800" kern="0" dirty="0" err="1">
                <a:solidFill>
                  <a:srgbClr val="FFFFFF"/>
                </a:solidFill>
              </a:rPr>
              <a:t>кіберзахисту</a:t>
            </a:r>
            <a:r>
              <a:rPr lang="uk-UA" sz="2800" kern="0" dirty="0">
                <a:solidFill>
                  <a:srgbClr val="FFFFFF"/>
                </a:solidFill>
              </a:rPr>
              <a:t> та протидії </a:t>
            </a:r>
            <a:r>
              <a:rPr lang="uk-UA" sz="2800" kern="0" dirty="0" err="1">
                <a:solidFill>
                  <a:srgbClr val="FFFFFF"/>
                </a:solidFill>
              </a:rPr>
              <a:t>кіберзагрозам</a:t>
            </a:r>
            <a:r>
              <a:rPr lang="uk-UA" sz="2800" kern="0" dirty="0">
                <a:solidFill>
                  <a:srgbClr val="FFFFFF"/>
                </a:solidFill>
              </a:rPr>
              <a:t> Державної служби спеціального зв'язку та захисту інформації України (</a:t>
            </a:r>
            <a:r>
              <a:rPr lang="en-US" sz="2800" kern="0" dirty="0">
                <a:solidFill>
                  <a:srgbClr val="FFFF00"/>
                </a:solidFill>
              </a:rPr>
              <a:t>cert.gov.ua</a:t>
            </a:r>
            <a:r>
              <a:rPr lang="en-US" sz="2800" kern="0" dirty="0">
                <a:solidFill>
                  <a:srgbClr val="FFFFFF"/>
                </a:solidFill>
              </a:rPr>
              <a:t>)</a:t>
            </a:r>
            <a:r>
              <a:rPr lang="uk-UA" sz="2800" kern="0" dirty="0">
                <a:solidFill>
                  <a:srgbClr val="FFFFFF"/>
                </a:solidFill>
              </a:rPr>
              <a:t>.</a:t>
            </a:r>
            <a:endParaRPr lang="en-US" sz="2800" kern="0" dirty="0">
              <a:solidFill>
                <a:srgbClr val="FFFFFF"/>
              </a:solidFill>
            </a:endParaRPr>
          </a:p>
        </p:txBody>
      </p:sp>
    </p:spTree>
    <p:extLst>
      <p:ext uri="{BB962C8B-B14F-4D97-AF65-F5344CB8AC3E}">
        <p14:creationId xmlns:p14="http://schemas.microsoft.com/office/powerpoint/2010/main" val="3169270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000"/>
                                        <p:tgtEl>
                                          <p:spTgt spid="6"/>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1000"/>
                                        <p:tgtEl>
                                          <p:spTgt spid="8"/>
                                        </p:tgtEl>
                                      </p:cBhvr>
                                    </p:animEffect>
                                  </p:childTnLst>
                                </p:cTn>
                              </p:par>
                            </p:childTnLst>
                          </p:cTn>
                        </p:par>
                        <p:par>
                          <p:cTn id="16" fill="hold">
                            <p:stCondLst>
                              <p:cond delay="3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Effect transition="in" filter="fade">
                                      <p:cBhvr>
                                        <p:cTn id="2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1170688" y="162512"/>
            <a:ext cx="9053954" cy="5328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endParaRPr lang="uk-UA" dirty="0"/>
          </a:p>
          <a:p>
            <a:pPr algn="ctr"/>
            <a:r>
              <a:rPr lang="uk-UA" b="1" dirty="0"/>
              <a:t>Правила безпечної роботи в Інтернеті</a:t>
            </a:r>
          </a:p>
        </p:txBody>
      </p:sp>
      <p:sp>
        <p:nvSpPr>
          <p:cNvPr id="5" name="TextBox 4"/>
          <p:cNvSpPr txBox="1"/>
          <p:nvPr/>
        </p:nvSpPr>
        <p:spPr>
          <a:xfrm>
            <a:off x="72008" y="1196763"/>
            <a:ext cx="12050142" cy="523220"/>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algn="just" fontAlgn="base">
              <a:spcBef>
                <a:spcPct val="0"/>
              </a:spcBef>
              <a:spcAft>
                <a:spcPct val="0"/>
              </a:spcAft>
              <a:defRPr/>
            </a:pPr>
            <a:r>
              <a:rPr lang="uk-UA" sz="2800" b="1" i="1" kern="0" dirty="0">
                <a:solidFill>
                  <a:srgbClr val="FFFFFF"/>
                </a:solidFill>
              </a:rPr>
              <a:t>Поради, що надані </a:t>
            </a:r>
            <a:r>
              <a:rPr lang="en-US" sz="2800" b="1" i="1" kern="0" dirty="0">
                <a:solidFill>
                  <a:srgbClr val="FFFFFF"/>
                </a:solidFill>
              </a:rPr>
              <a:t>CERT-UA</a:t>
            </a:r>
            <a:r>
              <a:rPr lang="uk-UA" sz="2800" b="1" i="1" kern="0" dirty="0">
                <a:solidFill>
                  <a:srgbClr val="FFFFFF"/>
                </a:solidFill>
              </a:rPr>
              <a:t>:</a:t>
            </a:r>
          </a:p>
        </p:txBody>
      </p:sp>
      <p:sp>
        <p:nvSpPr>
          <p:cNvPr id="6" name="TextBox 5">
            <a:extLst>
              <a:ext uri="{FF2B5EF4-FFF2-40B4-BE49-F238E27FC236}">
                <a16:creationId xmlns:a16="http://schemas.microsoft.com/office/drawing/2014/main" id="{3446A51B-B359-47EE-94C6-9450493F7AC5}"/>
              </a:ext>
            </a:extLst>
          </p:cNvPr>
          <p:cNvSpPr txBox="1"/>
          <p:nvPr/>
        </p:nvSpPr>
        <p:spPr>
          <a:xfrm>
            <a:off x="446809" y="1806681"/>
            <a:ext cx="11674262" cy="1815882"/>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514350" lvl="0" indent="-514350" algn="just" fontAlgn="base">
              <a:spcBef>
                <a:spcPct val="0"/>
              </a:spcBef>
              <a:spcAft>
                <a:spcPct val="0"/>
              </a:spcAft>
              <a:buFont typeface="+mj-lt"/>
              <a:buAutoNum type="arabicPeriod"/>
              <a:defRPr/>
            </a:pPr>
            <a:r>
              <a:rPr lang="uk-UA" sz="2800" kern="0" dirty="0">
                <a:solidFill>
                  <a:srgbClr val="FFFFFF"/>
                </a:solidFill>
              </a:rPr>
              <a:t>Використовуйте тільки ліцензійне програмне забезпечення. Установлюйте програми тільки з офіційних джерел. Перед установленням читайте відгуки інших користувачів, якщо вони доступні.</a:t>
            </a:r>
          </a:p>
        </p:txBody>
      </p:sp>
      <p:sp>
        <p:nvSpPr>
          <p:cNvPr id="7" name="TextBox 6">
            <a:extLst>
              <a:ext uri="{FF2B5EF4-FFF2-40B4-BE49-F238E27FC236}">
                <a16:creationId xmlns:a16="http://schemas.microsoft.com/office/drawing/2014/main" id="{ED571BD9-FFD2-4ADB-8D13-CB52E6D0CC04}"/>
              </a:ext>
            </a:extLst>
          </p:cNvPr>
          <p:cNvSpPr txBox="1"/>
          <p:nvPr/>
        </p:nvSpPr>
        <p:spPr>
          <a:xfrm>
            <a:off x="446809" y="3709261"/>
            <a:ext cx="11674262" cy="1815882"/>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514350" lvl="0" indent="-514350" algn="just" fontAlgn="base">
              <a:spcBef>
                <a:spcPct val="0"/>
              </a:spcBef>
              <a:spcAft>
                <a:spcPct val="0"/>
              </a:spcAft>
              <a:buFont typeface="+mj-lt"/>
              <a:buAutoNum type="arabicPeriod" startAt="2"/>
              <a:defRPr/>
            </a:pPr>
            <a:r>
              <a:rPr lang="uk-UA" sz="2800" kern="0" dirty="0">
                <a:solidFill>
                  <a:srgbClr val="FFFFFF"/>
                </a:solidFill>
              </a:rPr>
              <a:t>Установлюйте та оновлюйте антивірусне програмне забезпечення як на стаціонарні, так і на мобільні комп'ютери. Бажано, щоб оновлення антивірусних баз здійснювалося регулярно та автоматично.</a:t>
            </a:r>
          </a:p>
        </p:txBody>
      </p:sp>
      <p:sp>
        <p:nvSpPr>
          <p:cNvPr id="8" name="TextBox 7">
            <a:extLst>
              <a:ext uri="{FF2B5EF4-FFF2-40B4-BE49-F238E27FC236}">
                <a16:creationId xmlns:a16="http://schemas.microsoft.com/office/drawing/2014/main" id="{78EDA168-2FA9-492B-9376-AC74746A9F8C}"/>
              </a:ext>
            </a:extLst>
          </p:cNvPr>
          <p:cNvSpPr txBox="1"/>
          <p:nvPr/>
        </p:nvSpPr>
        <p:spPr>
          <a:xfrm>
            <a:off x="517738" y="5611841"/>
            <a:ext cx="11674262" cy="954107"/>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514350" lvl="0" indent="-514350" algn="just" fontAlgn="base">
              <a:spcBef>
                <a:spcPct val="0"/>
              </a:spcBef>
              <a:spcAft>
                <a:spcPct val="0"/>
              </a:spcAft>
              <a:buFont typeface="+mj-lt"/>
              <a:buAutoNum type="arabicPeriod" startAt="3"/>
              <a:defRPr/>
            </a:pPr>
            <a:r>
              <a:rPr lang="uk-UA" sz="2800" kern="0" dirty="0">
                <a:solidFill>
                  <a:srgbClr val="FFFFFF"/>
                </a:solidFill>
              </a:rPr>
              <a:t>Завжди встановлюйте оновлення операційної системи та іншого програмного забезпечення.</a:t>
            </a:r>
          </a:p>
        </p:txBody>
      </p:sp>
    </p:spTree>
    <p:extLst>
      <p:ext uri="{BB962C8B-B14F-4D97-AF65-F5344CB8AC3E}">
        <p14:creationId xmlns:p14="http://schemas.microsoft.com/office/powerpoint/2010/main" val="113938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000"/>
                                        <p:tgtEl>
                                          <p:spTgt spid="6"/>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1000"/>
                                        <p:tgtEl>
                                          <p:spTgt spid="7"/>
                                        </p:tgtEl>
                                      </p:cBhvr>
                                    </p:animEffect>
                                  </p:childTnLst>
                                </p:cTn>
                              </p:par>
                            </p:childTnLst>
                          </p:cTn>
                        </p:par>
                        <p:par>
                          <p:cTn id="16" fill="hold">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p:cNvSpPr txBox="1">
            <a:spLocks/>
          </p:cNvSpPr>
          <p:nvPr/>
        </p:nvSpPr>
        <p:spPr>
          <a:xfrm>
            <a:off x="1170688" y="157655"/>
            <a:ext cx="9053954" cy="5328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endParaRPr lang="uk-UA" dirty="0"/>
          </a:p>
          <a:p>
            <a:endParaRPr lang="uk-UA" dirty="0"/>
          </a:p>
          <a:p>
            <a:pPr algn="ctr"/>
            <a:r>
              <a:rPr lang="uk-UA" b="1" dirty="0"/>
              <a:t>Правила безпечної роботи в Інтернеті</a:t>
            </a:r>
          </a:p>
        </p:txBody>
      </p:sp>
      <p:sp>
        <p:nvSpPr>
          <p:cNvPr id="10" name="TextBox 9">
            <a:extLst>
              <a:ext uri="{FF2B5EF4-FFF2-40B4-BE49-F238E27FC236}">
                <a16:creationId xmlns:a16="http://schemas.microsoft.com/office/drawing/2014/main" id="{3446A51B-B359-47EE-94C6-9450493F7AC5}"/>
              </a:ext>
            </a:extLst>
          </p:cNvPr>
          <p:cNvSpPr txBox="1"/>
          <p:nvPr/>
        </p:nvSpPr>
        <p:spPr>
          <a:xfrm>
            <a:off x="446809" y="1801824"/>
            <a:ext cx="11674262" cy="1384995"/>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514350" lvl="0" indent="-514350" algn="just" fontAlgn="base">
              <a:spcBef>
                <a:spcPct val="0"/>
              </a:spcBef>
              <a:spcAft>
                <a:spcPct val="0"/>
              </a:spcAft>
              <a:buFont typeface="+mj-lt"/>
              <a:buAutoNum type="arabicPeriod" startAt="4"/>
              <a:defRPr/>
            </a:pPr>
            <a:r>
              <a:rPr lang="uk-UA" sz="2800" kern="0" dirty="0">
                <a:solidFill>
                  <a:srgbClr val="FFFFFF"/>
                </a:solidFill>
              </a:rPr>
              <a:t>Використовуйте надійні паролі. Не використовуйте на різних інтернет-ресурсах один і той самий пароль, змінюйте його регулярно.</a:t>
            </a:r>
          </a:p>
        </p:txBody>
      </p:sp>
      <p:sp>
        <p:nvSpPr>
          <p:cNvPr id="11" name="TextBox 10">
            <a:extLst>
              <a:ext uri="{FF2B5EF4-FFF2-40B4-BE49-F238E27FC236}">
                <a16:creationId xmlns:a16="http://schemas.microsoft.com/office/drawing/2014/main" id="{ED571BD9-FFD2-4ADB-8D13-CB52E6D0CC04}"/>
              </a:ext>
            </a:extLst>
          </p:cNvPr>
          <p:cNvSpPr txBox="1"/>
          <p:nvPr/>
        </p:nvSpPr>
        <p:spPr>
          <a:xfrm>
            <a:off x="446809" y="3278374"/>
            <a:ext cx="11674262" cy="1384995"/>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514350" lvl="0" indent="-514350" fontAlgn="base">
              <a:spcBef>
                <a:spcPct val="0"/>
              </a:spcBef>
              <a:spcAft>
                <a:spcPct val="0"/>
              </a:spcAft>
              <a:buFont typeface="+mj-lt"/>
              <a:buAutoNum type="arabicPeriod" startAt="5"/>
              <a:defRPr/>
            </a:pPr>
            <a:r>
              <a:rPr lang="uk-UA" sz="2800" kern="0" dirty="0">
                <a:solidFill>
                  <a:srgbClr val="FFFFFF"/>
                </a:solidFill>
              </a:rPr>
              <a:t>Приєднуйтеся тільки до перевірених </a:t>
            </a:r>
            <a:r>
              <a:rPr lang="en-US" sz="2800" kern="0" dirty="0">
                <a:solidFill>
                  <a:srgbClr val="FFFFFF"/>
                </a:solidFill>
              </a:rPr>
              <a:t>Wi-Fi-</a:t>
            </a:r>
            <a:r>
              <a:rPr lang="uk-UA" sz="2800" kern="0" dirty="0">
                <a:solidFill>
                  <a:srgbClr val="FFFFFF"/>
                </a:solidFill>
              </a:rPr>
              <a:t>мереж. Не відправляйте важливі дані (дані кредитних карток, онлайн-банкінгу тощо) через публічні та незахищені </a:t>
            </a:r>
            <a:r>
              <a:rPr lang="en-US" sz="2800" kern="0" dirty="0">
                <a:solidFill>
                  <a:srgbClr val="FFFFFF"/>
                </a:solidFill>
              </a:rPr>
              <a:t>Wi-Fi-</a:t>
            </a:r>
            <a:r>
              <a:rPr lang="uk-UA" sz="2800" kern="0" dirty="0">
                <a:solidFill>
                  <a:srgbClr val="FFFFFF"/>
                </a:solidFill>
              </a:rPr>
              <a:t>мережі.</a:t>
            </a:r>
          </a:p>
        </p:txBody>
      </p:sp>
      <p:sp>
        <p:nvSpPr>
          <p:cNvPr id="12" name="TextBox 11">
            <a:extLst>
              <a:ext uri="{FF2B5EF4-FFF2-40B4-BE49-F238E27FC236}">
                <a16:creationId xmlns:a16="http://schemas.microsoft.com/office/drawing/2014/main" id="{78EDA168-2FA9-492B-9376-AC74746A9F8C}"/>
              </a:ext>
            </a:extLst>
          </p:cNvPr>
          <p:cNvSpPr txBox="1"/>
          <p:nvPr/>
        </p:nvSpPr>
        <p:spPr>
          <a:xfrm>
            <a:off x="446809" y="5180954"/>
            <a:ext cx="9372600" cy="523220"/>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514350" lvl="0" indent="-514350" fontAlgn="base">
              <a:spcBef>
                <a:spcPct val="0"/>
              </a:spcBef>
              <a:spcAft>
                <a:spcPct val="0"/>
              </a:spcAft>
              <a:buFont typeface="+mj-lt"/>
              <a:buAutoNum type="arabicPeriod" startAt="6"/>
              <a:defRPr/>
            </a:pPr>
            <a:r>
              <a:rPr lang="uk-UA" sz="2800" kern="0" dirty="0">
                <a:solidFill>
                  <a:srgbClr val="FFFFFF"/>
                </a:solidFill>
              </a:rPr>
              <a:t>Установіть фільтр спливаючих вікон у браузері.</a:t>
            </a:r>
          </a:p>
        </p:txBody>
      </p:sp>
      <p:pic>
        <p:nvPicPr>
          <p:cNvPr id="13" name="Picture 2" descr="Результат пошуку зображень за запитом &quot;web filter icon&quot;">
            <a:extLst>
              <a:ext uri="{FF2B5EF4-FFF2-40B4-BE49-F238E27FC236}">
                <a16:creationId xmlns:a16="http://schemas.microsoft.com/office/drawing/2014/main" id="{D1751012-412B-4BFA-AC2C-D83A2D2576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22972" y="5180954"/>
            <a:ext cx="1952625" cy="145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28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1000"/>
                                        <p:tgtEl>
                                          <p:spTgt spid="11"/>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1000"/>
                                        <p:tgtEl>
                                          <p:spTgt spid="12"/>
                                        </p:tgtEl>
                                      </p:cBhvr>
                                    </p:animEffect>
                                  </p:childTnLst>
                                </p:cTn>
                              </p:par>
                            </p:childTnLst>
                          </p:cTn>
                        </p:par>
                        <p:par>
                          <p:cTn id="16" fill="hold">
                            <p:stCondLst>
                              <p:cond delay="3000"/>
                            </p:stCondLst>
                            <p:childTnLst>
                              <p:par>
                                <p:cTn id="17" presetID="53" presetClass="entr" presetSubtype="16"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fltVal val="0"/>
                                          </p:val>
                                        </p:tav>
                                        <p:tav tm="100000">
                                          <p:val>
                                            <p:strVal val="#ppt_w"/>
                                          </p:val>
                                        </p:tav>
                                      </p:tavLst>
                                    </p:anim>
                                    <p:anim calcmode="lin" valueType="num">
                                      <p:cBhvr>
                                        <p:cTn id="20" dur="1000" fill="hold"/>
                                        <p:tgtEl>
                                          <p:spTgt spid="13"/>
                                        </p:tgtEl>
                                        <p:attrNameLst>
                                          <p:attrName>ppt_h</p:attrName>
                                        </p:attrNameLst>
                                      </p:cBhvr>
                                      <p:tavLst>
                                        <p:tav tm="0">
                                          <p:val>
                                            <p:fltVal val="0"/>
                                          </p:val>
                                        </p:tav>
                                        <p:tav tm="100000">
                                          <p:val>
                                            <p:strVal val="#ppt_h"/>
                                          </p:val>
                                        </p:tav>
                                      </p:tavLst>
                                    </p:anim>
                                    <p:animEffect transition="in" filter="fade">
                                      <p:cBhvr>
                                        <p:cTn id="2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1170688" y="162512"/>
            <a:ext cx="9053954" cy="5328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endParaRPr lang="uk-UA" dirty="0"/>
          </a:p>
          <a:p>
            <a:endParaRPr lang="uk-UA" dirty="0"/>
          </a:p>
          <a:p>
            <a:pPr algn="ctr"/>
            <a:r>
              <a:rPr lang="uk-UA" b="1" dirty="0"/>
              <a:t>Правила безпечної роботи в Інтернеті</a:t>
            </a:r>
          </a:p>
        </p:txBody>
      </p:sp>
      <p:sp>
        <p:nvSpPr>
          <p:cNvPr id="5" name="TextBox 4">
            <a:extLst>
              <a:ext uri="{FF2B5EF4-FFF2-40B4-BE49-F238E27FC236}">
                <a16:creationId xmlns:a16="http://schemas.microsoft.com/office/drawing/2014/main" id="{ED571BD9-FFD2-4ADB-8D13-CB52E6D0CC04}"/>
              </a:ext>
            </a:extLst>
          </p:cNvPr>
          <p:cNvSpPr txBox="1"/>
          <p:nvPr/>
        </p:nvSpPr>
        <p:spPr>
          <a:xfrm>
            <a:off x="446809" y="3709261"/>
            <a:ext cx="7232073" cy="1815882"/>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514350" lvl="0" indent="-514350" fontAlgn="base">
              <a:spcBef>
                <a:spcPct val="0"/>
              </a:spcBef>
              <a:spcAft>
                <a:spcPct val="0"/>
              </a:spcAft>
              <a:buFont typeface="+mj-lt"/>
              <a:buAutoNum type="arabicPeriod" startAt="8"/>
              <a:defRPr/>
            </a:pPr>
            <a:r>
              <a:rPr lang="uk-UA" sz="2800" kern="0" dirty="0">
                <a:solidFill>
                  <a:srgbClr val="FFFFFF"/>
                </a:solidFill>
              </a:rPr>
              <a:t>Не відкривайте повідомлення електронної пошти від невідомих вам осіб і прикріплені до них файли, яких ви не очікуєте.</a:t>
            </a:r>
          </a:p>
        </p:txBody>
      </p:sp>
      <p:grpSp>
        <p:nvGrpSpPr>
          <p:cNvPr id="6" name="Групувати 9">
            <a:extLst>
              <a:ext uri="{FF2B5EF4-FFF2-40B4-BE49-F238E27FC236}">
                <a16:creationId xmlns:a16="http://schemas.microsoft.com/office/drawing/2014/main" id="{1478AB3D-EC5B-430A-A859-C6ABA07B229B}"/>
              </a:ext>
            </a:extLst>
          </p:cNvPr>
          <p:cNvGrpSpPr/>
          <p:nvPr/>
        </p:nvGrpSpPr>
        <p:grpSpPr>
          <a:xfrm>
            <a:off x="446809" y="1806681"/>
            <a:ext cx="11674262" cy="1815882"/>
            <a:chOff x="446809" y="1806681"/>
            <a:chExt cx="11674262" cy="1815882"/>
          </a:xfrm>
        </p:grpSpPr>
        <p:sp>
          <p:nvSpPr>
            <p:cNvPr id="7" name="TextBox 6">
              <a:extLst>
                <a:ext uri="{FF2B5EF4-FFF2-40B4-BE49-F238E27FC236}">
                  <a16:creationId xmlns:a16="http://schemas.microsoft.com/office/drawing/2014/main" id="{3446A51B-B359-47EE-94C6-9450493F7AC5}"/>
                </a:ext>
              </a:extLst>
            </p:cNvPr>
            <p:cNvSpPr txBox="1"/>
            <p:nvPr/>
          </p:nvSpPr>
          <p:spPr>
            <a:xfrm>
              <a:off x="446809" y="1806681"/>
              <a:ext cx="11674262" cy="1384995"/>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514350" lvl="0" indent="-514350" fontAlgn="base">
                <a:spcBef>
                  <a:spcPct val="0"/>
                </a:spcBef>
                <a:spcAft>
                  <a:spcPct val="0"/>
                </a:spcAft>
                <a:buFont typeface="+mj-lt"/>
                <a:buAutoNum type="arabicPeriod" startAt="7"/>
                <a:defRPr/>
              </a:pPr>
              <a:r>
                <a:rPr lang="uk-UA" sz="2800" kern="0" dirty="0">
                  <a:solidFill>
                    <a:srgbClr val="FFFFFF"/>
                  </a:solidFill>
                </a:rPr>
                <a:t>Перевіряйте сертифікат безпеки сайтів у вигляді замка в адресному рядку браузера та </a:t>
              </a:r>
              <a:r>
                <a:rPr lang="en-US" sz="2800" kern="0" dirty="0">
                  <a:solidFill>
                    <a:srgbClr val="FFFFFF"/>
                  </a:solidFill>
                </a:rPr>
                <a:t>URL-</a:t>
              </a:r>
              <a:r>
                <a:rPr lang="uk-UA" sz="2800" kern="0" dirty="0">
                  <a:solidFill>
                    <a:srgbClr val="FFFFFF"/>
                  </a:solidFill>
                </a:rPr>
                <a:t>адреси веб-сайтів, щоб визначити, чи не підроблений сайт ви відвідуєте.</a:t>
              </a:r>
            </a:p>
          </p:txBody>
        </p:sp>
        <p:pic>
          <p:nvPicPr>
            <p:cNvPr id="8" name="Рисунок 7">
              <a:extLst>
                <a:ext uri="{FF2B5EF4-FFF2-40B4-BE49-F238E27FC236}">
                  <a16:creationId xmlns:a16="http://schemas.microsoft.com/office/drawing/2014/main" id="{955D35E5-D274-48F6-A71D-274D07A73911}"/>
                </a:ext>
              </a:extLst>
            </p:cNvPr>
            <p:cNvPicPr>
              <a:picLocks noChangeAspect="1"/>
            </p:cNvPicPr>
            <p:nvPr/>
          </p:nvPicPr>
          <p:blipFill>
            <a:blip r:embed="rId2"/>
            <a:stretch>
              <a:fillRect/>
            </a:stretch>
          </p:blipFill>
          <p:spPr>
            <a:xfrm>
              <a:off x="4098805" y="3202010"/>
              <a:ext cx="3008577" cy="420553"/>
            </a:xfrm>
            <a:prstGeom prst="rect">
              <a:avLst/>
            </a:prstGeom>
          </p:spPr>
        </p:pic>
      </p:grpSp>
      <p:pic>
        <p:nvPicPr>
          <p:cNvPr id="9" name="Picture 2" descr="anti, email, mail, spam icon">
            <a:extLst>
              <a:ext uri="{FF2B5EF4-FFF2-40B4-BE49-F238E27FC236}">
                <a16:creationId xmlns:a16="http://schemas.microsoft.com/office/drawing/2014/main" id="{FF6888E2-EE3A-45A5-B28C-F7128FBB79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623" b="13579"/>
          <a:stretch/>
        </p:blipFill>
        <p:spPr bwMode="auto">
          <a:xfrm>
            <a:off x="7824354" y="3622563"/>
            <a:ext cx="4228271" cy="3162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65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1000"/>
                                        <p:tgtEl>
                                          <p:spTgt spid="5"/>
                                        </p:tgtEl>
                                      </p:cBhvr>
                                    </p:animEffect>
                                  </p:childTnLst>
                                </p:cTn>
                              </p:par>
                            </p:childTnLst>
                          </p:cTn>
                        </p:par>
                        <p:par>
                          <p:cTn id="12" fill="hold">
                            <p:stCondLst>
                              <p:cond delay="2000"/>
                            </p:stCondLst>
                            <p:childTnLst>
                              <p:par>
                                <p:cTn id="13" presetID="53" presetClass="entr" presetSubtype="16"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000" fill="hold"/>
                                        <p:tgtEl>
                                          <p:spTgt spid="9"/>
                                        </p:tgtEl>
                                        <p:attrNameLst>
                                          <p:attrName>ppt_w</p:attrName>
                                        </p:attrNameLst>
                                      </p:cBhvr>
                                      <p:tavLst>
                                        <p:tav tm="0">
                                          <p:val>
                                            <p:fltVal val="0"/>
                                          </p:val>
                                        </p:tav>
                                        <p:tav tm="100000">
                                          <p:val>
                                            <p:strVal val="#ppt_w"/>
                                          </p:val>
                                        </p:tav>
                                      </p:tavLst>
                                    </p:anim>
                                    <p:anim calcmode="lin" valueType="num">
                                      <p:cBhvr>
                                        <p:cTn id="16" dur="1000" fill="hold"/>
                                        <p:tgtEl>
                                          <p:spTgt spid="9"/>
                                        </p:tgtEl>
                                        <p:attrNameLst>
                                          <p:attrName>ppt_h</p:attrName>
                                        </p:attrNameLst>
                                      </p:cBhvr>
                                      <p:tavLst>
                                        <p:tav tm="0">
                                          <p:val>
                                            <p:fltVal val="0"/>
                                          </p:val>
                                        </p:tav>
                                        <p:tav tm="100000">
                                          <p:val>
                                            <p:strVal val="#ppt_h"/>
                                          </p:val>
                                        </p:tav>
                                      </p:tavLst>
                                    </p:anim>
                                    <p:animEffect transition="in" filter="fade">
                                      <p:cBhvr>
                                        <p:cTn id="1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1"/>
          <p:cNvSpPr txBox="1">
            <a:spLocks/>
          </p:cNvSpPr>
          <p:nvPr/>
        </p:nvSpPr>
        <p:spPr>
          <a:xfrm>
            <a:off x="1220724" y="162512"/>
            <a:ext cx="9053954" cy="5328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endParaRPr lang="uk-UA" dirty="0"/>
          </a:p>
          <a:p>
            <a:endParaRPr lang="uk-UA" dirty="0"/>
          </a:p>
          <a:p>
            <a:r>
              <a:rPr lang="uk-UA" b="1" dirty="0"/>
              <a:t>Правила безпечної роботи в Інтернеті</a:t>
            </a:r>
          </a:p>
        </p:txBody>
      </p:sp>
      <p:sp>
        <p:nvSpPr>
          <p:cNvPr id="11" name="TextBox 10">
            <a:extLst>
              <a:ext uri="{FF2B5EF4-FFF2-40B4-BE49-F238E27FC236}">
                <a16:creationId xmlns:a16="http://schemas.microsoft.com/office/drawing/2014/main" id="{3446A51B-B359-47EE-94C6-9450493F7AC5}"/>
              </a:ext>
            </a:extLst>
          </p:cNvPr>
          <p:cNvSpPr txBox="1"/>
          <p:nvPr/>
        </p:nvSpPr>
        <p:spPr>
          <a:xfrm>
            <a:off x="496845" y="1806681"/>
            <a:ext cx="11674262" cy="1384995"/>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514350" lvl="0" indent="-514350" fontAlgn="base">
              <a:spcBef>
                <a:spcPct val="0"/>
              </a:spcBef>
              <a:spcAft>
                <a:spcPct val="0"/>
              </a:spcAft>
              <a:buFont typeface="+mj-lt"/>
              <a:buAutoNum type="arabicPeriod" startAt="9"/>
              <a:defRPr/>
            </a:pPr>
            <a:r>
              <a:rPr lang="uk-UA" sz="2800" kern="0" dirty="0">
                <a:solidFill>
                  <a:srgbClr val="FFFFFF"/>
                </a:solidFill>
              </a:rPr>
              <a:t>Подумайте про можливі ризики для вас перед тим, як викласти щось у мережу Інтернет. Дуже легко розмістити дані в мережі Інтернет, але дуже складно їх видалити з неї.</a:t>
            </a:r>
          </a:p>
        </p:txBody>
      </p:sp>
      <p:sp>
        <p:nvSpPr>
          <p:cNvPr id="12" name="TextBox 11">
            <a:extLst>
              <a:ext uri="{FF2B5EF4-FFF2-40B4-BE49-F238E27FC236}">
                <a16:creationId xmlns:a16="http://schemas.microsoft.com/office/drawing/2014/main" id="{ED571BD9-FFD2-4ADB-8D13-CB52E6D0CC04}"/>
              </a:ext>
            </a:extLst>
          </p:cNvPr>
          <p:cNvSpPr txBox="1"/>
          <p:nvPr/>
        </p:nvSpPr>
        <p:spPr>
          <a:xfrm>
            <a:off x="496845" y="4349802"/>
            <a:ext cx="8489373" cy="1384995"/>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514350" lvl="0" indent="-514350" algn="just" fontAlgn="base">
              <a:spcBef>
                <a:spcPct val="0"/>
              </a:spcBef>
              <a:spcAft>
                <a:spcPct val="0"/>
              </a:spcAft>
              <a:buFont typeface="+mj-lt"/>
              <a:buAutoNum type="arabicPeriod" startAt="10"/>
              <a:defRPr/>
            </a:pPr>
            <a:r>
              <a:rPr lang="en-US" sz="2800" kern="0" dirty="0">
                <a:solidFill>
                  <a:srgbClr val="FFFFFF"/>
                </a:solidFill>
              </a:rPr>
              <a:t> </a:t>
            </a:r>
            <a:r>
              <a:rPr lang="uk-UA" sz="2800" kern="0" dirty="0">
                <a:solidFill>
                  <a:srgbClr val="FFFFFF"/>
                </a:solidFill>
              </a:rPr>
              <a:t>Створюйте резервні копії важливих для вас даних, зберігайте їх на носіях даних, відключених від мережі Інтернет.</a:t>
            </a:r>
          </a:p>
        </p:txBody>
      </p:sp>
      <p:pic>
        <p:nvPicPr>
          <p:cNvPr id="13" name="Picture 2" descr="archive, backups, copy folder, data storage, file sharing icon">
            <a:extLst>
              <a:ext uri="{FF2B5EF4-FFF2-40B4-BE49-F238E27FC236}">
                <a16:creationId xmlns:a16="http://schemas.microsoft.com/office/drawing/2014/main" id="{1ADB019C-7DF4-4863-8EAD-CC54B35346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1656" y="3709261"/>
            <a:ext cx="3039416" cy="303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78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1000"/>
                                        <p:tgtEl>
                                          <p:spTgt spid="12"/>
                                        </p:tgtEl>
                                      </p:cBhvr>
                                    </p:animEffect>
                                  </p:childTnLst>
                                </p:cTn>
                              </p:par>
                            </p:childTnLst>
                          </p:cTn>
                        </p:par>
                        <p:par>
                          <p:cTn id="12" fill="hold">
                            <p:stCondLst>
                              <p:cond delay="200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000" fill="hold"/>
                                        <p:tgtEl>
                                          <p:spTgt spid="13"/>
                                        </p:tgtEl>
                                        <p:attrNameLst>
                                          <p:attrName>ppt_w</p:attrName>
                                        </p:attrNameLst>
                                      </p:cBhvr>
                                      <p:tavLst>
                                        <p:tav tm="0">
                                          <p:val>
                                            <p:fltVal val="0"/>
                                          </p:val>
                                        </p:tav>
                                        <p:tav tm="100000">
                                          <p:val>
                                            <p:strVal val="#ppt_w"/>
                                          </p:val>
                                        </p:tav>
                                      </p:tavLst>
                                    </p:anim>
                                    <p:anim calcmode="lin" valueType="num">
                                      <p:cBhvr>
                                        <p:cTn id="16" dur="1000" fill="hold"/>
                                        <p:tgtEl>
                                          <p:spTgt spid="13"/>
                                        </p:tgtEl>
                                        <p:attrNameLst>
                                          <p:attrName>ppt_h</p:attrName>
                                        </p:attrNameLst>
                                      </p:cBhvr>
                                      <p:tavLst>
                                        <p:tav tm="0">
                                          <p:val>
                                            <p:fltVal val="0"/>
                                          </p:val>
                                        </p:tav>
                                        <p:tav tm="100000">
                                          <p:val>
                                            <p:strVal val="#ppt_h"/>
                                          </p:val>
                                        </p:tav>
                                      </p:tavLst>
                                    </p:anim>
                                    <p:animEffect transition="in" filter="fade">
                                      <p:cBhvr>
                                        <p:cTn id="1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1"/>
          <p:cNvSpPr txBox="1">
            <a:spLocks/>
          </p:cNvSpPr>
          <p:nvPr/>
        </p:nvSpPr>
        <p:spPr>
          <a:xfrm>
            <a:off x="1141412" y="199925"/>
            <a:ext cx="9053954" cy="92196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endParaRPr lang="uk-UA" dirty="0"/>
          </a:p>
          <a:p>
            <a:pPr algn="ctr"/>
            <a:r>
              <a:rPr lang="uk-UA" dirty="0"/>
              <a:t>Правила безпечної роботи в Інтернеті</a:t>
            </a:r>
          </a:p>
        </p:txBody>
      </p:sp>
      <p:sp>
        <p:nvSpPr>
          <p:cNvPr id="11" name="TextBox 10"/>
          <p:cNvSpPr txBox="1"/>
          <p:nvPr/>
        </p:nvSpPr>
        <p:spPr>
          <a:xfrm>
            <a:off x="0" y="1638436"/>
            <a:ext cx="12050142" cy="1384995"/>
          </a:xfrm>
          <a:prstGeom prst="rect">
            <a:avLst/>
          </a:prstGeom>
          <a:solidFill>
            <a:srgbClr val="19426B"/>
          </a:solidFill>
          <a:ln>
            <a:noFill/>
          </a:ln>
          <a:effectLst>
            <a:outerShdw blurRad="57150" dist="19050" dir="5400000" algn="ctr" rotWithShape="0">
              <a:srgbClr val="000000">
                <a:alpha val="63000"/>
              </a:srgbClr>
            </a:outerShdw>
          </a:effectLst>
        </p:spPr>
        <p:txBody>
          <a:bodyPr wrap="square" rtlCol="0">
            <a:spAutoFit/>
          </a:bodyPr>
          <a:lstStyle/>
          <a:p>
            <a:pPr lvl="0" indent="457189" fontAlgn="base">
              <a:spcBef>
                <a:spcPct val="0"/>
              </a:spcBef>
              <a:spcAft>
                <a:spcPct val="0"/>
              </a:spcAft>
              <a:defRPr/>
            </a:pPr>
            <a:r>
              <a:rPr lang="uk-UA" sz="2800" kern="0" dirty="0">
                <a:solidFill>
                  <a:srgbClr val="FFFFFF"/>
                </a:solidFill>
              </a:rPr>
              <a:t>Також для дуже важливих акаунтів використовуються унікальні зовнішні накопичувачі та зчитувачі біометричних даних. Для користувачів смартфонів є окремі рекомендації:</a:t>
            </a:r>
          </a:p>
        </p:txBody>
      </p:sp>
      <p:sp>
        <p:nvSpPr>
          <p:cNvPr id="12" name="TextBox 11">
            <a:extLst>
              <a:ext uri="{FF2B5EF4-FFF2-40B4-BE49-F238E27FC236}">
                <a16:creationId xmlns:a16="http://schemas.microsoft.com/office/drawing/2014/main" id="{D4A02561-FE3E-4C25-B5C8-F3464FB17FF6}"/>
              </a:ext>
            </a:extLst>
          </p:cNvPr>
          <p:cNvSpPr txBox="1"/>
          <p:nvPr/>
        </p:nvSpPr>
        <p:spPr>
          <a:xfrm>
            <a:off x="72008" y="3139862"/>
            <a:ext cx="12050142" cy="492443"/>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457200" lvl="0" indent="-457200" algn="just" fontAlgn="base">
              <a:spcBef>
                <a:spcPct val="0"/>
              </a:spcBef>
              <a:spcAft>
                <a:spcPct val="0"/>
              </a:spcAft>
              <a:buFont typeface="Wingdings" panose="05000000000000000000" pitchFamily="2" charset="2"/>
              <a:buChar char="ü"/>
              <a:defRPr/>
            </a:pPr>
            <a:r>
              <a:rPr lang="uk-UA" sz="2600" kern="0" dirty="0">
                <a:solidFill>
                  <a:srgbClr val="FFFFFF"/>
                </a:solidFill>
              </a:rPr>
              <a:t>не телефонуйте на незнайомі номери;</a:t>
            </a:r>
          </a:p>
        </p:txBody>
      </p:sp>
      <p:sp>
        <p:nvSpPr>
          <p:cNvPr id="13" name="TextBox 12">
            <a:extLst>
              <a:ext uri="{FF2B5EF4-FFF2-40B4-BE49-F238E27FC236}">
                <a16:creationId xmlns:a16="http://schemas.microsoft.com/office/drawing/2014/main" id="{A5D7BADF-2E04-4A46-BBE7-51546315BE2C}"/>
              </a:ext>
            </a:extLst>
          </p:cNvPr>
          <p:cNvSpPr txBox="1"/>
          <p:nvPr/>
        </p:nvSpPr>
        <p:spPr>
          <a:xfrm>
            <a:off x="72008" y="3748736"/>
            <a:ext cx="12050142" cy="492443"/>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457200" lvl="0" indent="-457200" algn="just" fontAlgn="base">
              <a:spcBef>
                <a:spcPct val="0"/>
              </a:spcBef>
              <a:spcAft>
                <a:spcPct val="0"/>
              </a:spcAft>
              <a:buFont typeface="Wingdings" panose="05000000000000000000" pitchFamily="2" charset="2"/>
              <a:buChar char="ü"/>
              <a:defRPr/>
            </a:pPr>
            <a:r>
              <a:rPr lang="uk-UA" sz="2600" kern="0" dirty="0">
                <a:solidFill>
                  <a:srgbClr val="FFFFFF"/>
                </a:solidFill>
              </a:rPr>
              <a:t>уважно контролюйте послуги, на які ви підписуєтеся;</a:t>
            </a:r>
          </a:p>
        </p:txBody>
      </p:sp>
      <p:sp>
        <p:nvSpPr>
          <p:cNvPr id="14" name="TextBox 13">
            <a:extLst>
              <a:ext uri="{FF2B5EF4-FFF2-40B4-BE49-F238E27FC236}">
                <a16:creationId xmlns:a16="http://schemas.microsoft.com/office/drawing/2014/main" id="{0FC868ED-84CF-404F-8C99-B2803B617A64}"/>
              </a:ext>
            </a:extLst>
          </p:cNvPr>
          <p:cNvSpPr txBox="1"/>
          <p:nvPr/>
        </p:nvSpPr>
        <p:spPr>
          <a:xfrm>
            <a:off x="72008" y="4357610"/>
            <a:ext cx="12050142" cy="892552"/>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457200" lvl="0" indent="-457200" algn="just" fontAlgn="base">
              <a:spcBef>
                <a:spcPct val="0"/>
              </a:spcBef>
              <a:spcAft>
                <a:spcPct val="0"/>
              </a:spcAft>
              <a:buFont typeface="Wingdings" panose="05000000000000000000" pitchFamily="2" charset="2"/>
              <a:buChar char="ü"/>
              <a:defRPr/>
            </a:pPr>
            <a:r>
              <a:rPr lang="uk-UA" sz="2600" kern="0" dirty="0">
                <a:solidFill>
                  <a:srgbClr val="FFFFFF"/>
                </a:solidFill>
              </a:rPr>
              <a:t>установлюйте    мобільні    додатки    лише    з    офіційних    магазинів: </a:t>
            </a:r>
            <a:r>
              <a:rPr lang="en-US" sz="2600" kern="0" dirty="0" err="1">
                <a:solidFill>
                  <a:srgbClr val="FFFFFF"/>
                </a:solidFill>
              </a:rPr>
              <a:t>PlayMarket</a:t>
            </a:r>
            <a:r>
              <a:rPr lang="en-US" sz="2600" kern="0" dirty="0">
                <a:solidFill>
                  <a:srgbClr val="FFFFFF"/>
                </a:solidFill>
              </a:rPr>
              <a:t> (Android), AppStore (iOS)</a:t>
            </a:r>
            <a:r>
              <a:rPr lang="uk-UA" sz="2600" kern="0" dirty="0">
                <a:solidFill>
                  <a:srgbClr val="FFFFFF"/>
                </a:solidFill>
              </a:rPr>
              <a:t>;</a:t>
            </a:r>
            <a:r>
              <a:rPr lang="en-US" sz="2600" kern="0" dirty="0">
                <a:solidFill>
                  <a:srgbClr val="FFFFFF"/>
                </a:solidFill>
              </a:rPr>
              <a:t> </a:t>
            </a:r>
            <a:endParaRPr lang="uk-UA" sz="2600" kern="0" dirty="0">
              <a:solidFill>
                <a:srgbClr val="FFFFFF"/>
              </a:solidFill>
            </a:endParaRPr>
          </a:p>
        </p:txBody>
      </p:sp>
      <p:sp>
        <p:nvSpPr>
          <p:cNvPr id="15" name="TextBox 14">
            <a:extLst>
              <a:ext uri="{FF2B5EF4-FFF2-40B4-BE49-F238E27FC236}">
                <a16:creationId xmlns:a16="http://schemas.microsoft.com/office/drawing/2014/main" id="{439C3757-81CA-4D89-9F8E-86593E9BAD4D}"/>
              </a:ext>
            </a:extLst>
          </p:cNvPr>
          <p:cNvSpPr txBox="1"/>
          <p:nvPr/>
        </p:nvSpPr>
        <p:spPr>
          <a:xfrm>
            <a:off x="72008" y="5366593"/>
            <a:ext cx="12050142" cy="1292662"/>
          </a:xfrm>
          <a:prstGeom prst="rect">
            <a:avLst/>
          </a:prstGeom>
          <a:solidFill>
            <a:srgbClr val="008000"/>
          </a:solidFill>
          <a:ln>
            <a:noFill/>
          </a:ln>
          <a:effectLst>
            <a:outerShdw blurRad="57150" dist="19050" dir="5400000" algn="ctr" rotWithShape="0">
              <a:srgbClr val="000000">
                <a:alpha val="63000"/>
              </a:srgbClr>
            </a:outerShdw>
          </a:effectLst>
        </p:spPr>
        <p:txBody>
          <a:bodyPr wrap="square" rtlCol="0">
            <a:spAutoFit/>
          </a:bodyPr>
          <a:lstStyle/>
          <a:p>
            <a:pPr marL="457200" lvl="0" indent="-457200" algn="just" fontAlgn="base">
              <a:spcBef>
                <a:spcPct val="0"/>
              </a:spcBef>
              <a:spcAft>
                <a:spcPct val="0"/>
              </a:spcAft>
              <a:buFont typeface="Wingdings" panose="05000000000000000000" pitchFamily="2" charset="2"/>
              <a:buChar char="ü"/>
              <a:defRPr/>
            </a:pPr>
            <a:r>
              <a:rPr lang="uk-UA" sz="2600" kern="0" dirty="0">
                <a:solidFill>
                  <a:srgbClr val="FFFFFF"/>
                </a:solidFill>
              </a:rPr>
              <a:t>уважно стежте за тим, які дозволи вимагає програма під час установлення та оновлення програмного забезпечення на мобільних пристроях.</a:t>
            </a:r>
          </a:p>
        </p:txBody>
      </p:sp>
    </p:spTree>
    <p:extLst>
      <p:ext uri="{BB962C8B-B14F-4D97-AF65-F5344CB8AC3E}">
        <p14:creationId xmlns:p14="http://schemas.microsoft.com/office/powerpoint/2010/main" val="1867263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1000"/>
                                        <p:tgtEl>
                                          <p:spTgt spid="12"/>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1000"/>
                                        <p:tgtEl>
                                          <p:spTgt spid="13"/>
                                        </p:tgtEl>
                                      </p:cBhvr>
                                    </p:animEffect>
                                  </p:childTnLst>
                                </p:cTn>
                              </p:par>
                            </p:childTnLst>
                          </p:cTn>
                        </p:par>
                        <p:par>
                          <p:cTn id="16" fill="hold">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1000"/>
                                        <p:tgtEl>
                                          <p:spTgt spid="14"/>
                                        </p:tgtEl>
                                      </p:cBhvr>
                                    </p:animEffect>
                                  </p:childTnLst>
                                </p:cTn>
                              </p:par>
                            </p:childTnLst>
                          </p:cTn>
                        </p:par>
                        <p:par>
                          <p:cTn id="20" fill="hold">
                            <p:stCondLst>
                              <p:cond delay="40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Lst>
  </p:timing>
</p:sld>
</file>

<file path=ppt/theme/theme1.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656</TotalTime>
  <Words>1340</Words>
  <Application>Microsoft Office PowerPoint</Application>
  <PresentationFormat>Широкий екран</PresentationFormat>
  <Paragraphs>112</Paragraphs>
  <Slides>20</Slides>
  <Notes>0</Notes>
  <HiddenSlides>0</HiddenSlides>
  <MMClips>0</MMClips>
  <ScaleCrop>false</ScaleCrop>
  <HeadingPairs>
    <vt:vector size="6" baseType="variant">
      <vt:variant>
        <vt:lpstr>Використані шрифти</vt:lpstr>
      </vt:variant>
      <vt:variant>
        <vt:i4>9</vt:i4>
      </vt:variant>
      <vt:variant>
        <vt:lpstr>Тема</vt:lpstr>
      </vt:variant>
      <vt:variant>
        <vt:i4>1</vt:i4>
      </vt:variant>
      <vt:variant>
        <vt:lpstr>Заголовки слайдів</vt:lpstr>
      </vt:variant>
      <vt:variant>
        <vt:i4>20</vt:i4>
      </vt:variant>
    </vt:vector>
  </HeadingPairs>
  <TitlesOfParts>
    <vt:vector size="30" baseType="lpstr">
      <vt:lpstr>Arial</vt:lpstr>
      <vt:lpstr>Arial Black</vt:lpstr>
      <vt:lpstr>Calibri</vt:lpstr>
      <vt:lpstr>Calibri Light</vt:lpstr>
      <vt:lpstr>Google Sans</vt:lpstr>
      <vt:lpstr>Monotype Corsiva</vt:lpstr>
      <vt:lpstr>Montserrat</vt:lpstr>
      <vt:lpstr>Roboto</vt:lpstr>
      <vt:lpstr>Wingdings</vt:lpstr>
      <vt:lpstr>Тема Office</vt:lpstr>
      <vt:lpstr> Кібербезпека в інтернеті </vt:lpstr>
      <vt:lpstr>Основні поняття кібербезпеки</vt:lpstr>
      <vt:lpstr>Презентація PowerPoint</vt:lpstr>
      <vt:lpstr>Презентація PowerPoint</vt:lpstr>
      <vt:lpstr>Загрози інформаційній безпеці</vt:lpstr>
      <vt:lpstr>Загрози інформаційній безпеці</vt:lpstr>
      <vt:lpstr>Презентація PowerPoint</vt:lpstr>
      <vt:lpstr>Загрози інформаційній безпеці</vt:lpstr>
      <vt:lpstr>Загрози інформаційній безпеці</vt:lpstr>
      <vt:lpstr>Презентація PowerPoint</vt:lpstr>
      <vt:lpstr>Загрози для мобільних пристроїв</vt:lpstr>
      <vt:lpstr>Загрози для мобільних пристроїв</vt:lpstr>
      <vt:lpstr>Загрози для мобільних пристроїв</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User</cp:lastModifiedBy>
  <cp:revision>34</cp:revision>
  <dcterms:created xsi:type="dcterms:W3CDTF">2019-04-03T17:26:41Z</dcterms:created>
  <dcterms:modified xsi:type="dcterms:W3CDTF">2023-11-28T12:03:30Z</dcterms:modified>
</cp:coreProperties>
</file>