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18288000" cy="10287000"/>
  <p:notesSz cx="6858000" cy="9144000"/>
  <p:embeddedFontLst>
    <p:embeddedFont>
      <p:font typeface="Alta" panose="020B0604020202020204" charset="0"/>
      <p:regular r:id="rId13"/>
    </p:embeddedFont>
    <p:embeddedFont>
      <p:font typeface="Anonymous Pro Bold" panose="020B0604020202020204" charset="0"/>
      <p:regular r:id="rId14"/>
    </p:embeddedFont>
    <p:embeddedFont>
      <p:font typeface="Montserrat Classic Bold" panose="020B0604020202020204" charset="0"/>
      <p:regular r:id="rId15"/>
    </p:embeddedFont>
    <p:embeddedFont>
      <p:font typeface="Roboto Slab Bold" panose="020B0604020202020204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4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-31151" y="-121250"/>
            <a:ext cx="10287000" cy="10529499"/>
            <a:chOff x="0" y="0"/>
            <a:chExt cx="2354580" cy="241008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53310" cy="2410085"/>
            </a:xfrm>
            <a:custGeom>
              <a:avLst/>
              <a:gdLst/>
              <a:ahLst/>
              <a:cxnLst/>
              <a:rect l="l" t="t" r="r" b="b"/>
              <a:pathLst>
                <a:path w="2353310" h="2410085">
                  <a:moveTo>
                    <a:pt x="784860" y="2342775"/>
                  </a:moveTo>
                  <a:cubicBezTo>
                    <a:pt x="905510" y="2383415"/>
                    <a:pt x="1042670" y="2410085"/>
                    <a:pt x="1177290" y="2410085"/>
                  </a:cubicBezTo>
                  <a:cubicBezTo>
                    <a:pt x="1311910" y="2410085"/>
                    <a:pt x="1441450" y="2387225"/>
                    <a:pt x="1560830" y="2346585"/>
                  </a:cubicBezTo>
                  <a:cubicBezTo>
                    <a:pt x="1563370" y="2345315"/>
                    <a:pt x="1565910" y="2345315"/>
                    <a:pt x="1568450" y="2344045"/>
                  </a:cubicBezTo>
                  <a:cubicBezTo>
                    <a:pt x="2016760" y="2181485"/>
                    <a:pt x="2346960" y="1752225"/>
                    <a:pt x="2353310" y="1251987"/>
                  </a:cubicBezTo>
                  <a:lnTo>
                    <a:pt x="2353310" y="0"/>
                  </a:lnTo>
                  <a:lnTo>
                    <a:pt x="0" y="0"/>
                  </a:lnTo>
                  <a:lnTo>
                    <a:pt x="0" y="1251070"/>
                  </a:lnTo>
                  <a:cubicBezTo>
                    <a:pt x="6350" y="1754765"/>
                    <a:pt x="331470" y="2184025"/>
                    <a:pt x="784860" y="2342775"/>
                  </a:cubicBezTo>
                  <a:close/>
                </a:path>
              </a:pathLst>
            </a:custGeom>
            <a:solidFill>
              <a:srgbClr val="AE7EB8"/>
            </a:solidFill>
          </p:spPr>
        </p:sp>
      </p:grpSp>
      <p:sp>
        <p:nvSpPr>
          <p:cNvPr id="4" name="Freeform 4"/>
          <p:cNvSpPr/>
          <p:nvPr/>
        </p:nvSpPr>
        <p:spPr>
          <a:xfrm>
            <a:off x="7488925" y="1900957"/>
            <a:ext cx="9770375" cy="6485086"/>
          </a:xfrm>
          <a:custGeom>
            <a:avLst/>
            <a:gdLst/>
            <a:ahLst/>
            <a:cxnLst/>
            <a:rect l="l" t="t" r="r" b="b"/>
            <a:pathLst>
              <a:path w="9770375" h="6485086">
                <a:moveTo>
                  <a:pt x="0" y="0"/>
                </a:moveTo>
                <a:lnTo>
                  <a:pt x="9770375" y="0"/>
                </a:lnTo>
                <a:lnTo>
                  <a:pt x="9770375" y="6485086"/>
                </a:lnTo>
                <a:lnTo>
                  <a:pt x="0" y="64850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-381000" y="4153485"/>
            <a:ext cx="8573405" cy="9900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90882" lvl="1" algn="l">
              <a:lnSpc>
                <a:spcPts val="7424"/>
              </a:lnSpc>
            </a:pPr>
            <a:r>
              <a:rPr lang="en-US" sz="8800" b="1" dirty="0" err="1">
                <a:solidFill>
                  <a:srgbClr val="FFFFFF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Консолідація</a:t>
            </a:r>
            <a:endParaRPr lang="en-US" sz="8800" b="1" dirty="0">
              <a:solidFill>
                <a:srgbClr val="FFFFFF"/>
              </a:solidFill>
              <a:latin typeface="Roboto Slab Bold"/>
              <a:ea typeface="Roboto Slab Bold"/>
              <a:cs typeface="Roboto Slab Bold"/>
              <a:sym typeface="Roboto Slab Bold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-749290" y="7554662"/>
            <a:ext cx="1777990" cy="1703638"/>
          </a:xfrm>
          <a:custGeom>
            <a:avLst/>
            <a:gdLst/>
            <a:ahLst/>
            <a:cxnLst/>
            <a:rect l="l" t="t" r="r" b="b"/>
            <a:pathLst>
              <a:path w="1777990" h="1703638">
                <a:moveTo>
                  <a:pt x="0" y="0"/>
                </a:moveTo>
                <a:lnTo>
                  <a:pt x="1777990" y="0"/>
                </a:lnTo>
                <a:lnTo>
                  <a:pt x="1777990" y="1703638"/>
                </a:lnTo>
                <a:lnTo>
                  <a:pt x="0" y="17036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7259300" y="617480"/>
            <a:ext cx="1777990" cy="1703638"/>
          </a:xfrm>
          <a:custGeom>
            <a:avLst/>
            <a:gdLst/>
            <a:ahLst/>
            <a:cxnLst/>
            <a:rect l="l" t="t" r="r" b="b"/>
            <a:pathLst>
              <a:path w="1777990" h="1703638">
                <a:moveTo>
                  <a:pt x="0" y="0"/>
                </a:moveTo>
                <a:lnTo>
                  <a:pt x="1777990" y="0"/>
                </a:lnTo>
                <a:lnTo>
                  <a:pt x="1777990" y="1703637"/>
                </a:lnTo>
                <a:lnTo>
                  <a:pt x="0" y="17036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flipH="1" flipV="1">
            <a:off x="4517927" y="8590830"/>
            <a:ext cx="2970998" cy="1696170"/>
          </a:xfrm>
          <a:custGeom>
            <a:avLst/>
            <a:gdLst/>
            <a:ahLst/>
            <a:cxnLst/>
            <a:rect l="l" t="t" r="r" b="b"/>
            <a:pathLst>
              <a:path w="2970998" h="1696170">
                <a:moveTo>
                  <a:pt x="2970998" y="1696170"/>
                </a:moveTo>
                <a:lnTo>
                  <a:pt x="0" y="1696170"/>
                </a:lnTo>
                <a:lnTo>
                  <a:pt x="0" y="0"/>
                </a:lnTo>
                <a:lnTo>
                  <a:pt x="2970998" y="0"/>
                </a:lnTo>
                <a:lnTo>
                  <a:pt x="2970998" y="169617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70331" y="199719"/>
            <a:ext cx="17152317" cy="96840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553"/>
              </a:lnSpc>
              <a:spcBef>
                <a:spcPct val="0"/>
              </a:spcBef>
            </a:pPr>
            <a:r>
              <a:rPr lang="en-US" sz="2900" b="1" spc="37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 Консолідація даних полягає в створенні підсумкової таблиці, що дозволяє узагальнити однорідні дані. </a:t>
            </a:r>
          </a:p>
          <a:p>
            <a:pPr algn="just">
              <a:lnSpc>
                <a:spcPts val="4553"/>
              </a:lnSpc>
              <a:spcBef>
                <a:spcPct val="0"/>
              </a:spcBef>
            </a:pPr>
            <a:r>
              <a:rPr lang="en-US" sz="2900" b="1" spc="37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Наприклад, можна підсумувати дані про товари одних і тих же найменувань, що зберігаються на різних складах. </a:t>
            </a:r>
          </a:p>
          <a:p>
            <a:pPr algn="just">
              <a:lnSpc>
                <a:spcPts val="4553"/>
              </a:lnSpc>
              <a:spcBef>
                <a:spcPct val="0"/>
              </a:spcBef>
            </a:pPr>
            <a:r>
              <a:rPr lang="en-US" sz="2900" b="1" spc="37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 При консолідації значення, наведені в підсумковій таблиці, можуть розраховуватися на основі вихідних даних з використанням різних функцій Excel.?   Вихідні дані можуть розташовуватися на одному або різних листах, в інших відкритих книгах. </a:t>
            </a:r>
          </a:p>
          <a:p>
            <a:pPr algn="just">
              <a:lnSpc>
                <a:spcPts val="4553"/>
              </a:lnSpc>
              <a:spcBef>
                <a:spcPct val="0"/>
              </a:spcBef>
            </a:pPr>
            <a:r>
              <a:rPr lang="en-US" sz="2900" b="1" spc="37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  При консолідації можна створити зв’язки, що забезпечують автоматичне оновлення даних у підсумковій таблиці (області призначення) при зміні даних у вихідних областях.? </a:t>
            </a:r>
          </a:p>
          <a:p>
            <a:pPr algn="just">
              <a:lnSpc>
                <a:spcPts val="4553"/>
              </a:lnSpc>
              <a:spcBef>
                <a:spcPct val="0"/>
              </a:spcBef>
            </a:pPr>
            <a:r>
              <a:rPr lang="en-US" sz="2900" b="1" spc="37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  Консолідацію даних можна здійснювати за розташуванням комірок, що містять вихідні дані, за категоріями, за допомогою зведеної таблиці та ін. При цьому у всіх вихідних діапазонах дані мають бути розташовані в однаковому порядку. Так, якщо ми розглядаємо кількість товарів одного найменування на різних складах, то у всіх звітах, представлених різними складами, рядки і стовпці таблиць звітів мають бути розташовані в однаковому порядку.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8716166" y="5423781"/>
            <a:ext cx="11662155" cy="4601250"/>
          </a:xfrm>
          <a:custGeom>
            <a:avLst/>
            <a:gdLst/>
            <a:ahLst/>
            <a:cxnLst/>
            <a:rect l="l" t="t" r="r" b="b"/>
            <a:pathLst>
              <a:path w="11662155" h="4601250">
                <a:moveTo>
                  <a:pt x="11662156" y="0"/>
                </a:moveTo>
                <a:lnTo>
                  <a:pt x="0" y="0"/>
                </a:lnTo>
                <a:lnTo>
                  <a:pt x="0" y="4601250"/>
                </a:lnTo>
                <a:lnTo>
                  <a:pt x="11662156" y="4601250"/>
                </a:lnTo>
                <a:lnTo>
                  <a:pt x="1166215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122" b="-122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589785" y="450158"/>
            <a:ext cx="13462816" cy="8508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542"/>
              </a:lnSpc>
              <a:spcBef>
                <a:spcPct val="0"/>
              </a:spcBef>
            </a:pP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  Microsoft Excel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має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засіб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для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об'єднання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однотипних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таблиць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в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одну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із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проведенням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додаткових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розрахунків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.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Такий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засіб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називають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консолідацією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даних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.</a:t>
            </a:r>
          </a:p>
          <a:p>
            <a:pPr algn="just">
              <a:lnSpc>
                <a:spcPts val="7542"/>
              </a:lnSpc>
              <a:spcBef>
                <a:spcPct val="0"/>
              </a:spcBef>
            </a:pPr>
            <a:endParaRPr lang="en-US" sz="4803" b="1" spc="62" dirty="0">
              <a:solidFill>
                <a:srgbClr val="000000"/>
              </a:solidFill>
              <a:latin typeface="Roboto Slab Bold"/>
              <a:ea typeface="Roboto Slab Bold"/>
              <a:cs typeface="Roboto Slab Bold"/>
              <a:sym typeface="Roboto Slab Bold"/>
            </a:endParaRPr>
          </a:p>
          <a:p>
            <a:pPr algn="just">
              <a:lnSpc>
                <a:spcPts val="7542"/>
              </a:lnSpc>
              <a:spcBef>
                <a:spcPct val="0"/>
              </a:spcBef>
            </a:pP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         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Консолідація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даних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–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це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об’єднання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однотипних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таблиць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в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одну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з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проведенням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додаткових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4803" b="1" spc="62" dirty="0" err="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розрахунків</a:t>
            </a:r>
            <a:r>
              <a:rPr lang="en-US" sz="4803" b="1" spc="62" dirty="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.</a:t>
            </a:r>
          </a:p>
        </p:txBody>
      </p:sp>
      <p:sp>
        <p:nvSpPr>
          <p:cNvPr id="4" name="Freeform 4"/>
          <p:cNvSpPr/>
          <p:nvPr/>
        </p:nvSpPr>
        <p:spPr>
          <a:xfrm rot="-1852054">
            <a:off x="647584" y="4952870"/>
            <a:ext cx="1536192" cy="2057400"/>
          </a:xfrm>
          <a:custGeom>
            <a:avLst/>
            <a:gdLst/>
            <a:ahLst/>
            <a:cxnLst/>
            <a:rect l="l" t="t" r="r" b="b"/>
            <a:pathLst>
              <a:path w="1536192" h="2057400">
                <a:moveTo>
                  <a:pt x="0" y="0"/>
                </a:moveTo>
                <a:lnTo>
                  <a:pt x="1536192" y="0"/>
                </a:lnTo>
                <a:lnTo>
                  <a:pt x="1536192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7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4081820" y="-76524"/>
            <a:ext cx="14388560" cy="10440048"/>
          </a:xfrm>
          <a:prstGeom prst="rect">
            <a:avLst/>
          </a:prstGeom>
          <a:solidFill>
            <a:srgbClr val="F8F7ED"/>
          </a:solidFill>
        </p:spPr>
      </p:sp>
      <p:sp>
        <p:nvSpPr>
          <p:cNvPr id="3" name="AutoShape 3"/>
          <p:cNvSpPr/>
          <p:nvPr/>
        </p:nvSpPr>
        <p:spPr>
          <a:xfrm>
            <a:off x="1405608" y="1349439"/>
            <a:ext cx="7318735" cy="3517610"/>
          </a:xfrm>
          <a:prstGeom prst="rect">
            <a:avLst/>
          </a:prstGeom>
          <a:solidFill>
            <a:srgbClr val="FBCBFF"/>
          </a:solidFill>
        </p:spPr>
      </p:sp>
      <p:sp>
        <p:nvSpPr>
          <p:cNvPr id="4" name="AutoShape 4"/>
          <p:cNvSpPr/>
          <p:nvPr/>
        </p:nvSpPr>
        <p:spPr>
          <a:xfrm>
            <a:off x="1028700" y="1095375"/>
            <a:ext cx="7540469" cy="3669134"/>
          </a:xfrm>
          <a:prstGeom prst="rect">
            <a:avLst/>
          </a:prstGeom>
          <a:solidFill>
            <a:srgbClr val="707BFB"/>
          </a:solidFill>
        </p:spPr>
      </p:sp>
      <p:sp>
        <p:nvSpPr>
          <p:cNvPr id="5" name="AutoShape 5"/>
          <p:cNvSpPr/>
          <p:nvPr/>
        </p:nvSpPr>
        <p:spPr>
          <a:xfrm>
            <a:off x="0" y="514067"/>
            <a:ext cx="8487686" cy="4102284"/>
          </a:xfrm>
          <a:prstGeom prst="rect">
            <a:avLst/>
          </a:prstGeom>
          <a:solidFill>
            <a:srgbClr val="FBCBFF"/>
          </a:solidFill>
        </p:spPr>
      </p:sp>
      <p:sp>
        <p:nvSpPr>
          <p:cNvPr id="6" name="Freeform 6"/>
          <p:cNvSpPr/>
          <p:nvPr/>
        </p:nvSpPr>
        <p:spPr>
          <a:xfrm>
            <a:off x="1028700" y="8742562"/>
            <a:ext cx="1031476" cy="1031476"/>
          </a:xfrm>
          <a:custGeom>
            <a:avLst/>
            <a:gdLst/>
            <a:ahLst/>
            <a:cxnLst/>
            <a:rect l="l" t="t" r="r" b="b"/>
            <a:pathLst>
              <a:path w="1031476" h="1031476">
                <a:moveTo>
                  <a:pt x="0" y="0"/>
                </a:moveTo>
                <a:lnTo>
                  <a:pt x="1031476" y="0"/>
                </a:lnTo>
                <a:lnTo>
                  <a:pt x="1031476" y="1031476"/>
                </a:lnTo>
                <a:lnTo>
                  <a:pt x="0" y="10314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525501" y="3960044"/>
            <a:ext cx="13501198" cy="6026112"/>
          </a:xfrm>
          <a:custGeom>
            <a:avLst/>
            <a:gdLst/>
            <a:ahLst/>
            <a:cxnLst/>
            <a:rect l="l" t="t" r="r" b="b"/>
            <a:pathLst>
              <a:path w="13501198" h="6026112">
                <a:moveTo>
                  <a:pt x="0" y="0"/>
                </a:moveTo>
                <a:lnTo>
                  <a:pt x="13501198" y="0"/>
                </a:lnTo>
                <a:lnTo>
                  <a:pt x="13501198" y="6026111"/>
                </a:lnTo>
                <a:lnTo>
                  <a:pt x="0" y="60261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4644245" y="345961"/>
            <a:ext cx="2943335" cy="2943335"/>
          </a:xfrm>
          <a:custGeom>
            <a:avLst/>
            <a:gdLst/>
            <a:ahLst/>
            <a:cxnLst/>
            <a:rect l="l" t="t" r="r" b="b"/>
            <a:pathLst>
              <a:path w="2943335" h="2943335">
                <a:moveTo>
                  <a:pt x="0" y="0"/>
                </a:moveTo>
                <a:lnTo>
                  <a:pt x="2943335" y="0"/>
                </a:lnTo>
                <a:lnTo>
                  <a:pt x="2943335" y="2943335"/>
                </a:lnTo>
                <a:lnTo>
                  <a:pt x="0" y="294333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18899" y="841184"/>
            <a:ext cx="8049887" cy="3438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1" spc="90">
                <a:solidFill>
                  <a:srgbClr val="707BFB"/>
                </a:solidFill>
                <a:latin typeface="Anonymous Pro Bold"/>
                <a:ea typeface="Anonymous Pro Bold"/>
                <a:cs typeface="Anonymous Pro Bold"/>
                <a:sym typeface="Anonymous Pro Bold"/>
              </a:rPr>
              <a:t>РОЗГЛЯНЕМО КОНСОЛІДАЦІЮ РЕЗУЛЬТАТІВ 3 ЕТАПІВ СПОРТИВНИХ ЗМАГАНЬ ЩО РОЗМІЩЕНІ НА ОКРЕМИХ АРКУШАХ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409948" y="98755"/>
            <a:ext cx="13114336" cy="3075908"/>
          </a:xfrm>
          <a:custGeom>
            <a:avLst/>
            <a:gdLst/>
            <a:ahLst/>
            <a:cxnLst/>
            <a:rect l="l" t="t" r="r" b="b"/>
            <a:pathLst>
              <a:path w="13114336" h="3075908">
                <a:moveTo>
                  <a:pt x="0" y="0"/>
                </a:moveTo>
                <a:lnTo>
                  <a:pt x="13114336" y="0"/>
                </a:lnTo>
                <a:lnTo>
                  <a:pt x="13114336" y="3075908"/>
                </a:lnTo>
                <a:lnTo>
                  <a:pt x="0" y="30759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255" b="-25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5001270" y="521283"/>
            <a:ext cx="12110367" cy="2230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23"/>
              </a:lnSpc>
              <a:spcBef>
                <a:spcPct val="0"/>
              </a:spcBef>
            </a:pPr>
            <a:r>
              <a:rPr lang="en-US" sz="7657">
                <a:solidFill>
                  <a:srgbClr val="000000"/>
                </a:solidFill>
                <a:latin typeface="Alta"/>
                <a:ea typeface="Alta"/>
                <a:cs typeface="Alta"/>
                <a:sym typeface="Alta"/>
              </a:rPr>
              <a:t>АЛГОРИТМ КОНСОЛІДАЦІЇ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13970" y="3324138"/>
            <a:ext cx="16230600" cy="5826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08"/>
              </a:lnSpc>
              <a:spcBef>
                <a:spcPct val="0"/>
              </a:spcBef>
            </a:pPr>
            <a:r>
              <a:rPr lang="en-US" sz="3699" b="1" spc="48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1. Створіть новий аркуш та перейменуйте його на Результати.</a:t>
            </a:r>
          </a:p>
          <a:p>
            <a:pPr algn="l">
              <a:lnSpc>
                <a:spcPts val="5808"/>
              </a:lnSpc>
              <a:spcBef>
                <a:spcPct val="0"/>
              </a:spcBef>
            </a:pPr>
            <a:r>
              <a:rPr lang="en-US" sz="3699" b="1" spc="48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2. Впишіть у комірку А1 аркуша Результати заголовок «Результати змагань».</a:t>
            </a:r>
          </a:p>
          <a:p>
            <a:pPr algn="l">
              <a:lnSpc>
                <a:spcPts val="5808"/>
              </a:lnSpc>
              <a:spcBef>
                <a:spcPct val="0"/>
              </a:spcBef>
            </a:pPr>
            <a:r>
              <a:rPr lang="en-US" sz="3699" b="1" spc="48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3. Виділіть на аркуші Результати комірку А2 і на вкладці «Данные» у групі «Робота с данными» натисніть кнопку «Консолидация» Мал. 1.</a:t>
            </a:r>
          </a:p>
          <a:p>
            <a:pPr algn="l">
              <a:lnSpc>
                <a:spcPts val="5808"/>
              </a:lnSpc>
              <a:spcBef>
                <a:spcPct val="0"/>
              </a:spcBef>
            </a:pPr>
            <a:r>
              <a:rPr lang="en-US" sz="3699" b="1" spc="48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4. У вікні Консолидация зі списку оберіть Функция виберіть функцію Сума. Мал.2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2429527"/>
            <a:ext cx="18050359" cy="5357412"/>
          </a:xfrm>
          <a:custGeom>
            <a:avLst/>
            <a:gdLst/>
            <a:ahLst/>
            <a:cxnLst/>
            <a:rect l="l" t="t" r="r" b="b"/>
            <a:pathLst>
              <a:path w="18050359" h="5357412">
                <a:moveTo>
                  <a:pt x="0" y="0"/>
                </a:moveTo>
                <a:lnTo>
                  <a:pt x="18050359" y="0"/>
                </a:lnTo>
                <a:lnTo>
                  <a:pt x="18050359" y="5357413"/>
                </a:lnTo>
                <a:lnTo>
                  <a:pt x="0" y="53574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76866" y="4507180"/>
            <a:ext cx="14582114" cy="5779820"/>
          </a:xfrm>
          <a:custGeom>
            <a:avLst/>
            <a:gdLst/>
            <a:ahLst/>
            <a:cxnLst/>
            <a:rect l="l" t="t" r="r" b="b"/>
            <a:pathLst>
              <a:path w="14582114" h="5779820">
                <a:moveTo>
                  <a:pt x="0" y="0"/>
                </a:moveTo>
                <a:lnTo>
                  <a:pt x="14582114" y="0"/>
                </a:lnTo>
                <a:lnTo>
                  <a:pt x="14582114" y="5779820"/>
                </a:lnTo>
                <a:lnTo>
                  <a:pt x="0" y="57798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135" b="-13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5430128" y="326999"/>
            <a:ext cx="12545683" cy="7070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5. Встановіть всі прапорці для відображення заголовків і зв’зку вихідних таблиць із підсумкової таблиці. Мал. 3</a:t>
            </a:r>
          </a:p>
          <a:p>
            <a:pPr algn="ctr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6. Сформуйте список діапазонів: </a:t>
            </a:r>
          </a:p>
          <a:p>
            <a:pPr algn="ctr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Установіть курсор у в полі Ссылка, перейдіть на аркуш І етап і виділіть діапазон А2:В10; натисніть кнопку «Добавить».</a:t>
            </a:r>
          </a:p>
          <a:p>
            <a:pPr algn="ctr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Повторіть ці дії для аркушів ІІ етап і ІІІ етап.</a:t>
            </a:r>
          </a:p>
          <a:p>
            <a:pPr algn="ctr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7. Натисніть кнопку ОК.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529464"/>
            <a:ext cx="15053833" cy="8825490"/>
          </a:xfrm>
          <a:custGeom>
            <a:avLst/>
            <a:gdLst/>
            <a:ahLst/>
            <a:cxnLst/>
            <a:rect l="l" t="t" r="r" b="b"/>
            <a:pathLst>
              <a:path w="15053833" h="8825490">
                <a:moveTo>
                  <a:pt x="0" y="0"/>
                </a:moveTo>
                <a:lnTo>
                  <a:pt x="15053833" y="0"/>
                </a:lnTo>
                <a:lnTo>
                  <a:pt x="15053833" y="8825490"/>
                </a:lnTo>
                <a:lnTo>
                  <a:pt x="0" y="88254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751595" y="2976793"/>
            <a:ext cx="18116870" cy="7839664"/>
          </a:xfrm>
          <a:custGeom>
            <a:avLst/>
            <a:gdLst/>
            <a:ahLst/>
            <a:cxnLst/>
            <a:rect l="l" t="t" r="r" b="b"/>
            <a:pathLst>
              <a:path w="18116870" h="7839664">
                <a:moveTo>
                  <a:pt x="0" y="0"/>
                </a:moveTo>
                <a:lnTo>
                  <a:pt x="18116869" y="0"/>
                </a:lnTo>
                <a:lnTo>
                  <a:pt x="18116869" y="7839663"/>
                </a:lnTo>
                <a:lnTo>
                  <a:pt x="0" y="78396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118" b="-11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477000" y="1257300"/>
            <a:ext cx="7552736" cy="8736851"/>
          </a:xfrm>
          <a:custGeom>
            <a:avLst/>
            <a:gdLst/>
            <a:ahLst/>
            <a:cxnLst/>
            <a:rect l="l" t="t" r="r" b="b"/>
            <a:pathLst>
              <a:path w="7552736" h="8736851">
                <a:moveTo>
                  <a:pt x="0" y="0"/>
                </a:moveTo>
                <a:lnTo>
                  <a:pt x="7552735" y="0"/>
                </a:lnTo>
                <a:lnTo>
                  <a:pt x="7552735" y="8736851"/>
                </a:lnTo>
                <a:lnTo>
                  <a:pt x="0" y="87368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344519" y="15619"/>
            <a:ext cx="10366653" cy="1013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77"/>
              </a:lnSpc>
              <a:spcBef>
                <a:spcPct val="0"/>
              </a:spcBef>
            </a:pPr>
            <a:r>
              <a:rPr lang="en-US" sz="5399" b="1" spc="70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Вигляд підсумкової таблиці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8769231" flipH="1">
            <a:off x="-4176435" y="-8326716"/>
            <a:ext cx="15823479" cy="10673656"/>
          </a:xfrm>
          <a:custGeom>
            <a:avLst/>
            <a:gdLst/>
            <a:ahLst/>
            <a:cxnLst/>
            <a:rect l="l" t="t" r="r" b="b"/>
            <a:pathLst>
              <a:path w="15823479" h="10673656">
                <a:moveTo>
                  <a:pt x="15823480" y="0"/>
                </a:moveTo>
                <a:lnTo>
                  <a:pt x="0" y="0"/>
                </a:lnTo>
                <a:lnTo>
                  <a:pt x="0" y="10673656"/>
                </a:lnTo>
                <a:lnTo>
                  <a:pt x="15823480" y="10673656"/>
                </a:lnTo>
                <a:lnTo>
                  <a:pt x="1582348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597708" flipH="1">
            <a:off x="7077319" y="6882702"/>
            <a:ext cx="16199962" cy="10927611"/>
          </a:xfrm>
          <a:custGeom>
            <a:avLst/>
            <a:gdLst/>
            <a:ahLst/>
            <a:cxnLst/>
            <a:rect l="l" t="t" r="r" b="b"/>
            <a:pathLst>
              <a:path w="16199962" h="10927611">
                <a:moveTo>
                  <a:pt x="16199963" y="0"/>
                </a:moveTo>
                <a:lnTo>
                  <a:pt x="0" y="0"/>
                </a:lnTo>
                <a:lnTo>
                  <a:pt x="0" y="10927611"/>
                </a:lnTo>
                <a:lnTo>
                  <a:pt x="16199963" y="10927611"/>
                </a:lnTo>
                <a:lnTo>
                  <a:pt x="1619996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8598616" y="6611"/>
            <a:ext cx="9360200" cy="21215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40"/>
              </a:lnSpc>
            </a:pPr>
            <a:r>
              <a:rPr lang="en-US" sz="6100" b="1" spc="122">
                <a:solidFill>
                  <a:srgbClr val="3E4677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ВИБІР ОПЦІЙ ПІД ЧАС КОНСОЛІДАЦІЇ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22912" y="2332533"/>
            <a:ext cx="11786606" cy="7403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337"/>
              </a:lnSpc>
              <a:spcBef>
                <a:spcPct val="0"/>
              </a:spcBef>
            </a:pPr>
            <a:r>
              <a:rPr lang="en-US" sz="3399" b="1" spc="44">
                <a:solidFill>
                  <a:srgbClr val="3E4677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В поле «Функція» потрібно встановити, яку дію з осередками буде виконуватися при збігу рядків і стовпців. Це можуть бути такі дії:</a:t>
            </a:r>
          </a:p>
          <a:p>
            <a:pPr marL="734059" lvl="1" indent="-367030" algn="just">
              <a:lnSpc>
                <a:spcPts val="5337"/>
              </a:lnSpc>
              <a:buFont typeface="Arial"/>
              <a:buChar char="•"/>
            </a:pPr>
            <a:r>
              <a:rPr lang="en-US" sz="3399" b="1" spc="44">
                <a:solidFill>
                  <a:srgbClr val="3E4677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сума;</a:t>
            </a:r>
          </a:p>
          <a:p>
            <a:pPr marL="734059" lvl="1" indent="-367030" algn="just">
              <a:lnSpc>
                <a:spcPts val="5337"/>
              </a:lnSpc>
              <a:buFont typeface="Arial"/>
              <a:buChar char="•"/>
            </a:pPr>
            <a:r>
              <a:rPr lang="en-US" sz="3399" b="1" spc="44">
                <a:solidFill>
                  <a:srgbClr val="3E4677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кількість;</a:t>
            </a:r>
          </a:p>
          <a:p>
            <a:pPr marL="734059" lvl="1" indent="-367030" algn="just">
              <a:lnSpc>
                <a:spcPts val="5337"/>
              </a:lnSpc>
              <a:buFont typeface="Arial"/>
              <a:buChar char="•"/>
            </a:pPr>
            <a:r>
              <a:rPr lang="en-US" sz="3399" b="1" spc="44">
                <a:solidFill>
                  <a:srgbClr val="3E4677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середнє;</a:t>
            </a:r>
          </a:p>
          <a:p>
            <a:pPr marL="734059" lvl="1" indent="-367030" algn="just">
              <a:lnSpc>
                <a:spcPts val="5337"/>
              </a:lnSpc>
              <a:buFont typeface="Arial"/>
              <a:buChar char="•"/>
            </a:pPr>
            <a:r>
              <a:rPr lang="en-US" sz="3399" b="1" spc="44">
                <a:solidFill>
                  <a:srgbClr val="3E4677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максимум;</a:t>
            </a:r>
          </a:p>
          <a:p>
            <a:pPr marL="734059" lvl="1" indent="-367030" algn="just">
              <a:lnSpc>
                <a:spcPts val="5337"/>
              </a:lnSpc>
              <a:buFont typeface="Arial"/>
              <a:buChar char="•"/>
            </a:pPr>
            <a:r>
              <a:rPr lang="en-US" sz="3399" b="1" spc="44">
                <a:solidFill>
                  <a:srgbClr val="3E4677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мінімум;</a:t>
            </a:r>
          </a:p>
          <a:p>
            <a:pPr marL="734059" lvl="1" indent="-367030" algn="just">
              <a:lnSpc>
                <a:spcPts val="5337"/>
              </a:lnSpc>
              <a:buFont typeface="Arial"/>
              <a:buChar char="•"/>
            </a:pPr>
            <a:r>
              <a:rPr lang="en-US" sz="3399" b="1" spc="44">
                <a:solidFill>
                  <a:srgbClr val="3E4677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добуток;</a:t>
            </a:r>
          </a:p>
          <a:p>
            <a:pPr algn="just">
              <a:lnSpc>
                <a:spcPts val="5337"/>
              </a:lnSpc>
              <a:spcBef>
                <a:spcPct val="0"/>
              </a:spcBef>
            </a:pPr>
            <a:r>
              <a:rPr lang="en-US" sz="3399" b="1" spc="44">
                <a:solidFill>
                  <a:srgbClr val="3E4677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У більшості випадків використовується функція «Сума».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132555" y="5019675"/>
            <a:ext cx="6425208" cy="3345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9" lvl="1" indent="-367030" algn="l">
              <a:lnSpc>
                <a:spcPts val="5337"/>
              </a:lnSpc>
              <a:buFont typeface="Arial"/>
              <a:buChar char="•"/>
            </a:pPr>
            <a:r>
              <a:rPr lang="en-US" sz="3399" b="1" spc="44">
                <a:solidFill>
                  <a:srgbClr val="3E4677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кількість чисел;</a:t>
            </a:r>
          </a:p>
          <a:p>
            <a:pPr marL="734059" lvl="1" indent="-367030" algn="l">
              <a:lnSpc>
                <a:spcPts val="5337"/>
              </a:lnSpc>
              <a:buFont typeface="Arial"/>
              <a:buChar char="•"/>
            </a:pPr>
            <a:r>
              <a:rPr lang="en-US" sz="3399" b="1" spc="44">
                <a:solidFill>
                  <a:srgbClr val="3E4677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зміщене відхилення;</a:t>
            </a:r>
          </a:p>
          <a:p>
            <a:pPr marL="734059" lvl="1" indent="-367030" algn="l">
              <a:lnSpc>
                <a:spcPts val="5337"/>
              </a:lnSpc>
              <a:buFont typeface="Arial"/>
              <a:buChar char="•"/>
            </a:pPr>
            <a:r>
              <a:rPr lang="en-US" sz="3399" b="1" spc="44">
                <a:solidFill>
                  <a:srgbClr val="3E4677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незміщене відхилення;</a:t>
            </a:r>
          </a:p>
          <a:p>
            <a:pPr marL="734059" lvl="1" indent="-367030" algn="l">
              <a:lnSpc>
                <a:spcPts val="5337"/>
              </a:lnSpc>
              <a:buFont typeface="Arial"/>
              <a:buChar char="•"/>
            </a:pPr>
            <a:r>
              <a:rPr lang="en-US" sz="3399" b="1" spc="44">
                <a:solidFill>
                  <a:srgbClr val="3E4677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зміщена дисперсія;</a:t>
            </a:r>
          </a:p>
          <a:p>
            <a:pPr marL="734059" lvl="1" indent="-367030" algn="l">
              <a:lnSpc>
                <a:spcPts val="5337"/>
              </a:lnSpc>
              <a:buFont typeface="Arial"/>
              <a:buChar char="•"/>
            </a:pPr>
            <a:r>
              <a:rPr lang="en-US" sz="3399" b="1" spc="44">
                <a:solidFill>
                  <a:srgbClr val="3E4677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несмещенная дисперсія.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8869593" y="868593"/>
            <a:ext cx="10287000" cy="8549815"/>
            <a:chOff x="0" y="0"/>
            <a:chExt cx="2354580" cy="195695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53310" cy="1956958"/>
            </a:xfrm>
            <a:custGeom>
              <a:avLst/>
              <a:gdLst/>
              <a:ahLst/>
              <a:cxnLst/>
              <a:rect l="l" t="t" r="r" b="b"/>
              <a:pathLst>
                <a:path w="2353310" h="1956958">
                  <a:moveTo>
                    <a:pt x="784860" y="1889648"/>
                  </a:moveTo>
                  <a:cubicBezTo>
                    <a:pt x="905510" y="1930288"/>
                    <a:pt x="1042670" y="1956958"/>
                    <a:pt x="1177290" y="1956958"/>
                  </a:cubicBezTo>
                  <a:cubicBezTo>
                    <a:pt x="1311910" y="1956958"/>
                    <a:pt x="1441450" y="1934098"/>
                    <a:pt x="1560830" y="1893458"/>
                  </a:cubicBezTo>
                  <a:cubicBezTo>
                    <a:pt x="1563370" y="1892188"/>
                    <a:pt x="1565910" y="1892188"/>
                    <a:pt x="1568450" y="1890918"/>
                  </a:cubicBezTo>
                  <a:cubicBezTo>
                    <a:pt x="2016760" y="1728358"/>
                    <a:pt x="2346960" y="1299098"/>
                    <a:pt x="2353310" y="800254"/>
                  </a:cubicBezTo>
                  <a:lnTo>
                    <a:pt x="2353310" y="0"/>
                  </a:lnTo>
                  <a:lnTo>
                    <a:pt x="0" y="0"/>
                  </a:lnTo>
                  <a:lnTo>
                    <a:pt x="0" y="799685"/>
                  </a:lnTo>
                  <a:cubicBezTo>
                    <a:pt x="6350" y="1301638"/>
                    <a:pt x="331470" y="1730898"/>
                    <a:pt x="784860" y="1889648"/>
                  </a:cubicBezTo>
                  <a:close/>
                </a:path>
              </a:pathLst>
            </a:custGeom>
            <a:solidFill>
              <a:srgbClr val="AE7EB8"/>
            </a:solidFill>
          </p:spPr>
        </p:sp>
      </p:grpSp>
      <p:grpSp>
        <p:nvGrpSpPr>
          <p:cNvPr id="4" name="Group 4"/>
          <p:cNvGrpSpPr/>
          <p:nvPr/>
        </p:nvGrpSpPr>
        <p:grpSpPr>
          <a:xfrm rot="-5400000">
            <a:off x="-1659206" y="1659206"/>
            <a:ext cx="10287000" cy="6968588"/>
            <a:chOff x="0" y="0"/>
            <a:chExt cx="2354580" cy="159503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53310" cy="1595032"/>
            </a:xfrm>
            <a:custGeom>
              <a:avLst/>
              <a:gdLst/>
              <a:ahLst/>
              <a:cxnLst/>
              <a:rect l="l" t="t" r="r" b="b"/>
              <a:pathLst>
                <a:path w="2353310" h="1595032">
                  <a:moveTo>
                    <a:pt x="784860" y="1527722"/>
                  </a:moveTo>
                  <a:cubicBezTo>
                    <a:pt x="905510" y="1568362"/>
                    <a:pt x="1042670" y="1595032"/>
                    <a:pt x="1177290" y="1595032"/>
                  </a:cubicBezTo>
                  <a:cubicBezTo>
                    <a:pt x="1311910" y="1595032"/>
                    <a:pt x="1441450" y="1572172"/>
                    <a:pt x="1560830" y="1531532"/>
                  </a:cubicBezTo>
                  <a:cubicBezTo>
                    <a:pt x="1563370" y="1530262"/>
                    <a:pt x="1565910" y="1530262"/>
                    <a:pt x="1568450" y="1528992"/>
                  </a:cubicBezTo>
                  <a:cubicBezTo>
                    <a:pt x="2016760" y="1366432"/>
                    <a:pt x="2346960" y="937172"/>
                    <a:pt x="2353310" y="439442"/>
                  </a:cubicBezTo>
                  <a:lnTo>
                    <a:pt x="2353310" y="0"/>
                  </a:lnTo>
                  <a:lnTo>
                    <a:pt x="0" y="0"/>
                  </a:lnTo>
                  <a:lnTo>
                    <a:pt x="0" y="439152"/>
                  </a:lnTo>
                  <a:cubicBezTo>
                    <a:pt x="6350" y="939712"/>
                    <a:pt x="331470" y="1368972"/>
                    <a:pt x="784860" y="1527722"/>
                  </a:cubicBezTo>
                  <a:close/>
                </a:path>
              </a:pathLst>
            </a:custGeom>
            <a:solidFill>
              <a:srgbClr val="AE7EB8"/>
            </a:solidFill>
          </p:spPr>
        </p:sp>
      </p:grpSp>
      <p:sp>
        <p:nvSpPr>
          <p:cNvPr id="6" name="AutoShape 6"/>
          <p:cNvSpPr/>
          <p:nvPr/>
        </p:nvSpPr>
        <p:spPr>
          <a:xfrm>
            <a:off x="363368" y="1028700"/>
            <a:ext cx="16895932" cy="8613446"/>
          </a:xfrm>
          <a:prstGeom prst="rect">
            <a:avLst/>
          </a:prstGeom>
          <a:solidFill>
            <a:srgbClr val="FFFFFF"/>
          </a:solidFill>
        </p:spPr>
      </p:sp>
      <p:sp>
        <p:nvSpPr>
          <p:cNvPr id="7" name="Freeform 7"/>
          <p:cNvSpPr/>
          <p:nvPr/>
        </p:nvSpPr>
        <p:spPr>
          <a:xfrm>
            <a:off x="11836541" y="5143500"/>
            <a:ext cx="9477842" cy="5615621"/>
          </a:xfrm>
          <a:custGeom>
            <a:avLst/>
            <a:gdLst/>
            <a:ahLst/>
            <a:cxnLst/>
            <a:rect l="l" t="t" r="r" b="b"/>
            <a:pathLst>
              <a:path w="9477842" h="5615621">
                <a:moveTo>
                  <a:pt x="0" y="0"/>
                </a:moveTo>
                <a:lnTo>
                  <a:pt x="9477841" y="0"/>
                </a:lnTo>
                <a:lnTo>
                  <a:pt x="9477841" y="5615621"/>
                </a:lnTo>
                <a:lnTo>
                  <a:pt x="0" y="56156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283994" y="1565866"/>
            <a:ext cx="15518979" cy="1125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4"/>
              </a:lnSpc>
            </a:pPr>
            <a:r>
              <a:rPr lang="en-US" sz="4880" b="1">
                <a:solidFill>
                  <a:srgbClr val="AE7EB8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Умови для виконання процедури консолідації</a:t>
            </a:r>
          </a:p>
          <a:p>
            <a:pPr algn="l">
              <a:lnSpc>
                <a:spcPts val="4344"/>
              </a:lnSpc>
            </a:pPr>
            <a:endParaRPr lang="en-US" sz="4880" b="1">
              <a:solidFill>
                <a:srgbClr val="AE7EB8"/>
              </a:solidFill>
              <a:latin typeface="Roboto Slab Bold"/>
              <a:ea typeface="Roboto Slab Bold"/>
              <a:cs typeface="Roboto Slab Bold"/>
              <a:sym typeface="Roboto Slab Bold"/>
            </a:endParaRPr>
          </a:p>
        </p:txBody>
      </p:sp>
      <p:sp>
        <p:nvSpPr>
          <p:cNvPr id="9" name="Freeform 9"/>
          <p:cNvSpPr/>
          <p:nvPr/>
        </p:nvSpPr>
        <p:spPr>
          <a:xfrm flipH="1">
            <a:off x="7781458" y="-282704"/>
            <a:ext cx="2970998" cy="1696170"/>
          </a:xfrm>
          <a:custGeom>
            <a:avLst/>
            <a:gdLst/>
            <a:ahLst/>
            <a:cxnLst/>
            <a:rect l="l" t="t" r="r" b="b"/>
            <a:pathLst>
              <a:path w="2970998" h="1696170">
                <a:moveTo>
                  <a:pt x="2970999" y="0"/>
                </a:moveTo>
                <a:lnTo>
                  <a:pt x="0" y="0"/>
                </a:lnTo>
                <a:lnTo>
                  <a:pt x="0" y="1696170"/>
                </a:lnTo>
                <a:lnTo>
                  <a:pt x="2970999" y="1696170"/>
                </a:lnTo>
                <a:lnTo>
                  <a:pt x="2970999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028700" y="2327592"/>
            <a:ext cx="13953117" cy="7070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Не всі таблиці можна консолідувати в одну, а тільки ті, які відповідають певним умовам:</a:t>
            </a:r>
          </a:p>
          <a:p>
            <a:pPr marL="863596" lvl="1" indent="-431798" algn="l">
              <a:lnSpc>
                <a:spcPts val="6279"/>
              </a:lnSpc>
              <a:buFont typeface="Arial"/>
              <a:buChar char="•"/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стовпці у всіх таблицях повинні мати однакову назву (допускається лише перестановка стовпців місцями);</a:t>
            </a:r>
          </a:p>
          <a:p>
            <a:pPr marL="863596" lvl="1" indent="-431798" algn="l">
              <a:lnSpc>
                <a:spcPts val="6279"/>
              </a:lnSpc>
              <a:buFont typeface="Arial"/>
              <a:buChar char="•"/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не повинно бути стовпців або рядків з порожніми значеннями;</a:t>
            </a:r>
          </a:p>
          <a:p>
            <a:pPr marL="863596" lvl="1" indent="-431798" algn="l">
              <a:lnSpc>
                <a:spcPts val="6279"/>
              </a:lnSpc>
              <a:buFont typeface="Arial"/>
              <a:buChar char="•"/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шаблони у таблиць повинні бути</a:t>
            </a:r>
          </a:p>
          <a:p>
            <a:pPr algn="l">
              <a:lnSpc>
                <a:spcPts val="6279"/>
              </a:lnSpc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     однаковими.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481</Words>
  <Application>Microsoft Office PowerPoint</Application>
  <PresentationFormat>Довільний</PresentationFormat>
  <Paragraphs>41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8" baseType="lpstr">
      <vt:lpstr>Alta</vt:lpstr>
      <vt:lpstr>Calibri</vt:lpstr>
      <vt:lpstr>Anonymous Pro Bold</vt:lpstr>
      <vt:lpstr>Roboto Slab Bold</vt:lpstr>
      <vt:lpstr>Arial</vt:lpstr>
      <vt:lpstr>Montserrat Classic Bold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Аналіз даних</dc:title>
  <cp:lastModifiedBy>Клименко Мария</cp:lastModifiedBy>
  <cp:revision>3</cp:revision>
  <dcterms:created xsi:type="dcterms:W3CDTF">2006-08-16T00:00:00Z</dcterms:created>
  <dcterms:modified xsi:type="dcterms:W3CDTF">2025-01-23T09:56:19Z</dcterms:modified>
  <dc:identifier>DAFfir2RKUI</dc:identifier>
</cp:coreProperties>
</file>