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68" r:id="rId2"/>
    <p:sldId id="267" r:id="rId3"/>
    <p:sldId id="256" r:id="rId4"/>
    <p:sldId id="262" r:id="rId5"/>
    <p:sldId id="258" r:id="rId6"/>
    <p:sldId id="259" r:id="rId7"/>
    <p:sldId id="260" r:id="rId8"/>
    <p:sldId id="261" r:id="rId9"/>
    <p:sldId id="257" r:id="rId10"/>
    <p:sldId id="263" r:id="rId11"/>
    <p:sldId id="264" r:id="rId12"/>
    <p:sldId id="266" r:id="rId13"/>
    <p:sldId id="269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 autoAdjust="0"/>
    <p:restoredTop sz="94595" autoAdjust="0"/>
  </p:normalViewPr>
  <p:slideViewPr>
    <p:cSldViewPr>
      <p:cViewPr>
        <p:scale>
          <a:sx n="90" d="100"/>
          <a:sy n="90" d="100"/>
        </p:scale>
        <p:origin x="-912" y="-1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CEAC9A5-B55E-4886-A9A8-2E8FF14FB9B4}" type="datetimeFigureOut">
              <a:rPr lang="ru-RU" smtClean="0"/>
              <a:pPr/>
              <a:t>28.02.2020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405D16-2048-41C2-A8B5-0F6B1D3F97EC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405D16-2048-41C2-A8B5-0F6B1D3F97EC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405D16-2048-41C2-A8B5-0F6B1D3F97EC}" type="slidenum">
              <a:rPr lang="ru-RU" smtClean="0"/>
              <a:pPr/>
              <a:t>12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28.02.2020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28.02.2020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jpeg"/><Relationship Id="rId4" Type="http://schemas.openxmlformats.org/officeDocument/2006/relationships/image" Target="../media/image17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eg"/><Relationship Id="rId4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png"/><Relationship Id="rId4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gif"/><Relationship Id="rId4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hyperlink" Target="&#1043;&#1088;&#1072;%20&#171;&#1060;&#1110;&#1079;&#1080;&#1095;&#1085;&#1077;%20&#1083;&#1086;&#1090;&#1086;&#187;.pptx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7" Type="http://schemas.openxmlformats.org/officeDocument/2006/relationships/image" Target="../media/image28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rozumniki.net/catalog/products/fizyka/virtual%60na-fizychna-laboratoriya-fizyka-7-klas/" TargetMode="External"/><Relationship Id="rId3" Type="http://schemas.openxmlformats.org/officeDocument/2006/relationships/hyperlink" Target="https://www.youtube.com/playlist?list=PLF7B86D1D500CE0D5" TargetMode="External"/><Relationship Id="rId7" Type="http://schemas.openxmlformats.org/officeDocument/2006/relationships/hyperlink" Target="http://irmk.org.ua/publ/shkola/fizika/virtualni_modeli_dlja_laboratornikh/46-1-0-285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metodportal.info/node/248" TargetMode="External"/><Relationship Id="rId5" Type="http://schemas.openxmlformats.org/officeDocument/2006/relationships/hyperlink" Target="http://ostriv.in.ua/" TargetMode="External"/><Relationship Id="rId4" Type="http://schemas.openxmlformats.org/officeDocument/2006/relationships/hyperlink" Target="http://ms3school.ucoz.com/index/ppz_z_fiziki/0-29" TargetMode="External"/><Relationship Id="rId9" Type="http://schemas.openxmlformats.org/officeDocument/2006/relationships/image" Target="../media/image31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" name="Picture 10" descr="Картинки по запросу сучасна наука фізика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3501008"/>
            <a:ext cx="3429000" cy="249555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026" name="Picture 2" descr="Картинки по запросу сучасна наука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260648"/>
            <a:ext cx="3456384" cy="258830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028" name="Picture 4" descr="Похожее изображение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64088" y="3501008"/>
            <a:ext cx="3386311" cy="246141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030" name="Picture 6" descr="Картинки по запросу сучасна наука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20072" y="332656"/>
            <a:ext cx="3530327" cy="256609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032" name="Picture 8" descr="Похожее изображение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339752" y="1556792"/>
            <a:ext cx="4322415" cy="314184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23728" y="1196752"/>
            <a:ext cx="6696744" cy="3168353"/>
          </a:xfrm>
        </p:spPr>
        <p:txBody>
          <a:bodyPr/>
          <a:lstStyle/>
          <a:p>
            <a:pPr algn="ctr">
              <a:buNone/>
            </a:pPr>
            <a:r>
              <a:rPr lang="uk-UA" b="1" dirty="0" smtClean="0">
                <a:solidFill>
                  <a:srgbClr val="C00000"/>
                </a:solidFill>
              </a:rPr>
              <a:t>«Узагальнення знань із теми </a:t>
            </a:r>
            <a:r>
              <a:rPr lang="uk-UA" b="1" dirty="0" err="1" smtClean="0">
                <a:solidFill>
                  <a:srgbClr val="C00000"/>
                </a:solidFill>
              </a:rPr>
              <a:t>“Механічні</a:t>
            </a:r>
            <a:r>
              <a:rPr lang="uk-UA" b="1" dirty="0" smtClean="0">
                <a:solidFill>
                  <a:srgbClr val="C00000"/>
                </a:solidFill>
              </a:rPr>
              <a:t> та електромагнітні </a:t>
            </a:r>
            <a:r>
              <a:rPr lang="uk-UA" b="1" dirty="0" err="1" smtClean="0">
                <a:solidFill>
                  <a:srgbClr val="C00000"/>
                </a:solidFill>
              </a:rPr>
              <a:t>хвилі”</a:t>
            </a:r>
            <a:r>
              <a:rPr lang="uk-UA" b="1" dirty="0" smtClean="0">
                <a:solidFill>
                  <a:srgbClr val="C00000"/>
                </a:solidFill>
              </a:rPr>
              <a:t>,  розв’язування задач, використовуючи  презентації з елементами анімації» 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9512" y="1556792"/>
            <a:ext cx="27363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Тема уроку 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Похожее изображени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2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7544" y="188640"/>
            <a:ext cx="7772400" cy="1470025"/>
          </a:xfrm>
        </p:spPr>
        <p:txBody>
          <a:bodyPr>
            <a:normAutofit/>
          </a:bodyPr>
          <a:lstStyle/>
          <a:p>
            <a:r>
              <a:rPr lang="uk-UA" b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Правила безпеки життєдіяльності під час роботи з комп’ютером. </a:t>
            </a:r>
            <a:endParaRPr lang="ru-RU" b="1" dirty="0">
              <a:solidFill>
                <a:schemeClr val="accent3">
                  <a:lumMod val="50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2204864"/>
            <a:ext cx="36724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000" b="1" dirty="0" smtClean="0"/>
              <a:t>Не чіпати живлячі дроти та роз</a:t>
            </a:r>
            <a:r>
              <a:rPr lang="en-US" sz="2000" b="1" dirty="0" smtClean="0"/>
              <a:t>’</a:t>
            </a:r>
            <a:r>
              <a:rPr lang="uk-UA" sz="2000" b="1" dirty="0" err="1" smtClean="0"/>
              <a:t>єми</a:t>
            </a:r>
            <a:r>
              <a:rPr lang="uk-UA" sz="2000" b="1" dirty="0" smtClean="0"/>
              <a:t> сполучних кабелів.  </a:t>
            </a:r>
            <a:endParaRPr lang="ru-RU" sz="2000" b="1" dirty="0"/>
          </a:p>
        </p:txBody>
      </p:sp>
      <p:sp>
        <p:nvSpPr>
          <p:cNvPr id="1028" name="AutoShape 4" descr="Картинки по запросу роз'єми в комп'ютерному класі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9" name="Picture 5" descr="C:\Documents and Settings\User\Рабочий стол\1.jpg"/>
          <p:cNvPicPr>
            <a:picLocks noChangeAspect="1" noChangeArrowheads="1"/>
          </p:cNvPicPr>
          <p:nvPr/>
        </p:nvPicPr>
        <p:blipFill>
          <a:blip r:embed="rId3" cstate="print"/>
          <a:srcRect l="30313" t="26900" r="27163" b="16401"/>
          <a:stretch>
            <a:fillRect/>
          </a:stretch>
        </p:blipFill>
        <p:spPr bwMode="auto">
          <a:xfrm>
            <a:off x="755576" y="1844824"/>
            <a:ext cx="1584176" cy="158417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TextBox 7"/>
          <p:cNvSpPr txBox="1"/>
          <p:nvPr/>
        </p:nvSpPr>
        <p:spPr>
          <a:xfrm>
            <a:off x="4355976" y="2204864"/>
            <a:ext cx="34563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000" b="1" dirty="0" smtClean="0"/>
              <a:t>Не розміщувати на робочому місті  сторонні речі</a:t>
            </a:r>
            <a:endParaRPr lang="ru-RU" sz="2000" b="1" dirty="0"/>
          </a:p>
        </p:txBody>
      </p:sp>
      <p:pic>
        <p:nvPicPr>
          <p:cNvPr id="1030" name="Picture 6" descr="C:\Documents and Settings\User\Рабочий стол\414d2891bf501b0528e25dacb07da708-6-638.jpg"/>
          <p:cNvPicPr>
            <a:picLocks noChangeAspect="1" noChangeArrowheads="1"/>
          </p:cNvPicPr>
          <p:nvPr/>
        </p:nvPicPr>
        <p:blipFill>
          <a:blip r:embed="rId4" cstate="print"/>
          <a:srcRect l="19456" t="37420" r="25846" b="14010"/>
          <a:stretch>
            <a:fillRect/>
          </a:stretch>
        </p:blipFill>
        <p:spPr bwMode="auto">
          <a:xfrm>
            <a:off x="3635896" y="1916832"/>
            <a:ext cx="2160240" cy="144016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10" name="TextBox 9"/>
          <p:cNvSpPr txBox="1"/>
          <p:nvPr/>
        </p:nvSpPr>
        <p:spPr>
          <a:xfrm>
            <a:off x="179512" y="3717032"/>
            <a:ext cx="41764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smtClean="0"/>
              <a:t>Не намагайся робити будь – який ремонт електрообладнання. </a:t>
            </a:r>
            <a:endParaRPr lang="ru-RU" sz="2000" b="1" dirty="0"/>
          </a:p>
        </p:txBody>
      </p:sp>
      <p:pic>
        <p:nvPicPr>
          <p:cNvPr id="1031" name="Picture 7" descr="C:\Documents and Settings\User\Рабочий стол\006.jpg"/>
          <p:cNvPicPr>
            <a:picLocks noChangeAspect="1" noChangeArrowheads="1"/>
          </p:cNvPicPr>
          <p:nvPr/>
        </p:nvPicPr>
        <p:blipFill>
          <a:blip r:embed="rId5" cstate="print"/>
          <a:srcRect l="28738" t="36350" r="27950" b="4851"/>
          <a:stretch>
            <a:fillRect/>
          </a:stretch>
        </p:blipFill>
        <p:spPr bwMode="auto">
          <a:xfrm>
            <a:off x="683568" y="3933056"/>
            <a:ext cx="1656184" cy="168629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12" name="TextBox 11"/>
          <p:cNvSpPr txBox="1"/>
          <p:nvPr/>
        </p:nvSpPr>
        <p:spPr>
          <a:xfrm>
            <a:off x="2411760" y="5085184"/>
            <a:ext cx="43204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000" b="1" dirty="0" smtClean="0"/>
              <a:t>Не залишай поза увагою технічний стан комп'ютера за яким працюєш</a:t>
            </a:r>
            <a:endParaRPr lang="ru-RU" sz="2000" b="1" dirty="0"/>
          </a:p>
        </p:txBody>
      </p:sp>
      <p:pic>
        <p:nvPicPr>
          <p:cNvPr id="1032" name="Picture 8" descr="C:\Documents and Settings\User\Рабочий стол\222.jpg"/>
          <p:cNvPicPr>
            <a:picLocks noChangeAspect="1" noChangeArrowheads="1"/>
          </p:cNvPicPr>
          <p:nvPr/>
        </p:nvPicPr>
        <p:blipFill>
          <a:blip r:embed="rId6" cstate="print"/>
          <a:srcRect l="12082" t="31061" r="-2137" b="8965"/>
          <a:stretch>
            <a:fillRect/>
          </a:stretch>
        </p:blipFill>
        <p:spPr bwMode="auto">
          <a:xfrm>
            <a:off x="3635896" y="4365104"/>
            <a:ext cx="2304256" cy="115212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14" name="TextBox 13"/>
          <p:cNvSpPr txBox="1"/>
          <p:nvPr/>
        </p:nvSpPr>
        <p:spPr>
          <a:xfrm>
            <a:off x="4355976" y="3429000"/>
            <a:ext cx="40679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000" b="1" dirty="0" smtClean="0"/>
              <a:t>Під час роботи на комп'ютері зберігай правильну постанову та відстань між монітором </a:t>
            </a:r>
            <a:endParaRPr lang="ru-RU" sz="2000" b="1" dirty="0"/>
          </a:p>
        </p:txBody>
      </p:sp>
      <p:pic>
        <p:nvPicPr>
          <p:cNvPr id="1034" name="Picture 10" descr="Похожее изображение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372200" y="2852936"/>
            <a:ext cx="2221277" cy="208823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16" name="Управляющая кнопка: далее 15">
            <a:hlinkClick r:id="" action="ppaction://hlinkshowjump?jump=nextslide" highlightClick="1"/>
          </p:cNvPr>
          <p:cNvSpPr/>
          <p:nvPr/>
        </p:nvSpPr>
        <p:spPr>
          <a:xfrm>
            <a:off x="7812360" y="5373216"/>
            <a:ext cx="720080" cy="432048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18 -0.05301 L 0.0118 -0.38634 " pathEditMode="relative" rAng="0" ptsTypes="AA">
                                      <p:cBhvr>
                                        <p:cTn id="6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67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"/>
                            </p:stCondLst>
                            <p:childTnLst>
                              <p:par>
                                <p:cTn id="8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9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0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333  E" pathEditMode="relative" ptsTypes="">
                                      <p:cBhvr>
                                        <p:cTn id="15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"/>
                                            </p:cond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0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0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333  E" pathEditMode="relative" ptsTypes="">
                                      <p:cBhvr>
                                        <p:cTn id="24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3"/>
                                            </p:cond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1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0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333  E" pathEditMode="relative" ptsTypes="">
                                      <p:cBhvr>
                                        <p:cTn id="33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2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0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333  E" pathEditMode="relative" ptsTypes="">
                                      <p:cBhvr>
                                        <p:cTn id="42" dur="2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1"/>
                                            </p:cond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4"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10" grpId="0"/>
      <p:bldP spid="12" grpId="0"/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AutoShape 4" descr="Похожее изображени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9" name="Picture 5" descr="C:\Documents and Settings\User\Рабочий стол\mlm_presentazio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1556792"/>
            <a:ext cx="3888432" cy="720080"/>
          </a:xfrm>
        </p:spPr>
        <p:txBody>
          <a:bodyPr>
            <a:normAutofit fontScale="90000"/>
          </a:bodyPr>
          <a:lstStyle/>
          <a:p>
            <a:r>
              <a:rPr lang="uk-UA" b="1" i="1" dirty="0" smtClean="0">
                <a:solidFill>
                  <a:srgbClr val="FF0000"/>
                </a:solidFill>
              </a:rPr>
              <a:t>Обери правильну відповідь </a:t>
            </a:r>
            <a:endParaRPr lang="ru-RU" b="1" i="1" dirty="0">
              <a:solidFill>
                <a:srgbClr val="FF0000"/>
              </a:solidFill>
            </a:endParaRPr>
          </a:p>
        </p:txBody>
      </p:sp>
      <p:pic>
        <p:nvPicPr>
          <p:cNvPr id="1026" name="Picture 2" descr="Похожее изображение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20072" y="2420888"/>
            <a:ext cx="3571875" cy="47625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AutoShape 2" descr="Картинки по запросу фон для презентації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7" name="Picture 3" descr="C:\Documents and Settings\User\Рабочий стол\726c76b0c5a512a80bdb68a5f11dade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0" y="332656"/>
            <a:ext cx="468052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600" b="1" i="1" dirty="0" smtClean="0"/>
              <a:t>Де знаходяться «Ефекти анімації»? </a:t>
            </a:r>
            <a:endParaRPr lang="ru-RU" sz="3600" b="1" i="1" dirty="0"/>
          </a:p>
        </p:txBody>
      </p:sp>
      <p:pic>
        <p:nvPicPr>
          <p:cNvPr id="1028" name="Picture 4" descr="C:\Documents and Settings\User\Рабочий стол\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48090" y="5013176"/>
            <a:ext cx="4595910" cy="93610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B0F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29" name="Picture 5" descr="C:\Documents and Settings\User\Рабочий стол\6be4dc12-7d37-478f-9400-3f2868b98d9d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40152" y="548680"/>
            <a:ext cx="1580865" cy="216591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B0F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30" name="Picture 6" descr="C:\Documents and Settings\User\Рабочий стол\inf-9-bondarenko-14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92080" y="2924944"/>
            <a:ext cx="3226796" cy="179073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B0F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10" name="Управляющая кнопка: в конец 9">
            <a:hlinkClick r:id="" action="ppaction://hlinkshowjump?jump=nextslide" highlightClick="1"/>
          </p:cNvPr>
          <p:cNvSpPr/>
          <p:nvPr/>
        </p:nvSpPr>
        <p:spPr>
          <a:xfrm>
            <a:off x="8532440" y="6309320"/>
            <a:ext cx="432048" cy="288032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007 -0.35879 C 0.04062 -0.36064 0.06979 -0.3655 0.1 -0.36898 C 0.10937 -0.3743 0.12274 -0.37476 0.13368 -0.37638 C 0.15017 -0.38171 0.12517 -0.37407 0.15503 -0.38032 C 0.19375 -0.38865 0.15972 -0.38379 0.18246 -0.3868 C 0.18958 -0.39259 0.19687 -0.3993 0.2 -0.4074 C 0.19913 -0.4155 0.19982 -0.42407 0.19757 -0.43217 C 0.19566 -0.43888 0.19236 -0.43773 0.18871 -0.4412 C 0.17569 -0.45486 0.16753 -0.45648 0.14618 -0.45995 C 0.10989 -0.45972 0.07378 -0.45972 0.0375 -0.45902 C 0.01944 -0.45879 0.00173 -0.45509 -0.01632 -0.45393 C -0.03056 -0.45185 -0.04445 -0.44884 -0.05868 -0.44652 C -0.06337 -0.44421 -0.06754 -0.44398 -0.07257 -0.44236 C -0.08125 -0.43958 -0.09115 -0.43634 -0.09879 -0.43217 C -0.10018 -0.42754 -0.10313 -0.42476 -0.10625 -0.42083 C -0.10538 -0.37152 -0.11094 -0.36041 -0.09618 -0.32569 C -0.09583 -0.31944 -0.09636 -0.31319 -0.09497 -0.30717 C -0.09375 -0.30185 -0.08993 -0.29675 -0.08872 -0.29166 C -0.08594 -0.27986 -0.08438 -0.26736 -0.07379 -0.25856 C -0.07188 -0.25347 -0.07205 -0.25 -0.06754 -0.24606 C -0.06615 -0.24143 -0.06493 -0.23588 -0.0625 -0.23171 C -0.05781 -0.22384 -0.06268 -0.23356 -0.05625 -0.22546 C -0.05417 -0.22291 -0.05295 -0.2199 -0.05122 -0.21713 C -0.05018 -0.21574 -0.04774 -0.21527 -0.04618 -0.21412 C -0.04288 -0.21134 -0.04132 -0.20694 -0.03872 -0.2037 C -0.03559 -0.19606 -0.02431 -0.18449 -0.01493 -0.18194 C -0.01285 -0.18055 -0.01111 -0.17893 -0.00868 -0.17777 C 0.00312 -0.17245 -0.00399 -0.17824 1.66667E-6 -0.17476 " pathEditMode="relative" rAng="0" ptsTypes="fffffffffffffffffffffffffffA">
                                      <p:cBhvr>
                                        <p:cTn id="6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" y="43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0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9409 0.11736 C 0.09166 0.07916 0.09271 0.0875 0.08663 0.06227 C 0.08385 0.05092 0.07725 0.04282 0.0717 0.03403 C 0.04652 -0.00486 0.00312 -0.01482 -0.03334 -0.02269 C -0.0375 -0.02361 -0.04167 -0.02523 -0.04584 -0.02616 C -0.05174 -0.02755 -0.05747 -0.02824 -0.06337 -0.0294 C -0.08229 -0.03889 -0.07049 -0.03403 -0.10209 -0.04097 C -0.10747 -0.04213 -0.11841 -0.04445 -0.11841 -0.04422 C -0.23351 -0.04375 -0.34566 -0.05556 -0.45834 -0.03449 C -0.4658 -0.03033 -0.47344 -0.02847 -0.48091 -0.02431 C -0.48507 -0.01621 -0.48716 -0.00648 -0.4908 0.00231 C -0.49167 0.00903 -0.49219 0.01574 -0.49341 0.02222 C -0.49479 0.02963 -0.49844 0.04398 -0.49844 0.04421 C -0.4974 0.08032 -0.50157 0.09977 -0.48837 0.12731 C -0.48403 0.15671 -0.45643 0.19444 -0.43959 0.21389 C -0.42813 0.22731 -0.41233 0.24861 -0.39966 0.26065 C -0.39705 0.26319 -0.39358 0.26342 -0.3908 0.26551 C -0.38768 0.26782 -0.38507 0.27129 -0.38212 0.27384 C -0.37431 0.28078 -0.36667 0.28819 -0.35834 0.29398 C -0.31407 0.32477 -0.30643 0.32731 -0.26459 0.34884 C -0.25157 0.35555 -0.22049 0.35879 -0.20712 0.36065 C -0.05851 0.35764 -0.07414 0.38657 0.00295 0.33055 C 0.00833 0.32662 0.01475 0.32477 0.01909 0.31898 " pathEditMode="relative" rAng="0" ptsTypes="ffffffffffffffffffffffA">
                                      <p:cBhvr>
                                        <p:cTn id="11" dur="2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8" y="48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"/>
                                            </p:cond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9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0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4.44444E-6 C -0.0033 -0.10556 -0.00278 -0.07709 -0.01042 -0.16042 C -0.01319 -0.19028 -0.01302 -0.19931 -0.02031 -0.22153 C -0.02239 -0.2382 -0.02205 -0.25417 -0.02778 -0.26412 C -0.02847 -0.2676 -0.02951 -0.27084 -0.03038 -0.275 C -0.0309 -0.27848 -0.0309 -0.28241 -0.03142 -0.28542 C -0.04167 -0.3301 -0.05712 -0.36551 -0.07361 -0.38843 C -0.08594 -0.42662 -0.14271 -0.45487 -0.16042 -0.45649 C -0.22934 -0.46181 -0.29826 -0.46088 -0.36719 -0.46343 C -0.38368 -0.46945 -0.39792 -0.47825 -0.41441 -0.4882 C -0.42448 -0.48496 -0.43542 -0.48704 -0.44531 -0.47801 C -0.4592 -0.46459 -0.45364 -0.46366 -0.47222 -0.45996 C -0.47396 -0.4588 -0.47691 -0.45649 -0.47691 -0.45602 " pathEditMode="relative" rAng="0" ptsTypes="ffffffffffffA">
                                      <p:cBhvr>
                                        <p:cTn id="16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9" y="-2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8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3" descr="C:\Documents and Settings\User\Рабочий стол\726c76b0c5a512a80bdb68a5f11dade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0" y="332656"/>
            <a:ext cx="5841664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3600" b="1" i="1" dirty="0" smtClean="0"/>
              <a:t>Що треба обрати </a:t>
            </a:r>
          </a:p>
          <a:p>
            <a:r>
              <a:rPr lang="uk-UA" sz="3600" b="1" i="1" dirty="0" smtClean="0"/>
              <a:t>для застосування анімації?</a:t>
            </a:r>
            <a:endParaRPr lang="ru-RU" sz="3600" b="1" i="1" dirty="0"/>
          </a:p>
        </p:txBody>
      </p:sp>
      <p:pic>
        <p:nvPicPr>
          <p:cNvPr id="14338" name="Picture 2" descr="C:\Documents and Settings\User\Рабочий стол\00b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192" y="4293096"/>
            <a:ext cx="1872208" cy="2435604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4339" name="Picture 3" descr="C:\Documents and Settings\User\Рабочий стол\b3371f4c-b63b-4034-b674-03d2eafe6060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68144" y="188640"/>
            <a:ext cx="2789853" cy="1851794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4340" name="Picture 4" descr="C:\Documents and Settings\User\Рабочий стол\what.jpg"/>
          <p:cNvPicPr>
            <a:picLocks noChangeAspect="1" noChangeArrowheads="1"/>
          </p:cNvPicPr>
          <p:nvPr/>
        </p:nvPicPr>
        <p:blipFill>
          <a:blip r:embed="rId5" cstate="print"/>
          <a:srcRect l="1988" b="8407"/>
          <a:stretch>
            <a:fillRect/>
          </a:stretch>
        </p:blipFill>
        <p:spPr bwMode="auto">
          <a:xfrm>
            <a:off x="5868144" y="2348880"/>
            <a:ext cx="2785550" cy="1656184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Управляющая кнопка: в конец 8">
            <a:hlinkClick r:id="" action="ppaction://hlinkshowjump?jump=nextslide" highlightClick="1"/>
          </p:cNvPr>
          <p:cNvSpPr/>
          <p:nvPr/>
        </p:nvSpPr>
        <p:spPr>
          <a:xfrm>
            <a:off x="8460432" y="6309320"/>
            <a:ext cx="432048" cy="288032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3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5.18519E-6 C -0.0375 0.00371 -0.07343 0.01644 -0.11145 0.0183 C -0.16319 0.02455 -0.19496 0.02177 -0.25746 0.01992 C -0.26996 0.0176 -0.28263 0.01668 -0.29496 0.0132 C -0.37361 -0.00925 -0.30156 0.00256 -0.35746 -0.00508 C -0.37187 -0.01156 -0.38628 -0.01689 -0.40121 -0.02013 C -0.43576 -0.04212 -0.37586 -0.02684 -0.48125 -0.0317 C -0.5026 -0.03819 -0.50989 -0.03656 -0.52378 -0.05508 C -0.52552 -0.06249 -0.52847 -0.06967 -0.53246 -0.07499 C -0.53559 -0.08749 -0.53559 -0.08194 -0.53385 -0.09351 C -0.53333 -0.09629 -0.53298 -0.09906 -0.53246 -0.10184 C -0.53211 -0.10393 -0.53125 -0.10832 -0.53125 -0.10832 " pathEditMode="relative" ptsTypes="fffffffffffA">
                                      <p:cBhvr>
                                        <p:cTn id="6" dur="2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34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43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599 0.17501 C -0.17014 0.18866 -0.16059 0.17825 -0.18994 0.18172 C -0.19497 0.18241 -0.2 0.18427 -0.20504 0.18496 C -0.21077 0.18589 -0.21667 0.18589 -0.2224 0.18658 C -0.32431 0.20834 -0.254 0.19769 -0.4349 0.18658 C -0.44237 0.18265 -0.45 0.17917 -0.45747 0.17501 C -0.46511 0.17084 -0.48004 0.16158 -0.48004 0.16158 C -0.48403 0.15626 -0.49132 0.14931 -0.49497 0.14329 C -0.5 0.13496 -0.5033 0.12478 -0.50869 0.11667 C -0.51042 0.1139 -0.51303 0.11251 -0.51494 0.10996 C -0.51945 0.10371 -0.52344 0.09677 -0.52744 0.09005 C -0.54028 0.06853 -0.55157 0.04561 -0.56372 0.02339 C -0.5698 0.01251 -0.57605 0.00163 -0.58125 -0.00995 C -0.58282 -0.01365 -0.58316 -0.01805 -0.5849 -0.02175 C -0.58907 -0.03101 -0.59879 -0.04837 -0.59879 -0.04837 C -0.60139 -0.0662 -0.5974 -0.04652 -0.60625 -0.06666 C -0.60764 -0.06967 -0.60764 -0.07337 -0.60869 -0.07661 C -0.60938 -0.07847 -0.61042 -0.08009 -0.61129 -0.08171 C -0.6125 -0.0868 -0.61355 -0.09189 -0.61494 -0.09675 C -0.61684 -0.103 -0.61945 -0.10879 -0.62119 -0.11504 C -0.6283 -0.14189 -0.61702 -0.11134 -0.625 -0.13171 C -0.62726 -0.14884 -0.63091 -0.16481 -0.63369 -0.18171 C -0.63282 -0.25323 -0.6474 -0.29305 -0.59879 -0.3199 C -0.59132 -0.32407 -0.58421 -0.32985 -0.57622 -0.33171 C -0.56181 -0.33495 -0.54705 -0.33379 -0.53247 -0.33495 C -0.47327 -0.33171 -0.42084 -0.33147 -0.36372 -0.32175 C -0.31494 -0.31342 -0.26667 -0.29976 -0.21754 -0.2949 C -0.16112 -0.26388 -0.10504 -0.23657 -0.0599 -0.18009 C -0.04289 -0.15879 -0.02518 -0.13448 -0.0125 -0.10833 C -0.00816 -0.0993 -0.00122 -0.08009 -0.00122 -0.08009 C 0.00364 -0.04675 4.16667E-6 -0.03981 4.16667E-6 5.55556E-6 " pathEditMode="relative" ptsTypes="ffffffffffffffffffffffffffffffA">
                                      <p:cBhvr>
                                        <p:cTn id="11" dur="2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"/>
                                            </p:cond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338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43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6 -1.73472E-18 C -0.04149 -0.00764 -0.08402 -0.01065 -0.12499 -0.02176 C -0.13732 -0.02106 -0.1493 -0.02176 -0.16145 -0.01991 C -0.16718 -0.01898 -0.17343 -0.01111 -0.17881 -0.00833 C -0.19704 0.00139 -0.21805 0.01111 -0.23749 0.01343 C -0.25798 0.02407 -0.27552 0.02662 -0.29739 0.02824 C -0.32291 0.03403 -0.34913 0.03495 -0.37499 0.03843 C -0.40972 0.04954 -0.45746 0.04282 -0.48489 0.04329 C -0.49843 0.04583 -0.50989 0.05278 -0.52239 0.05995 C -0.53038 0.06458 -0.53767 0.07199 -0.54618 0.075 C -0.55433 0.07801 -0.56493 0.08171 -0.57239 0.08657 C -0.57569 0.08889 -0.57881 0.09213 -0.58246 0.09329 C -0.5894 0.0956 -0.59652 0.0956 -0.60364 0.09676 C -0.61093 0.10046 -0.62621 0.10509 -0.62621 0.10509 C -0.62795 0.10671 -0.62951 0.10856 -0.63124 0.10995 C -0.63315 0.11134 -0.63558 0.11157 -0.63749 0.11343 C -0.63993 0.11574 -0.64374 0.12176 -0.64374 0.12176 C -0.64739 0.13403 -0.65086 0.1456 -0.65364 0.15833 C -0.65295 0.19722 -0.65468 0.2412 -0.64999 0.28009 C -0.64496 0.32176 -0.64704 0.28472 -0.64496 0.31505 C -0.64427 0.32569 -0.6434 0.37523 -0.63489 0.38657 C -0.62118 0.40486 -0.58993 0.39884 -0.57378 0.4 C -0.44861 0.42917 -0.51058 0.41736 -0.23871 0.39838 C -0.22829 0.39769 -0.16388 0.35509 -0.16371 0.35509 C -0.12013 0.32222 -0.07517 0.29398 -0.03124 0.26157 C -0.02031 0.25347 -0.01093 0.24167 5.55556E-6 0.23333 C 0.00608 0.22315 0.01407 0.21458 0.01876 0.20324 C 0.02101 0.19769 0.02084 0.19097 0.02257 0.18495 C 0.02917 0.16181 0.03473 0.14097 0.03872 0.11667 C 0.04202 0.0625 0.03855 0.12454 0.04132 0.025 C 0.04185 0.0088 0.04636 -0.00602 0.04636 -0.02176 " pathEditMode="relative" ptsTypes="ffffffffffffffffffffffffffffffA">
                                      <p:cBhvr>
                                        <p:cTn id="16" dur="2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"/>
                                            </p:cond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339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3" descr="C:\Documents and Settings\User\Рабочий стол\726c76b0c5a512a80bdb68a5f11dade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0" y="404664"/>
            <a:ext cx="6118085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3600" b="1" i="1" dirty="0" smtClean="0"/>
              <a:t>Які ефекти застосовуються</a:t>
            </a:r>
          </a:p>
          <a:p>
            <a:pPr algn="ctr"/>
            <a:r>
              <a:rPr lang="uk-UA" sz="3600" b="1" i="1" dirty="0" smtClean="0"/>
              <a:t> тільки до тексту?</a:t>
            </a:r>
            <a:endParaRPr lang="ru-RU" sz="3600" b="1" i="1" dirty="0"/>
          </a:p>
        </p:txBody>
      </p:sp>
      <p:pic>
        <p:nvPicPr>
          <p:cNvPr id="15362" name="Picture 2" descr="C:\Documents and Settings\User\Рабочий стол\inf-9-bondarenko-14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84168" y="332656"/>
            <a:ext cx="2945507" cy="1634633"/>
          </a:xfrm>
          <a:prstGeom prst="rect">
            <a:avLst/>
          </a:prstGeom>
          <a:solidFill>
            <a:srgbClr val="FFFFFF">
              <a:shade val="85000"/>
            </a:srgbClr>
          </a:solidFill>
          <a:ln w="57150" cap="sq">
            <a:solidFill>
              <a:srgbClr val="FF000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5364" name="Picture 4" descr="C:\Documents and Settings\User\Рабочий стол\b3371f4c-b63b-4034-b674-03d2eafe6060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8064" y="4221088"/>
            <a:ext cx="3024336" cy="2007434"/>
          </a:xfrm>
          <a:prstGeom prst="rect">
            <a:avLst/>
          </a:prstGeom>
          <a:solidFill>
            <a:srgbClr val="FFFFFF">
              <a:shade val="85000"/>
            </a:srgbClr>
          </a:solidFill>
          <a:ln w="57150" cap="sq">
            <a:solidFill>
              <a:srgbClr val="FF000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5368" name="Picture 8" descr="C:\Documents and Settings\User\Рабочий стол\PowerPoint_26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52120" y="2204864"/>
            <a:ext cx="2909022" cy="1789048"/>
          </a:xfrm>
          <a:prstGeom prst="rect">
            <a:avLst/>
          </a:prstGeom>
          <a:solidFill>
            <a:srgbClr val="FFFFFF">
              <a:shade val="85000"/>
            </a:srgbClr>
          </a:solidFill>
          <a:ln w="57150" cap="sq">
            <a:solidFill>
              <a:srgbClr val="FF000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9" name="Управляющая кнопка: в конец 8">
            <a:hlinkClick r:id="" action="ppaction://hlinkshowjump?jump=nextslide" highlightClick="1"/>
          </p:cNvPr>
          <p:cNvSpPr/>
          <p:nvPr/>
        </p:nvSpPr>
        <p:spPr>
          <a:xfrm>
            <a:off x="8460432" y="6309320"/>
            <a:ext cx="432048" cy="288032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3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851 4.07407E-6 C -0.12101 0.00069 -0.18334 0.00069 -0.24584 0.00185 C -0.27622 0.00231 -0.30643 0.01273 -0.33663 0.01666 C -0.34809 0.0199 -0.36129 0.02245 -0.3724 0.02847 C -0.3875 0.03657 -0.37292 0.02986 -0.39045 0.04166 C -0.40104 0.04884 -0.41215 0.05509 -0.42292 0.0618 C -0.43854 0.08171 -0.42188 0.06203 -0.44306 0.08171 C -0.45625 0.09398 -0.44167 0.08263 -0.45313 0.09513 C -0.45972 0.10208 -0.46754 0.10648 -0.47327 0.11504 C -0.48472 0.13194 -0.49775 0.14676 -0.51042 0.1618 C -0.51372 0.16597 -0.51823 0.16759 -0.52153 0.17176 C -0.53247 0.18518 -0.54254 0.19745 -0.55174 0.21342 C -0.55417 0.22314 -0.55712 0.22963 -0.56077 0.23842 C -0.56615 0.28426 -0.554 0.29768 -0.53281 0.32013 C -0.52136 0.33217 -0.50504 0.35162 -0.49236 0.36018 C -0.48785 0.36319 -0.48264 0.36296 -0.47778 0.36504 C -0.44948 0.37685 -0.42118 0.38148 -0.3915 0.38333 C -0.29219 0.37963 -0.33195 0.38958 -0.26025 0.36504 C -0.254 0.36296 -0.24757 0.36088 -0.24132 0.35833 C -0.2309 0.35393 -0.2099 0.34513 -0.2099 0.34537 C -0.1908 0.32708 -0.1658 0.30046 -0.15382 0.27176 C -0.15104 0.26504 -0.1349 0.22685 -0.13264 0.21504 C -0.13021 0.20208 -0.12865 0.19351 -0.12361 0.18171 C -0.12101 0.16088 -0.12535 0.18958 -0.11702 0.15833 C -0.10903 0.1287 -0.12118 0.15717 -0.10903 0.13171 C -0.1066 0.1125 -0.11025 0.13541 -0.10347 0.11342 C -0.10209 0.10949 -0.10052 0.09652 -0.09775 0.09166 C -0.08611 0.0706 -0.09445 0.08819 -0.08438 0.07338 C -0.07934 0.06574 -0.07379 0.05763 -0.0665 0.05509 C -0.06077 0.04976 -0.06493 0.05301 -0.05643 0.04838 C -0.05452 0.04745 -0.0507 0.04513 -0.0507 0.04537 " pathEditMode="relative" rAng="0" ptsTypes="ffffffffffffffffffffffffffffffA">
                                      <p:cBhvr>
                                        <p:cTn id="6" dur="2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0" y="195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362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53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0.00024 C -0.0099 0.00185 -0.01945 0.00463 -0.02934 0.00648 C -0.28386 0.00138 -0.13333 0.01203 -0.23247 -0.00857 C -0.24809 -0.01621 -0.26424 -0.02547 -0.27986 -0.03195 C -0.2934 -0.0375 -0.30781 -0.03959 -0.3217 -0.04514 C -0.33715 -0.05139 -0.35035 -0.0625 -0.36563 -0.06852 C -0.37535 -0.07801 -0.38524 -0.08334 -0.39497 -0.0919 C -0.40747 -0.10301 -0.39844 -0.09815 -0.40625 -0.10186 C -0.41615 -0.11412 -0.42813 -0.11806 -0.43906 -0.12848 C -0.4441 -0.13311 -0.44844 -0.13912 -0.45365 -0.14352 C -0.45833 -0.14746 -0.46389 -0.14885 -0.4684 -0.15348 C -0.4816 -0.16737 -0.47552 -0.16227 -0.48629 -0.17014 C -0.48802 -0.17269 -0.49045 -0.17408 -0.49202 -0.17686 C -0.49601 -0.18357 -0.49601 -0.19375 -0.49983 -0.20186 C -0.50278 -0.23172 -0.50399 -0.26875 -0.49427 -0.297 C -0.49306 -0.30371 -0.49306 -0.30996 -0.48976 -0.31528 C -0.48906 -0.32593 -0.48802 -0.33635 -0.4875 -0.347 C -0.48715 -0.35371 -0.48629 -0.3669 -0.48629 -0.36667 " pathEditMode="relative" rAng="0" ptsTypes="fffffffffffffffffA">
                                      <p:cBhvr>
                                        <p:cTn id="11" dur="2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2" y="-177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"/>
                                            </p:cond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36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53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2.22222E-6 C -0.00799 0.01343 -0.01545 0.02732 -0.02379 0.04005 C -0.03385 0.05533 -0.03819 0.05463 -0.05139 0.06667 C -0.05955 0.07408 -0.06719 0.08218 -0.075 0.09005 C -0.08212 0.09699 -0.0908 0.1 -0.09879 0.1051 C -0.13455 0.12801 -0.17135 0.14283 -0.21007 0.15186 C -0.24063 0.16806 -0.26858 0.17431 -0.30139 0.17686 C -0.32847 0.17524 -0.35573 0.17616 -0.38264 0.17176 C -0.38681 0.17107 -0.4 0.15602 -0.40382 0.15186 C -0.40729 0.14792 -0.41389 0.14005 -0.41389 0.14005 C -0.41771 0.12963 -0.42413 0.11505 -0.43125 0.10834 C -0.43281 0.09862 -0.43629 0.09352 -0.4401 0.08519 C -0.44288 0.06945 -0.43872 0.08612 -0.44514 0.075 C -0.44722 0.07153 -0.44844 0.06737 -0.45 0.06343 C -0.4533 0.04352 -0.44826 0.06875 -0.45764 0.04352 C -0.4599 0.03774 -0.46042 0.03079 -0.4625 0.025 C -0.46545 0.00024 -0.46788 -0.02615 -0.47379 -0.05 C -0.47587 -0.0581 -0.47379 -0.05208 -0.4776 -0.05833 C -0.47882 -0.06041 -0.48125 -0.06481 -0.48125 -0.06481 " pathEditMode="relative" ptsTypes="ffffffffffffffffffA">
                                      <p:cBhvr>
                                        <p:cTn id="16" dur="20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368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Documents and Settings\User\Рабочий стол\726c76b0c5a512a80bdb68a5f11dade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179512" y="548680"/>
            <a:ext cx="516632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600" b="1" dirty="0" smtClean="0"/>
              <a:t>Чи зазначається час на закладці  коли відбудеться анімація? </a:t>
            </a:r>
            <a:endParaRPr lang="ru-RU" sz="3600" b="1" dirty="0"/>
          </a:p>
        </p:txBody>
      </p:sp>
      <p:pic>
        <p:nvPicPr>
          <p:cNvPr id="16387" name="Picture 3" descr="C:\Documents and Settings\User\Рабочий стол\37d1f176-fb9d-4064-9511-8d1a7970e042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84168" y="2636912"/>
            <a:ext cx="2880320" cy="185901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6388" name="Picture 4" descr="C:\Documents and Settings\User\Рабочий стол\PowerPoint_26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20072" y="4688039"/>
            <a:ext cx="3528392" cy="216996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6390" name="Picture 6" descr="C:\Documents and Settings\User\Рабочий стол\6be4dc12-7d37-478f-9400-3f2868b98d9d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80112" y="0"/>
            <a:ext cx="1915294" cy="262410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Управляющая кнопка: в конец 6">
            <a:hlinkClick r:id="" action="ppaction://hlinkshowjump?jump=nextslide" highlightClick="1"/>
          </p:cNvPr>
          <p:cNvSpPr/>
          <p:nvPr/>
        </p:nvSpPr>
        <p:spPr>
          <a:xfrm>
            <a:off x="8711952" y="6381328"/>
            <a:ext cx="432048" cy="288032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38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3.7037E-7 C -0.04098 0.00416 -0.08143 0.00185 -0.12119 0.01666 C -0.12969 0.02453 -0.14167 0.02662 -0.15122 0.03171 C -0.16042 0.03657 -0.16789 0.04421 -0.17744 0.04838 C -0.18559 0.05602 -0.19289 0.06041 -0.20244 0.06342 C -0.21424 0.07245 -0.2316 0.08264 -0.24497 0.0868 C -0.2566 0.09537 -0.26789 0.10231 -0.28125 0.10509 C -0.29202 0.11458 -0.28351 0.10787 -0.3099 0.11666 C -0.33334 0.12453 -0.35573 0.13148 -0.38004 0.13333 C -0.39341 0.13217 -0.40695 0.13379 -0.41997 0.13009 C -0.42344 0.12916 -0.42744 0.12014 -0.42744 0.12014 C -0.42778 0.11852 -0.42813 0.11666 -0.42865 0.11504 C -0.42969 0.11203 -0.43178 0.10972 -0.43247 0.10671 C -0.43334 0.10301 -0.43299 0.09884 -0.43369 0.09514 C -0.43525 0.08518 -0.43698 0.08102 -0.43994 0.07176 C -0.44219 0.05254 -0.44323 0.02662 -0.45122 0.00833 C -0.45591 -0.00232 -0.46372 -0.01065 -0.46372 -0.02338 " pathEditMode="relative" ptsTypes="ffffffffffffffffA">
                                      <p:cBhvr>
                                        <p:cTn id="6" dur="2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387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639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7.40741E-6 C -0.08715 0.00047 -0.17413 -0.00138 -0.26129 0.00163 C -0.28021 0.00232 -0.29861 0.01112 -0.31754 0.0132 C -0.35712 0.0257 -0.39705 0.03496 -0.43507 0.05487 C -0.45052 0.06297 -0.46424 0.07547 -0.48004 0.08172 C -0.50521 0.10533 -0.53819 0.12686 -0.55625 0.16158 C -0.56267 0.17408 -0.57257 0.20163 -0.57257 0.20163 C -0.57604 0.22339 -0.58021 0.24491 -0.58385 0.26644 C -0.58264 0.29445 -0.58351 0.32246 -0.58004 0.35001 C -0.5776 0.36852 -0.57101 0.38542 -0.56632 0.40325 C -0.55382 0.4507 -0.53941 0.49399 -0.52135 0.5382 C -0.51215 0.56112 -0.49462 0.57593 -0.48125 0.59491 C -0.4724 0.60718 -0.46042 0.61852 -0.44757 0.61991 C -0.42205 0.62246 -0.43663 0.62084 -0.40399 0.62315 C -0.35885 0.63982 -0.36892 0.6389 -0.2875 0.62315 C -0.27899 0.62153 -0.27222 0.6132 -0.2651 0.60672 C -0.21319 0.55973 -0.1934 0.55047 -0.16528 0.47825 C -0.14774 0.43357 -0.13576 0.38473 -0.12153 0.3382 C -0.11962 0.33265 -0.11806 0.32709 -0.11649 0.32153 C -0.11389 0.3139 -0.10885 0.29839 -0.10885 0.29839 C -0.10608 0.27292 -0.1092 0.29352 -0.09254 0.24839 C -0.08785 0.23519 -0.08524 0.22038 -0.07899 0.20834 C -0.06979 0.19098 -0.06198 0.17269 -0.05382 0.15487 C -0.04879 0.14352 -0.04583 0.12732 -0.03889 0.11829 C -0.03142 0.10811 -0.0342 0.11343 -0.03021 0.10325 C -0.02882 0.09538 -0.02483 0.08357 -0.02135 0.07663 C -0.01997 0.06876 -0.01771 0.06204 -0.0151 0.05487 C -0.01424 0.04815 -0.0125 0.04167 -0.0125 0.03496 " pathEditMode="relative" ptsTypes="fffffffffffffffffffffffffffA">
                                      <p:cBhvr>
                                        <p:cTn id="11" dur="20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"/>
                                            </p:cond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390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638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3.7037E-7 C -0.02222 0.00648 -0.04219 0.01481 -0.0651 0.01666 C -0.07587 0.02129 -0.08872 0.02083 -0.10017 0.02176 C -0.1533 0.01782 -0.20677 0.01412 -0.26007 0.00995 C -0.26372 0.00972 -0.26771 0.01018 -0.27118 0.00833 C -0.27535 0.00625 -0.27847 0.00139 -0.28247 -0.00162 C -0.29375 -0.00996 -0.30677 -0.01713 -0.31753 -0.02662 C -0.33524 -0.04236 -0.35799 -0.07338 -0.37118 -0.09005 C -0.39323 -0.11783 -0.41927 -0.15185 -0.43368 -0.18658 C -0.44167 -0.20602 -0.45208 -0.23866 -0.4625 -0.25834 C -0.46406 -0.27778 -0.47049 -0.30255 -0.46372 -0.32153 C -0.45625 -0.34213 -0.4316 -0.35533 -0.41493 -0.35834 C -0.34115 -0.38912 -0.26163 -0.35834 -0.1875 -0.34329 C -0.16476 -0.32963 -0.1434 -0.31968 -0.11875 -0.31505 C -0.10243 -0.30301 -0.07882 -0.28079 -0.05868 -0.27662 C -0.05226 -0.27176 -0.04497 -0.26875 -0.03872 -0.2632 C -0.03628 -0.26111 -0.0349 -0.25718 -0.03247 -0.25486 C -0.02656 -0.24954 -0.01944 -0.24723 -0.01372 -0.24167 C -0.00816 -0.23635 -0.00434 -0.22986 0.00122 -0.225 C 0.01059 -0.19514 0.00382 -0.21968 0.00382 -0.14653 " pathEditMode="relative" ptsTypes="fffffffffffffffffffA">
                                      <p:cBhvr>
                                        <p:cTn id="16" dur="2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"/>
                                            </p:cond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388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8000" b="1" dirty="0" smtClean="0">
                <a:latin typeface="Monotype Corsiva" pitchFamily="66" charset="0"/>
                <a:hlinkClick r:id="rId2" action="ppaction://hlinkpres?slideindex=1&amp;slidetitle="/>
              </a:rPr>
              <a:t>Гра </a:t>
            </a:r>
            <a:r>
              <a:rPr lang="uk-UA" sz="8000" b="1" dirty="0" err="1" smtClean="0">
                <a:latin typeface="Monotype Corsiva" pitchFamily="66" charset="0"/>
                <a:hlinkClick r:id="rId2" action="ppaction://hlinkpres?slideindex=1&amp;slidetitle="/>
              </a:rPr>
              <a:t>“Фізичне</a:t>
            </a:r>
            <a:r>
              <a:rPr lang="uk-UA" sz="8000" b="1" dirty="0" smtClean="0">
                <a:latin typeface="Monotype Corsiva" pitchFamily="66" charset="0"/>
                <a:hlinkClick r:id="rId2" action="ppaction://hlinkpres?slideindex=1&amp;slidetitle="/>
              </a:rPr>
              <a:t> </a:t>
            </a:r>
            <a:r>
              <a:rPr lang="uk-UA" sz="8000" b="1" dirty="0" err="1" smtClean="0">
                <a:latin typeface="Monotype Corsiva" pitchFamily="66" charset="0"/>
                <a:hlinkClick r:id="rId2" action="ppaction://hlinkpres?slideindex=1&amp;slidetitle="/>
              </a:rPr>
              <a:t>лото”</a:t>
            </a:r>
            <a:r>
              <a:rPr lang="uk-UA" sz="8000" b="1" dirty="0" smtClean="0">
                <a:latin typeface="Monotype Corsiva" pitchFamily="66" charset="0"/>
                <a:hlinkClick r:id="rId2" action="ppaction://hlinkpres?slideindex=1&amp;slidetitle="/>
              </a:rPr>
              <a:t> </a:t>
            </a:r>
            <a:endParaRPr lang="ru-RU" sz="8000" b="1" dirty="0">
              <a:latin typeface="Monotype Corsiva" pitchFamily="66" charset="0"/>
            </a:endParaRPr>
          </a:p>
        </p:txBody>
      </p:sp>
      <p:pic>
        <p:nvPicPr>
          <p:cNvPr id="6148" name="Picture 4" descr="Похожее изображение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43808" y="1556792"/>
            <a:ext cx="2857500" cy="4762500"/>
          </a:xfrm>
          <a:prstGeom prst="rect">
            <a:avLst/>
          </a:prstGeom>
          <a:noFill/>
        </p:spPr>
      </p:pic>
      <p:sp>
        <p:nvSpPr>
          <p:cNvPr id="6" name="Управляющая кнопка: в конец 5">
            <a:hlinkClick r:id="" action="ppaction://hlinkshowjump?jump=nextslide" highlightClick="1"/>
          </p:cNvPr>
          <p:cNvSpPr/>
          <p:nvPr/>
        </p:nvSpPr>
        <p:spPr>
          <a:xfrm>
            <a:off x="8711952" y="6381328"/>
            <a:ext cx="432048" cy="288032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395537" y="836713"/>
          <a:ext cx="8424936" cy="57396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08312"/>
                <a:gridCol w="2808312"/>
                <a:gridCol w="2808312"/>
              </a:tblGrid>
              <a:tr h="1137726">
                <a:tc>
                  <a:txBody>
                    <a:bodyPr/>
                    <a:lstStyle/>
                    <a:p>
                      <a:pPr algn="ctr"/>
                      <a:r>
                        <a:rPr lang="uk-UA" sz="3600" i="1" dirty="0" smtClean="0">
                          <a:solidFill>
                            <a:srgbClr val="FFFF00"/>
                          </a:solidFill>
                          <a:latin typeface="Monotype Corsiva" pitchFamily="66" charset="0"/>
                        </a:rPr>
                        <a:t>Позначення </a:t>
                      </a:r>
                      <a:endParaRPr lang="ru-RU" sz="3600" i="1" dirty="0">
                        <a:solidFill>
                          <a:srgbClr val="FFFF00"/>
                        </a:solidFill>
                        <a:latin typeface="Monotype Corsiva" pitchFamily="66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3600" dirty="0" smtClean="0">
                          <a:solidFill>
                            <a:srgbClr val="FFFF00"/>
                          </a:solidFill>
                          <a:latin typeface="Monotype Corsiva" pitchFamily="66" charset="0"/>
                        </a:rPr>
                        <a:t>Одиниці вимірювання </a:t>
                      </a:r>
                      <a:endParaRPr lang="ru-RU" sz="3600" dirty="0">
                        <a:solidFill>
                          <a:srgbClr val="FFFF00"/>
                        </a:solidFill>
                        <a:latin typeface="Monotype Corsiva" pitchFamily="66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3600" dirty="0" smtClean="0">
                          <a:solidFill>
                            <a:srgbClr val="FFFF00"/>
                          </a:solidFill>
                          <a:latin typeface="Monotype Corsiva" pitchFamily="66" charset="0"/>
                        </a:rPr>
                        <a:t>Формула</a:t>
                      </a:r>
                      <a:endParaRPr lang="ru-RU" sz="3600" dirty="0">
                        <a:solidFill>
                          <a:srgbClr val="FFFF00"/>
                        </a:solidFill>
                        <a:latin typeface="Monotype Corsiva" pitchFamily="66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</a:tr>
              <a:tr h="1137726"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</a:tr>
              <a:tr h="113772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</a:tr>
              <a:tr h="113772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</a:tr>
              <a:tr h="113772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1619672" y="2204864"/>
            <a:ext cx="583814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6600" b="1" u="sng" dirty="0" err="1" smtClean="0">
                <a:hlinkClick r:id="" action="ppaction://noaction">
                  <a:snd r:embed="rId3" name="explode.wav"/>
                </a:hlinkClick>
              </a:rPr>
              <a:t>ν</a:t>
            </a:r>
            <a:endParaRPr lang="ru-RU" sz="6600" b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619672" y="3212976"/>
            <a:ext cx="603050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6600" b="1" u="sng" dirty="0" smtClean="0">
                <a:hlinkClick r:id="" action="ppaction://noaction">
                  <a:snd r:embed="rId2" name="applause.wav"/>
                </a:hlinkClick>
              </a:rPr>
              <a:t>Τ</a:t>
            </a:r>
            <a:endParaRPr lang="ru-RU" sz="6600" b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1619672" y="5301208"/>
            <a:ext cx="596638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6600" b="1" u="sng" dirty="0" err="1" smtClean="0">
                <a:hlinkClick r:id="" action="ppaction://noaction">
                  <a:snd r:embed="rId3" name="explode.wav"/>
                </a:hlinkClick>
              </a:rPr>
              <a:t>λ</a:t>
            </a:r>
            <a:endParaRPr lang="ru-RU" sz="6600" b="1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1547664" y="4221088"/>
            <a:ext cx="684803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7200" b="1" u="sng" dirty="0" err="1" smtClean="0">
                <a:hlinkClick r:id="" action="ppaction://noaction">
                  <a:snd r:embed="rId3" name="explode.wav"/>
                </a:hlinkClick>
              </a:rPr>
              <a:t>υ</a:t>
            </a:r>
            <a:endParaRPr lang="ru-RU" sz="7200" b="1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4067944" y="2204864"/>
            <a:ext cx="923651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6600" b="1" u="sng" dirty="0" smtClean="0">
                <a:hlinkClick r:id="" action="ppaction://noaction">
                  <a:snd r:embed="rId3" name="explode.wav"/>
                </a:hlinkClick>
              </a:rPr>
              <a:t>M</a:t>
            </a:r>
            <a:endParaRPr lang="ru-RU" sz="6600" b="1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4067944" y="3284984"/>
            <a:ext cx="980397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6600" b="1" u="sng" dirty="0" smtClean="0">
                <a:hlinkClick r:id="" action="ppaction://noaction">
                  <a:snd r:embed="rId3" name="explode.wav"/>
                </a:hlinkClick>
              </a:rPr>
              <a:t>Гц</a:t>
            </a:r>
            <a:endParaRPr lang="ru-RU" sz="6600" b="1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4139952" y="4293096"/>
            <a:ext cx="631904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6600" b="1" u="sng" dirty="0" smtClean="0">
                <a:hlinkClick r:id="" action="ppaction://noaction">
                  <a:snd r:embed="rId2" name="applause.wav"/>
                </a:hlinkClick>
              </a:rPr>
              <a:t>C</a:t>
            </a:r>
            <a:endParaRPr lang="ru-RU" sz="6600" b="1" dirty="0"/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auto">
          <a:xfrm>
            <a:off x="3779912" y="5661248"/>
            <a:ext cx="1403648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4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  <a:hlinkClick r:id="" action="ppaction://noaction">
                  <a:snd r:embed="rId3" name="explode.wav"/>
                </a:hlinkClick>
              </a:rPr>
              <a:t>М/С</a:t>
            </a:r>
            <a:endParaRPr kumimoji="0" lang="uk-UA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</a:endParaRPr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030" name="Picture 6">
            <a:hlinkClick r:id="" action="ppaction://noaction">
              <a:snd r:embed="rId2" name="applause.wav"/>
            </a:hlinkClick>
          </p:cNvPr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588224" y="2132856"/>
            <a:ext cx="1533525" cy="866775"/>
          </a:xfrm>
          <a:prstGeom prst="rect">
            <a:avLst/>
          </a:prstGeom>
          <a:noFill/>
        </p:spPr>
      </p:pic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0" y="132397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034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033" name="Picture 9">
            <a:hlinkClick r:id="" action="ppaction://noaction">
              <a:snd r:embed="rId3" name="explode.wav"/>
            </a:hlinkClick>
          </p:cNvPr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876256" y="3140968"/>
            <a:ext cx="1135757" cy="1033666"/>
          </a:xfrm>
          <a:prstGeom prst="rect">
            <a:avLst/>
          </a:prstGeom>
          <a:noFill/>
        </p:spPr>
      </p:pic>
      <p:sp>
        <p:nvSpPr>
          <p:cNvPr id="1035" name="Rectangle 11"/>
          <p:cNvSpPr>
            <a:spLocks noChangeArrowheads="1"/>
          </p:cNvSpPr>
          <p:nvPr/>
        </p:nvSpPr>
        <p:spPr bwMode="auto">
          <a:xfrm>
            <a:off x="0" y="122872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037" name="Rectangle 1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036" name="Picture 12">
            <a:hlinkClick r:id="" action="ppaction://noaction">
              <a:snd r:embed="rId3" name="explode.wav"/>
            </a:hlinkClick>
          </p:cNvPr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948264" y="4293096"/>
            <a:ext cx="1008112" cy="996252"/>
          </a:xfrm>
          <a:prstGeom prst="rect">
            <a:avLst/>
          </a:prstGeom>
          <a:noFill/>
        </p:spPr>
      </p:pic>
      <p:sp>
        <p:nvSpPr>
          <p:cNvPr id="1038" name="Rectangle 14"/>
          <p:cNvSpPr>
            <a:spLocks noChangeArrowheads="1"/>
          </p:cNvSpPr>
          <p:nvPr/>
        </p:nvSpPr>
        <p:spPr bwMode="auto">
          <a:xfrm>
            <a:off x="0" y="12573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040" name="Rectangle 16"/>
          <p:cNvSpPr>
            <a:spLocks noChangeArrowheads="1"/>
          </p:cNvSpPr>
          <p:nvPr/>
        </p:nvSpPr>
        <p:spPr bwMode="auto">
          <a:xfrm>
            <a:off x="1331640" y="260648"/>
            <a:ext cx="633670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uk-UA" sz="3200" b="1" i="1" dirty="0" smtClean="0"/>
              <a:t>Гра </a:t>
            </a:r>
            <a:r>
              <a:rPr lang="uk-UA" sz="3200" b="1" i="1" dirty="0" err="1" smtClean="0"/>
              <a:t>“Мінне</a:t>
            </a:r>
            <a:r>
              <a:rPr lang="uk-UA" sz="3200" b="1" i="1" dirty="0" smtClean="0"/>
              <a:t> </a:t>
            </a:r>
            <a:r>
              <a:rPr lang="uk-UA" sz="3200" b="1" i="1" dirty="0" err="1" smtClean="0"/>
              <a:t>поле”</a:t>
            </a:r>
            <a:endParaRPr lang="ru-RU" sz="3200" b="1" i="1" dirty="0"/>
          </a:p>
        </p:txBody>
      </p:sp>
      <p:pic>
        <p:nvPicPr>
          <p:cNvPr id="1039" name="Picture 15">
            <a:hlinkClick r:id="" action="ppaction://noaction">
              <a:snd r:embed="rId3" name="explode.wav"/>
            </a:hlinkClick>
          </p:cNvPr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804248" y="5373216"/>
            <a:ext cx="1297818" cy="1080120"/>
          </a:xfrm>
          <a:prstGeom prst="rect">
            <a:avLst/>
          </a:prstGeom>
          <a:noFill/>
        </p:spPr>
      </p:pic>
      <p:sp>
        <p:nvSpPr>
          <p:cNvPr id="1041" name="Rectangle 17"/>
          <p:cNvSpPr>
            <a:spLocks noChangeArrowheads="1"/>
          </p:cNvSpPr>
          <p:nvPr/>
        </p:nvSpPr>
        <p:spPr bwMode="auto">
          <a:xfrm>
            <a:off x="0" y="168592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30" name="Управляющая кнопка: далее 29">
            <a:hlinkClick r:id="" action="ppaction://hlinkshowjump?jump=nextslide" highlightClick="1"/>
          </p:cNvPr>
          <p:cNvSpPr/>
          <p:nvPr/>
        </p:nvSpPr>
        <p:spPr>
          <a:xfrm>
            <a:off x="8711952" y="6569968"/>
            <a:ext cx="432048" cy="288032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style.fontFamily</p:attrName>
                                        </p:attrNameLst>
                                      </p:cBhvr>
                                      <p:to>
                                        <p:strVal val="Times New Roman"/>
                                      </p:to>
                                    </p:set>
                                  </p:childTnLst>
                                  <p:subTnLst>
                                    <p:animClr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1" dur="indefinite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style.fontFamily</p:attrName>
                                        </p:attrNameLst>
                                      </p:cBhvr>
                                      <p:to>
                                        <p:strVal val="Times New Roman"/>
                                      </p:to>
                                    </p:set>
                                  </p:childTnLst>
                                  <p:subTnLst>
                                    <p:animClr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6" dur="indefinite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style.fontFamily</p:attrName>
                                        </p:attrNameLst>
                                      </p:cBhvr>
                                      <p:to>
                                        <p:strVal val="Times New Roman"/>
                                      </p:to>
                                    </p:set>
                                  </p:childTnLst>
                                  <p:subTnLst>
                                    <p:animClr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21" dur="indefinite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style.fontFamily</p:attrName>
                                        </p:attrNameLst>
                                      </p:cBhvr>
                                      <p:to>
                                        <p:strVal val="Times New Roman"/>
                                      </p:to>
                                    </p:set>
                                  </p:childTnLst>
                                  <p:subTnLst>
                                    <p:animClr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26" dur="indefinite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style.fontFamily</p:attrName>
                                        </p:attrNameLst>
                                      </p:cBhvr>
                                      <p:to>
                                        <p:strVal val="Times New Roman"/>
                                      </p:to>
                                    </p:set>
                                  </p:childTnLst>
                                  <p:subTnLst>
                                    <p:animClr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31" dur="indefinite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style.fontFamily</p:attrName>
                                        </p:attrNameLst>
                                      </p:cBhvr>
                                      <p:to>
                                        <p:strVal val="Times New Roman"/>
                                      </p:to>
                                    </p:set>
                                  </p:childTnLst>
                                  <p:subTnLst>
                                    <p:animClr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36" dur="indefinite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style.fontFamily</p:attrName>
                                        </p:attrNameLst>
                                      </p:cBhvr>
                                      <p:to>
                                        <p:strVal val="Times New Roman"/>
                                      </p:to>
                                    </p:set>
                                  </p:childTnLst>
                                  <p:subTnLst>
                                    <p:animClr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0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41" dur="indefinite"/>
                                        <p:tgtEl>
                                          <p:spTgt spid="10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style.fontFamily</p:attrName>
                                        </p:attrNameLst>
                                      </p:cBhvr>
                                      <p:to>
                                        <p:strVal val="Times New Roman"/>
                                      </p:to>
                                    </p:set>
                                  </p:childTnLst>
                                  <p:subTnLst>
                                    <p:animClr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9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0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10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0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10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 tmFilter="0, 0; .2, .5; .8, .5; 1, 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" dur="250" autoRev="1" fill="hold"/>
                                        <p:tgtEl>
                                          <p:spTgt spid="10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3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10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 tmFilter="0, 0; .2, .5; .8, .5; 1, 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9" dur="250" autoRev="1" fill="hold"/>
                                        <p:tgtEl>
                                          <p:spTgt spid="10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6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10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 tmFilter="0, 0; .2, .5; .8, .5; 1, 0"/>
                                        <p:tgtEl>
                                          <p:spTgt spid="10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250" autoRev="1" fill="hold"/>
                                        <p:tgtEl>
                                          <p:spTgt spid="10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9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88640"/>
            <a:ext cx="8229600" cy="504056"/>
          </a:xfrm>
        </p:spPr>
        <p:txBody>
          <a:bodyPr>
            <a:normAutofit fontScale="90000"/>
          </a:bodyPr>
          <a:lstStyle/>
          <a:p>
            <a:r>
              <a:rPr lang="uk-UA" sz="5400" b="1" dirty="0" smtClean="0"/>
              <a:t>Задача </a:t>
            </a:r>
            <a:endParaRPr lang="ru-RU" sz="54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836712"/>
            <a:ext cx="9144000" cy="4525963"/>
          </a:xfrm>
        </p:spPr>
        <p:txBody>
          <a:bodyPr/>
          <a:lstStyle/>
          <a:p>
            <a:pPr>
              <a:buNone/>
            </a:pPr>
            <a:r>
              <a:rPr lang="uk-UA" dirty="0" smtClean="0"/>
              <a:t>    Посудина з водою здійснює на пружині вертикалі коливання з періодом          Вода починає потроху витікати через маленький отвір. Визначте, яким стане період коливань, коли маса посудини з водою зменшиться у 9 разів. </a:t>
            </a:r>
            <a:endParaRPr lang="ru-RU" dirty="0"/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025" name="Picture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427984" y="1484784"/>
            <a:ext cx="648072" cy="360040"/>
          </a:xfrm>
          <a:prstGeom prst="rect">
            <a:avLst/>
          </a:prstGeom>
          <a:noFill/>
        </p:spPr>
      </p:pic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6477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3073" name="Picture 1" descr="C:\Documents and Settings\User\Рабочий стол\unname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5736" y="3501008"/>
            <a:ext cx="4876800" cy="3048000"/>
          </a:xfrm>
          <a:prstGeom prst="rect">
            <a:avLst/>
          </a:prstGeom>
          <a:ln w="127000" cap="sq">
            <a:solidFill>
              <a:srgbClr val="0070C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252536" y="3140968"/>
            <a:ext cx="7488832" cy="1470025"/>
          </a:xfrm>
        </p:spPr>
        <p:txBody>
          <a:bodyPr>
            <a:noAutofit/>
          </a:bodyPr>
          <a:lstStyle/>
          <a:p>
            <a:pPr marL="457200" indent="-457200" algn="l">
              <a:lnSpc>
                <a:spcPct val="150000"/>
              </a:lnSpc>
            </a:pPr>
            <a:r>
              <a:rPr lang="uk-UA" sz="2400" dirty="0" smtClean="0">
                <a:hlinkClick r:id="rId3"/>
              </a:rPr>
              <a:t/>
            </a:r>
            <a:br>
              <a:rPr lang="uk-UA" sz="2400" dirty="0" smtClean="0">
                <a:hlinkClick r:id="rId3"/>
              </a:rPr>
            </a:br>
            <a:r>
              <a:rPr lang="uk-UA" sz="2400" u="sng" dirty="0" smtClean="0">
                <a:hlinkClick r:id="rId3"/>
              </a:rPr>
              <a:t>https://www.youtube.com/playlist?list=PLF7B86D1D500CE0D5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uk-UA" sz="2400" u="sng" dirty="0" smtClean="0">
                <a:hlinkClick r:id="rId4"/>
              </a:rPr>
              <a:t>http://ms3school.ucoz.com/index/ppz_z_fiziki/0-29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uk-UA" sz="2400" dirty="0" smtClean="0"/>
              <a:t> </a:t>
            </a:r>
            <a:r>
              <a:rPr lang="uk-UA" sz="2400" u="sng" dirty="0" smtClean="0">
                <a:hlinkClick r:id="rId5"/>
              </a:rPr>
              <a:t>http://ostriv.in.ua/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uk-UA" sz="2400" dirty="0" smtClean="0"/>
              <a:t> </a:t>
            </a:r>
            <a:r>
              <a:rPr lang="uk-UA" sz="2400" u="sng" dirty="0" smtClean="0">
                <a:hlinkClick r:id="rId6"/>
              </a:rPr>
              <a:t>http://metodportal.info/node/248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uk-UA" sz="2400" dirty="0" smtClean="0"/>
              <a:t> </a:t>
            </a:r>
            <a:r>
              <a:rPr lang="uk-UA" sz="2400" u="sng" dirty="0" smtClean="0">
                <a:hlinkClick r:id="rId7"/>
              </a:rPr>
              <a:t>http://irmk.org.ua/publ/shkola/fizika/virtualni_modeli_dlja_laboratornikh/46-1-0-285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uk-UA" sz="2400" dirty="0" smtClean="0"/>
              <a:t> </a:t>
            </a:r>
            <a:r>
              <a:rPr lang="uk-UA" sz="2400" u="sng" dirty="0" smtClean="0">
                <a:hlinkClick r:id="rId8"/>
              </a:rPr>
              <a:t>http://rozumniki.net/catalog/products/fizyka/virtual%60na-fizychna-laboratoriya-fizyka-7-klas/</a:t>
            </a: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87624" y="260648"/>
            <a:ext cx="6400800" cy="792088"/>
          </a:xfrm>
        </p:spPr>
        <p:txBody>
          <a:bodyPr>
            <a:noAutofit/>
          </a:bodyPr>
          <a:lstStyle/>
          <a:p>
            <a:r>
              <a:rPr lang="uk-UA" sz="7200" b="1" dirty="0" err="1" smtClean="0">
                <a:solidFill>
                  <a:srgbClr val="FFFF00"/>
                </a:solidFill>
              </a:rPr>
              <a:t>Веб</a:t>
            </a:r>
            <a:r>
              <a:rPr lang="uk-UA" sz="7200" b="1" dirty="0" smtClean="0">
                <a:solidFill>
                  <a:srgbClr val="FFFF00"/>
                </a:solidFill>
              </a:rPr>
              <a:t> – сайти </a:t>
            </a:r>
            <a:endParaRPr lang="ru-RU" sz="7200" b="1" dirty="0">
              <a:solidFill>
                <a:srgbClr val="FFFF00"/>
              </a:solidFill>
            </a:endParaRPr>
          </a:p>
        </p:txBody>
      </p:sp>
      <p:pic>
        <p:nvPicPr>
          <p:cNvPr id="2049" name="Picture 1" descr="C:\Documents and Settings\User\Рабочий стол\images (1).jpg"/>
          <p:cNvPicPr>
            <a:picLocks noChangeAspect="1" noChangeArrowheads="1"/>
          </p:cNvPicPr>
          <p:nvPr/>
        </p:nvPicPr>
        <p:blipFill>
          <a:blip r:embed="rId9" cstate="print"/>
          <a:srcRect l="27278" r="6475" b="15353"/>
          <a:stretch>
            <a:fillRect/>
          </a:stretch>
        </p:blipFill>
        <p:spPr bwMode="auto">
          <a:xfrm>
            <a:off x="7452320" y="2636912"/>
            <a:ext cx="1440160" cy="24567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116632"/>
            <a:ext cx="8435280" cy="4525963"/>
          </a:xfrm>
        </p:spPr>
        <p:txBody>
          <a:bodyPr/>
          <a:lstStyle/>
          <a:p>
            <a:r>
              <a:rPr lang="uk-UA" dirty="0" smtClean="0"/>
              <a:t>- мені було не зрозуміло …</a:t>
            </a:r>
            <a:endParaRPr lang="ru-RU" dirty="0" smtClean="0"/>
          </a:p>
          <a:p>
            <a:r>
              <a:rPr lang="uk-UA" dirty="0" smtClean="0"/>
              <a:t>-  у мене виникли такі запитання </a:t>
            </a:r>
            <a:endParaRPr lang="ru-RU" dirty="0" smtClean="0"/>
          </a:p>
          <a:p>
            <a:r>
              <a:rPr lang="uk-UA" dirty="0" smtClean="0"/>
              <a:t>- я не впорався з такими запитаннями </a:t>
            </a:r>
            <a:endParaRPr lang="ru-RU" dirty="0" smtClean="0"/>
          </a:p>
          <a:p>
            <a:r>
              <a:rPr lang="uk-UA" dirty="0" smtClean="0"/>
              <a:t>- мені сподобалось я буду використовувати …</a:t>
            </a:r>
            <a:endParaRPr lang="ru-RU" dirty="0" smtClean="0"/>
          </a:p>
          <a:p>
            <a:pPr>
              <a:buNone/>
            </a:pPr>
            <a:endParaRPr lang="ru-RU" dirty="0"/>
          </a:p>
        </p:txBody>
      </p:sp>
      <p:sp>
        <p:nvSpPr>
          <p:cNvPr id="1026" name="AutoShape 2" descr="Картинки по запросу &quot;анимація до презентації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7" name="Picture 3" descr="C:\Documents and Settings\User\Рабочий стол\cheloveki-obsuzhdeni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2636912"/>
            <a:ext cx="4572000" cy="300037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548</TotalTime>
  <Words>203</Words>
  <Application>Microsoft Office PowerPoint</Application>
  <PresentationFormat>Экран (4:3)</PresentationFormat>
  <Paragraphs>38</Paragraphs>
  <Slides>13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Слайд 1</vt:lpstr>
      <vt:lpstr>Слайд 2</vt:lpstr>
      <vt:lpstr>Правила безпеки життєдіяльності під час роботи з комп’ютером. </vt:lpstr>
      <vt:lpstr>Обери правильну відповідь </vt:lpstr>
      <vt:lpstr>Слайд 5</vt:lpstr>
      <vt:lpstr>Слайд 6</vt:lpstr>
      <vt:lpstr>Слайд 7</vt:lpstr>
      <vt:lpstr>Слайд 8</vt:lpstr>
      <vt:lpstr>Гра “Фізичне лото” </vt:lpstr>
      <vt:lpstr>Слайд 10</vt:lpstr>
      <vt:lpstr>Задача </vt:lpstr>
      <vt:lpstr> https://www.youtube.com/playlist?list=PLF7B86D1D500CE0D5 http://ms3school.ucoz.com/index/ppz_z_fiziki/0-29  http://ostriv.in.ua/  http://metodportal.info/node/248  http://irmk.org.ua/publ/shkola/fizika/virtualni_modeli_dlja_laboratornikh/46-1-0-285  http://rozumniki.net/catalog/products/fizyka/virtual%60na-fizychna-laboratoriya-fizyka-7-klas/ </vt:lpstr>
      <vt:lpstr>Слайд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Правила безпеки життєдіяльності під час роботи з комп’ютером. </dc:title>
  <cp:lastModifiedBy>User</cp:lastModifiedBy>
  <cp:revision>56</cp:revision>
  <dcterms:modified xsi:type="dcterms:W3CDTF">2020-02-28T09:55:26Z</dcterms:modified>
</cp:coreProperties>
</file>