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6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537" y="836713"/>
          <a:ext cx="8424936" cy="5739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/>
                <a:gridCol w="2808312"/>
                <a:gridCol w="2808312"/>
              </a:tblGrid>
              <a:tr h="1137726">
                <a:tc>
                  <a:txBody>
                    <a:bodyPr/>
                    <a:lstStyle/>
                    <a:p>
                      <a:pPr algn="ctr"/>
                      <a:r>
                        <a:rPr lang="uk-UA" sz="3600" i="1" dirty="0" smtClean="0">
                          <a:solidFill>
                            <a:srgbClr val="FFFF00"/>
                          </a:solidFill>
                          <a:latin typeface="Monotype Corsiva" pitchFamily="66" charset="0"/>
                        </a:rPr>
                        <a:t>Позначення </a:t>
                      </a:r>
                      <a:endParaRPr lang="ru-RU" sz="3600" i="1" dirty="0">
                        <a:solidFill>
                          <a:srgbClr val="FFFF00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600" dirty="0" smtClean="0">
                          <a:solidFill>
                            <a:srgbClr val="FFFF00"/>
                          </a:solidFill>
                          <a:latin typeface="Monotype Corsiva" pitchFamily="66" charset="0"/>
                        </a:rPr>
                        <a:t>Одиниці вимірювання </a:t>
                      </a:r>
                      <a:endParaRPr lang="ru-RU" sz="3600" dirty="0">
                        <a:solidFill>
                          <a:srgbClr val="FFFF00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600" dirty="0" smtClean="0">
                          <a:solidFill>
                            <a:srgbClr val="FFFF00"/>
                          </a:solidFill>
                          <a:latin typeface="Monotype Corsiva" pitchFamily="66" charset="0"/>
                        </a:rPr>
                        <a:t>Формула</a:t>
                      </a:r>
                      <a:endParaRPr lang="ru-RU" sz="3600" dirty="0">
                        <a:solidFill>
                          <a:srgbClr val="FFFF00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1137726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11377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11377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11377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619672" y="2204864"/>
            <a:ext cx="5838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u="sng" dirty="0" err="1" smtClean="0">
                <a:hlinkClick r:id="" action="ppaction://noaction">
                  <a:snd r:embed="rId3" name="explode.wav"/>
                </a:hlinkClick>
              </a:rPr>
              <a:t>ν</a:t>
            </a:r>
            <a:endParaRPr lang="ru-RU" sz="66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19672" y="3212976"/>
            <a:ext cx="6030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u="sng" dirty="0" smtClean="0">
                <a:hlinkClick r:id="" action="ppaction://noaction">
                  <a:snd r:embed="rId2" name="applause.wav"/>
                </a:hlinkClick>
              </a:rPr>
              <a:t>Τ</a:t>
            </a:r>
            <a:endParaRPr lang="ru-RU" sz="66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619672" y="5301208"/>
            <a:ext cx="59663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u="sng" dirty="0" err="1" smtClean="0">
                <a:hlinkClick r:id="" action="ppaction://noaction">
                  <a:snd r:embed="rId3" name="explode.wav"/>
                </a:hlinkClick>
              </a:rPr>
              <a:t>λ</a:t>
            </a:r>
            <a:endParaRPr lang="ru-RU" sz="66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547664" y="4221088"/>
            <a:ext cx="68480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b="1" u="sng" dirty="0" err="1" smtClean="0">
                <a:hlinkClick r:id="" action="ppaction://noaction">
                  <a:snd r:embed="rId3" name="explode.wav"/>
                </a:hlinkClick>
              </a:rPr>
              <a:t>υ</a:t>
            </a:r>
            <a:endParaRPr lang="ru-RU" sz="72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067944" y="2204864"/>
            <a:ext cx="92365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u="sng" dirty="0" smtClean="0">
                <a:hlinkClick r:id="" action="ppaction://noaction">
                  <a:snd r:embed="rId3" name="explode.wav"/>
                </a:hlinkClick>
              </a:rPr>
              <a:t>M</a:t>
            </a:r>
            <a:endParaRPr lang="ru-RU" sz="66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067944" y="3284984"/>
            <a:ext cx="98039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u="sng" dirty="0" smtClean="0">
                <a:hlinkClick r:id="" action="ppaction://noaction">
                  <a:snd r:embed="rId3" name="explode.wav"/>
                </a:hlinkClick>
              </a:rPr>
              <a:t>Гц</a:t>
            </a:r>
            <a:endParaRPr lang="ru-RU" sz="66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139952" y="4293096"/>
            <a:ext cx="63190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u="sng" dirty="0" smtClean="0">
                <a:hlinkClick r:id="" action="ppaction://noaction">
                  <a:snd r:embed="rId2" name="applause.wav"/>
                </a:hlinkClick>
              </a:rPr>
              <a:t>C</a:t>
            </a:r>
            <a:endParaRPr lang="ru-RU" sz="6600" b="1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3779912" y="5661248"/>
            <a:ext cx="14036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  <a:hlinkClick r:id="" action="ppaction://noaction">
                  <a:snd r:embed="rId3" name="explode.wav"/>
                </a:hlinkClick>
              </a:rPr>
              <a:t>М/С</a:t>
            </a:r>
            <a:endParaRPr kumimoji="0" lang="uk-UA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0" name="Picture 6">
            <a:hlinkClick r:id="" action="ppaction://noaction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224" y="2132856"/>
            <a:ext cx="1533525" cy="866775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13239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3" name="Picture 9">
            <a:hlinkClick r:id="" action="ppaction://noaction">
              <a:snd r:embed="rId3" name="explode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76256" y="3140968"/>
            <a:ext cx="1135757" cy="1033666"/>
          </a:xfrm>
          <a:prstGeom prst="rect">
            <a:avLst/>
          </a:prstGeom>
          <a:noFill/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12287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6" name="Picture 12">
            <a:hlinkClick r:id="" action="ppaction://noaction">
              <a:snd r:embed="rId3" name="explode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264" y="4293096"/>
            <a:ext cx="1008112" cy="996252"/>
          </a:xfrm>
          <a:prstGeom prst="rect">
            <a:avLst/>
          </a:prstGeom>
          <a:noFill/>
        </p:spPr>
      </p:pic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12573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1331640" y="260648"/>
            <a:ext cx="63367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k-UA" sz="3200" b="1" i="1" dirty="0" smtClean="0"/>
              <a:t>Гра </a:t>
            </a:r>
            <a:r>
              <a:rPr lang="uk-UA" sz="3200" b="1" i="1" err="1" smtClean="0"/>
              <a:t>“</a:t>
            </a:r>
            <a:r>
              <a:rPr lang="uk-UA" sz="3200" b="1" i="1" smtClean="0"/>
              <a:t>Мінне</a:t>
            </a:r>
            <a:r>
              <a:rPr lang="uk-UA" sz="3200" b="1" i="1" dirty="0" smtClean="0"/>
              <a:t> </a:t>
            </a:r>
            <a:r>
              <a:rPr lang="uk-UA" sz="3200" b="1" i="1" dirty="0" err="1" smtClean="0"/>
              <a:t>поло”</a:t>
            </a:r>
            <a:endParaRPr lang="ru-RU" sz="3200" b="1" i="1" dirty="0"/>
          </a:p>
        </p:txBody>
      </p:sp>
      <p:pic>
        <p:nvPicPr>
          <p:cNvPr id="1039" name="Picture 15">
            <a:hlinkClick r:id="" action="ppaction://noaction">
              <a:snd r:embed="rId3" name="explode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04248" y="5373216"/>
            <a:ext cx="1297818" cy="1080120"/>
          </a:xfrm>
          <a:prstGeom prst="rect">
            <a:avLst/>
          </a:prstGeom>
          <a:noFill/>
        </p:spPr>
      </p:pic>
      <p:sp>
        <p:nvSpPr>
          <p:cNvPr id="1041" name="Rectangle 17"/>
          <p:cNvSpPr>
            <a:spLocks noChangeArrowheads="1"/>
          </p:cNvSpPr>
          <p:nvPr/>
        </p:nvSpPr>
        <p:spPr bwMode="auto">
          <a:xfrm>
            <a:off x="0" y="16859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" name="Управляющая кнопка: далее 29">
            <a:hlinkClick r:id="" action="ppaction://hlinkshowjump?jump=nextslide" highlightClick="1"/>
          </p:cNvPr>
          <p:cNvSpPr/>
          <p:nvPr/>
        </p:nvSpPr>
        <p:spPr>
          <a:xfrm>
            <a:off x="8711952" y="6569968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1" dur="indefinit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1" dur="indefinite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6" dur="indefinite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1" dur="indefinite"/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0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0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0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17</Words>
  <Application>Microsoft Office PowerPoint</Application>
  <PresentationFormat>Экран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17</cp:revision>
  <dcterms:modified xsi:type="dcterms:W3CDTF">2018-11-16T07:56:04Z</dcterms:modified>
</cp:coreProperties>
</file>