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handoutMasterIdLst>
    <p:handoutMasterId r:id="rId43"/>
  </p:handoutMasterIdLst>
  <p:sldIdLst>
    <p:sldId id="256" r:id="rId2"/>
    <p:sldId id="1458" r:id="rId3"/>
    <p:sldId id="1461" r:id="rId4"/>
    <p:sldId id="1465" r:id="rId5"/>
    <p:sldId id="1466" r:id="rId6"/>
    <p:sldId id="1471" r:id="rId7"/>
    <p:sldId id="1472" r:id="rId8"/>
    <p:sldId id="1473" r:id="rId9"/>
    <p:sldId id="1474" r:id="rId10"/>
    <p:sldId id="1475" r:id="rId11"/>
    <p:sldId id="1476" r:id="rId12"/>
    <p:sldId id="1477" r:id="rId13"/>
    <p:sldId id="1700" r:id="rId14"/>
    <p:sldId id="1479" r:id="rId15"/>
    <p:sldId id="1704" r:id="rId16"/>
    <p:sldId id="1705" r:id="rId17"/>
    <p:sldId id="1706" r:id="rId18"/>
    <p:sldId id="1707" r:id="rId19"/>
    <p:sldId id="1711" r:id="rId20"/>
    <p:sldId id="1709" r:id="rId21"/>
    <p:sldId id="1712" r:id="rId22"/>
    <p:sldId id="1713" r:id="rId23"/>
    <p:sldId id="1716" r:id="rId24"/>
    <p:sldId id="1714" r:id="rId25"/>
    <p:sldId id="1717" r:id="rId26"/>
    <p:sldId id="1718" r:id="rId27"/>
    <p:sldId id="1719" r:id="rId28"/>
    <p:sldId id="1720" r:id="rId29"/>
    <p:sldId id="1721" r:id="rId30"/>
    <p:sldId id="1722" r:id="rId31"/>
    <p:sldId id="1728" r:id="rId32"/>
    <p:sldId id="1725" r:id="rId33"/>
    <p:sldId id="1729" r:id="rId34"/>
    <p:sldId id="1730" r:id="rId35"/>
    <p:sldId id="1726" r:id="rId36"/>
    <p:sldId id="1732" r:id="rId37"/>
    <p:sldId id="440" r:id="rId38"/>
    <p:sldId id="259" r:id="rId39"/>
    <p:sldId id="261" r:id="rId40"/>
    <p:sldId id="304" r:id="rId41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19426B"/>
    <a:srgbClr val="E1292B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113A9D2-9D6B-4929-AA2D-F23B5EE8CBE7}" styleName="Стиль із теми 2 –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Стиль із теми 2 – акцент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519" autoAdjust="0"/>
    <p:restoredTop sz="94892" autoAdjust="0"/>
  </p:normalViewPr>
  <p:slideViewPr>
    <p:cSldViewPr snapToGrid="0">
      <p:cViewPr varScale="1">
        <p:scale>
          <a:sx n="81" d="100"/>
          <a:sy n="81" d="100"/>
        </p:scale>
        <p:origin x="773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2" d="100"/>
          <a:sy n="62" d="100"/>
        </p:scale>
        <p:origin x="3226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4AA0BBD-A193-41CA-AA86-F05566DC6B06}" type="doc">
      <dgm:prSet loTypeId="urn:microsoft.com/office/officeart/2005/8/layout/hChevron3" loCatId="process" qsTypeId="urn:microsoft.com/office/officeart/2005/8/quickstyle/simple5" qsCatId="simple" csTypeId="urn:microsoft.com/office/officeart/2005/8/colors/colorful5" csCatId="colorful" phldr="1"/>
      <dgm:spPr/>
    </dgm:pt>
    <dgm:pt modelId="{F46ADF41-C96F-4F6A-9250-8985C5457D82}">
      <dgm:prSet phldrT="[Текст]" custT="1"/>
      <dgm:spPr/>
      <dgm:t>
        <a:bodyPr/>
        <a:lstStyle/>
        <a:p>
          <a:pPr algn="ctr"/>
          <a:r>
            <a:rPr lang="uk-UA" sz="2400" i="1" dirty="0"/>
            <a:t>         </a:t>
          </a:r>
        </a:p>
      </dgm:t>
    </dgm:pt>
    <dgm:pt modelId="{B3B05787-A198-4734-9B44-C6138B8FDDBC}" type="parTrans" cxnId="{68E5CC92-E55B-4497-8E96-77334D2EB7D8}">
      <dgm:prSet/>
      <dgm:spPr/>
      <dgm:t>
        <a:bodyPr/>
        <a:lstStyle/>
        <a:p>
          <a:endParaRPr lang="uk-UA" sz="1600" i="1"/>
        </a:p>
      </dgm:t>
    </dgm:pt>
    <dgm:pt modelId="{2ABFDE17-92E5-456E-BE6E-5B11026DC392}" type="sibTrans" cxnId="{68E5CC92-E55B-4497-8E96-77334D2EB7D8}">
      <dgm:prSet/>
      <dgm:spPr/>
      <dgm:t>
        <a:bodyPr/>
        <a:lstStyle/>
        <a:p>
          <a:endParaRPr lang="uk-UA" sz="1600" i="1"/>
        </a:p>
      </dgm:t>
    </dgm:pt>
    <dgm:pt modelId="{39417642-CE5E-4CE7-A370-D696F1E2FB19}">
      <dgm:prSet phldrT="[Текст]" custT="1"/>
      <dgm:spPr/>
      <dgm:t>
        <a:bodyPr/>
        <a:lstStyle/>
        <a:p>
          <a:pPr algn="ctr"/>
          <a:r>
            <a:rPr lang="uk-UA" sz="2400" i="1" dirty="0"/>
            <a:t>     </a:t>
          </a:r>
        </a:p>
      </dgm:t>
    </dgm:pt>
    <dgm:pt modelId="{783F1E35-1028-4255-977C-19C01748944C}" type="parTrans" cxnId="{C2F24265-254A-4ECE-951E-B991E46D5397}">
      <dgm:prSet/>
      <dgm:spPr/>
      <dgm:t>
        <a:bodyPr/>
        <a:lstStyle/>
        <a:p>
          <a:endParaRPr lang="uk-UA" sz="1600" i="1"/>
        </a:p>
      </dgm:t>
    </dgm:pt>
    <dgm:pt modelId="{C829DDDE-041D-46AE-B126-FB68F7A080F4}" type="sibTrans" cxnId="{C2F24265-254A-4ECE-951E-B991E46D5397}">
      <dgm:prSet/>
      <dgm:spPr/>
      <dgm:t>
        <a:bodyPr/>
        <a:lstStyle/>
        <a:p>
          <a:endParaRPr lang="uk-UA" sz="1600" i="1"/>
        </a:p>
      </dgm:t>
    </dgm:pt>
    <dgm:pt modelId="{8D24F1F5-5791-4C82-84A1-D80079E9FCEE}">
      <dgm:prSet phldrT="[Текст]" custT="1"/>
      <dgm:spPr/>
      <dgm:t>
        <a:bodyPr/>
        <a:lstStyle/>
        <a:p>
          <a:endParaRPr lang="uk-UA" sz="2400" i="1" dirty="0"/>
        </a:p>
      </dgm:t>
    </dgm:pt>
    <dgm:pt modelId="{1EC82BD8-4B6F-4EE3-B61B-5ABDF935CA77}" type="parTrans" cxnId="{3120ACE7-A6CB-45D4-82DF-1FA90472E079}">
      <dgm:prSet/>
      <dgm:spPr/>
      <dgm:t>
        <a:bodyPr/>
        <a:lstStyle/>
        <a:p>
          <a:endParaRPr lang="uk-UA" sz="1600" i="1"/>
        </a:p>
      </dgm:t>
    </dgm:pt>
    <dgm:pt modelId="{E23868A9-2F0A-4AD5-8F45-0187036C666C}" type="sibTrans" cxnId="{3120ACE7-A6CB-45D4-82DF-1FA90472E079}">
      <dgm:prSet/>
      <dgm:spPr/>
      <dgm:t>
        <a:bodyPr/>
        <a:lstStyle/>
        <a:p>
          <a:endParaRPr lang="uk-UA" sz="1600" i="1"/>
        </a:p>
      </dgm:t>
    </dgm:pt>
    <dgm:pt modelId="{2714A85E-57D3-4A7C-AF71-7C710D1B0F98}">
      <dgm:prSet phldrT="[Текст]" custT="1"/>
      <dgm:spPr/>
      <dgm:t>
        <a:bodyPr/>
        <a:lstStyle/>
        <a:p>
          <a:endParaRPr lang="uk-UA" sz="2400" i="1" dirty="0"/>
        </a:p>
      </dgm:t>
    </dgm:pt>
    <dgm:pt modelId="{385269D2-7BEC-4CAE-B21B-F2BA19216DF7}" type="parTrans" cxnId="{47D298D7-0A59-4E53-AD7F-17BE644FC9D6}">
      <dgm:prSet/>
      <dgm:spPr/>
      <dgm:t>
        <a:bodyPr/>
        <a:lstStyle/>
        <a:p>
          <a:endParaRPr lang="uk-UA" sz="1600" i="1"/>
        </a:p>
      </dgm:t>
    </dgm:pt>
    <dgm:pt modelId="{693F1F23-7593-4FCB-B947-CDB33CAC0D3C}" type="sibTrans" cxnId="{47D298D7-0A59-4E53-AD7F-17BE644FC9D6}">
      <dgm:prSet/>
      <dgm:spPr/>
      <dgm:t>
        <a:bodyPr/>
        <a:lstStyle/>
        <a:p>
          <a:endParaRPr lang="uk-UA" sz="1600" i="1"/>
        </a:p>
      </dgm:t>
    </dgm:pt>
    <dgm:pt modelId="{0F342480-F8E2-42CA-8469-2105DB599118}" type="pres">
      <dgm:prSet presAssocID="{E4AA0BBD-A193-41CA-AA86-F05566DC6B06}" presName="Name0" presStyleCnt="0">
        <dgm:presLayoutVars>
          <dgm:dir/>
          <dgm:resizeHandles val="exact"/>
        </dgm:presLayoutVars>
      </dgm:prSet>
      <dgm:spPr/>
    </dgm:pt>
    <dgm:pt modelId="{45FA0020-DDFA-4462-BD34-6CE4C32A4A2B}" type="pres">
      <dgm:prSet presAssocID="{F46ADF41-C96F-4F6A-9250-8985C5457D82}" presName="parTxOnly" presStyleLbl="node1" presStyleIdx="0" presStyleCnt="4">
        <dgm:presLayoutVars>
          <dgm:bulletEnabled val="1"/>
        </dgm:presLayoutVars>
      </dgm:prSet>
      <dgm:spPr/>
    </dgm:pt>
    <dgm:pt modelId="{35C55A62-1174-40F3-8551-222F78315D66}" type="pres">
      <dgm:prSet presAssocID="{2ABFDE17-92E5-456E-BE6E-5B11026DC392}" presName="parSpace" presStyleCnt="0"/>
      <dgm:spPr/>
    </dgm:pt>
    <dgm:pt modelId="{ED3C2FD5-C148-4FA9-8585-758A4FD73AD1}" type="pres">
      <dgm:prSet presAssocID="{39417642-CE5E-4CE7-A370-D696F1E2FB19}" presName="parTxOnly" presStyleLbl="node1" presStyleIdx="1" presStyleCnt="4">
        <dgm:presLayoutVars>
          <dgm:bulletEnabled val="1"/>
        </dgm:presLayoutVars>
      </dgm:prSet>
      <dgm:spPr/>
    </dgm:pt>
    <dgm:pt modelId="{7754800B-E707-4A4C-8A0F-3DB3C626DE81}" type="pres">
      <dgm:prSet presAssocID="{C829DDDE-041D-46AE-B126-FB68F7A080F4}" presName="parSpace" presStyleCnt="0"/>
      <dgm:spPr/>
    </dgm:pt>
    <dgm:pt modelId="{FA9F3B56-F53B-4317-9E3E-F546F47E4A6E}" type="pres">
      <dgm:prSet presAssocID="{8D24F1F5-5791-4C82-84A1-D80079E9FCEE}" presName="parTxOnly" presStyleLbl="node1" presStyleIdx="2" presStyleCnt="4">
        <dgm:presLayoutVars>
          <dgm:bulletEnabled val="1"/>
        </dgm:presLayoutVars>
      </dgm:prSet>
      <dgm:spPr/>
    </dgm:pt>
    <dgm:pt modelId="{AE72BFA3-C79B-45F8-9601-B8BAACB47C85}" type="pres">
      <dgm:prSet presAssocID="{E23868A9-2F0A-4AD5-8F45-0187036C666C}" presName="parSpace" presStyleCnt="0"/>
      <dgm:spPr/>
    </dgm:pt>
    <dgm:pt modelId="{E2263C12-7F15-41CE-A5FA-D96FDF3DA6BA}" type="pres">
      <dgm:prSet presAssocID="{2714A85E-57D3-4A7C-AF71-7C710D1B0F98}" presName="parTxOnly" presStyleLbl="node1" presStyleIdx="3" presStyleCnt="4">
        <dgm:presLayoutVars>
          <dgm:bulletEnabled val="1"/>
        </dgm:presLayoutVars>
      </dgm:prSet>
      <dgm:spPr/>
    </dgm:pt>
  </dgm:ptLst>
  <dgm:cxnLst>
    <dgm:cxn modelId="{FE199305-A915-49BD-AE63-03306F1B601C}" type="presOf" srcId="{39417642-CE5E-4CE7-A370-D696F1E2FB19}" destId="{ED3C2FD5-C148-4FA9-8585-758A4FD73AD1}" srcOrd="0" destOrd="0" presId="urn:microsoft.com/office/officeart/2005/8/layout/hChevron3"/>
    <dgm:cxn modelId="{8BD83A42-36A0-41B2-BE33-E842DE903416}" type="presOf" srcId="{F46ADF41-C96F-4F6A-9250-8985C5457D82}" destId="{45FA0020-DDFA-4462-BD34-6CE4C32A4A2B}" srcOrd="0" destOrd="0" presId="urn:microsoft.com/office/officeart/2005/8/layout/hChevron3"/>
    <dgm:cxn modelId="{CF188F64-B091-4456-99A0-2BF32F165756}" type="presOf" srcId="{8D24F1F5-5791-4C82-84A1-D80079E9FCEE}" destId="{FA9F3B56-F53B-4317-9E3E-F546F47E4A6E}" srcOrd="0" destOrd="0" presId="urn:microsoft.com/office/officeart/2005/8/layout/hChevron3"/>
    <dgm:cxn modelId="{C2F24265-254A-4ECE-951E-B991E46D5397}" srcId="{E4AA0BBD-A193-41CA-AA86-F05566DC6B06}" destId="{39417642-CE5E-4CE7-A370-D696F1E2FB19}" srcOrd="1" destOrd="0" parTransId="{783F1E35-1028-4255-977C-19C01748944C}" sibTransId="{C829DDDE-041D-46AE-B126-FB68F7A080F4}"/>
    <dgm:cxn modelId="{111A2873-DA21-4D28-A26E-3FAB69B8BA30}" type="presOf" srcId="{E4AA0BBD-A193-41CA-AA86-F05566DC6B06}" destId="{0F342480-F8E2-42CA-8469-2105DB599118}" srcOrd="0" destOrd="0" presId="urn:microsoft.com/office/officeart/2005/8/layout/hChevron3"/>
    <dgm:cxn modelId="{68E5CC92-E55B-4497-8E96-77334D2EB7D8}" srcId="{E4AA0BBD-A193-41CA-AA86-F05566DC6B06}" destId="{F46ADF41-C96F-4F6A-9250-8985C5457D82}" srcOrd="0" destOrd="0" parTransId="{B3B05787-A198-4734-9B44-C6138B8FDDBC}" sibTransId="{2ABFDE17-92E5-456E-BE6E-5B11026DC392}"/>
    <dgm:cxn modelId="{01817AA0-CA68-4CCC-A626-EB63DEA6E5C2}" type="presOf" srcId="{2714A85E-57D3-4A7C-AF71-7C710D1B0F98}" destId="{E2263C12-7F15-41CE-A5FA-D96FDF3DA6BA}" srcOrd="0" destOrd="0" presId="urn:microsoft.com/office/officeart/2005/8/layout/hChevron3"/>
    <dgm:cxn modelId="{47D298D7-0A59-4E53-AD7F-17BE644FC9D6}" srcId="{E4AA0BBD-A193-41CA-AA86-F05566DC6B06}" destId="{2714A85E-57D3-4A7C-AF71-7C710D1B0F98}" srcOrd="3" destOrd="0" parTransId="{385269D2-7BEC-4CAE-B21B-F2BA19216DF7}" sibTransId="{693F1F23-7593-4FCB-B947-CDB33CAC0D3C}"/>
    <dgm:cxn modelId="{3120ACE7-A6CB-45D4-82DF-1FA90472E079}" srcId="{E4AA0BBD-A193-41CA-AA86-F05566DC6B06}" destId="{8D24F1F5-5791-4C82-84A1-D80079E9FCEE}" srcOrd="2" destOrd="0" parTransId="{1EC82BD8-4B6F-4EE3-B61B-5ABDF935CA77}" sibTransId="{E23868A9-2F0A-4AD5-8F45-0187036C666C}"/>
    <dgm:cxn modelId="{383FD8AE-5FD1-497C-AA49-445B9EC0FDD2}" type="presParOf" srcId="{0F342480-F8E2-42CA-8469-2105DB599118}" destId="{45FA0020-DDFA-4462-BD34-6CE4C32A4A2B}" srcOrd="0" destOrd="0" presId="urn:microsoft.com/office/officeart/2005/8/layout/hChevron3"/>
    <dgm:cxn modelId="{FA545D32-CA22-4DA9-A02E-016D0E750E3E}" type="presParOf" srcId="{0F342480-F8E2-42CA-8469-2105DB599118}" destId="{35C55A62-1174-40F3-8551-222F78315D66}" srcOrd="1" destOrd="0" presId="urn:microsoft.com/office/officeart/2005/8/layout/hChevron3"/>
    <dgm:cxn modelId="{3180DDD1-66F1-4A8A-A17E-52EDE583EA72}" type="presParOf" srcId="{0F342480-F8E2-42CA-8469-2105DB599118}" destId="{ED3C2FD5-C148-4FA9-8585-758A4FD73AD1}" srcOrd="2" destOrd="0" presId="urn:microsoft.com/office/officeart/2005/8/layout/hChevron3"/>
    <dgm:cxn modelId="{ABD2731B-2E9A-4F55-B955-1D6B003E68AC}" type="presParOf" srcId="{0F342480-F8E2-42CA-8469-2105DB599118}" destId="{7754800B-E707-4A4C-8A0F-3DB3C626DE81}" srcOrd="3" destOrd="0" presId="urn:microsoft.com/office/officeart/2005/8/layout/hChevron3"/>
    <dgm:cxn modelId="{B1987F36-EECE-4D3A-A55B-EFFAE2DF0BDC}" type="presParOf" srcId="{0F342480-F8E2-42CA-8469-2105DB599118}" destId="{FA9F3B56-F53B-4317-9E3E-F546F47E4A6E}" srcOrd="4" destOrd="0" presId="urn:microsoft.com/office/officeart/2005/8/layout/hChevron3"/>
    <dgm:cxn modelId="{105B9B1B-74B5-480B-8968-895776BA37CA}" type="presParOf" srcId="{0F342480-F8E2-42CA-8469-2105DB599118}" destId="{AE72BFA3-C79B-45F8-9601-B8BAACB47C85}" srcOrd="5" destOrd="0" presId="urn:microsoft.com/office/officeart/2005/8/layout/hChevron3"/>
    <dgm:cxn modelId="{318691FE-B874-434E-B8A8-BBA04F8228C6}" type="presParOf" srcId="{0F342480-F8E2-42CA-8469-2105DB599118}" destId="{E2263C12-7F15-41CE-A5FA-D96FDF3DA6BA}" srcOrd="6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5FA0020-DDFA-4462-BD34-6CE4C32A4A2B}">
      <dsp:nvSpPr>
        <dsp:cNvPr id="0" name=""/>
        <dsp:cNvSpPr/>
      </dsp:nvSpPr>
      <dsp:spPr>
        <a:xfrm>
          <a:off x="3530" y="330428"/>
          <a:ext cx="3542082" cy="1416832"/>
        </a:xfrm>
        <a:prstGeom prst="homePlat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8016" tIns="64008" rIns="32004" bIns="6400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400" i="1" kern="1200" dirty="0"/>
            <a:t>         </a:t>
          </a:r>
        </a:p>
      </dsp:txBody>
      <dsp:txXfrm>
        <a:off x="3530" y="330428"/>
        <a:ext cx="3187874" cy="1416832"/>
      </dsp:txXfrm>
    </dsp:sp>
    <dsp:sp modelId="{ED3C2FD5-C148-4FA9-8585-758A4FD73AD1}">
      <dsp:nvSpPr>
        <dsp:cNvPr id="0" name=""/>
        <dsp:cNvSpPr/>
      </dsp:nvSpPr>
      <dsp:spPr>
        <a:xfrm>
          <a:off x="2837196" y="330428"/>
          <a:ext cx="3542082" cy="1416832"/>
        </a:xfrm>
        <a:prstGeom prst="chevron">
          <a:avLst/>
        </a:prstGeom>
        <a:gradFill rotWithShape="0">
          <a:gsLst>
            <a:gs pos="0">
              <a:schemeClr val="accent5">
                <a:hueOff val="-2451115"/>
                <a:satOff val="-3409"/>
                <a:lumOff val="-1307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2451115"/>
                <a:satOff val="-3409"/>
                <a:lumOff val="-1307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2451115"/>
                <a:satOff val="-3409"/>
                <a:lumOff val="-1307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6012" tIns="64008" rIns="32004" bIns="6400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400" i="1" kern="1200" dirty="0"/>
            <a:t>     </a:t>
          </a:r>
        </a:p>
      </dsp:txBody>
      <dsp:txXfrm>
        <a:off x="3545612" y="330428"/>
        <a:ext cx="2125250" cy="1416832"/>
      </dsp:txXfrm>
    </dsp:sp>
    <dsp:sp modelId="{FA9F3B56-F53B-4317-9E3E-F546F47E4A6E}">
      <dsp:nvSpPr>
        <dsp:cNvPr id="0" name=""/>
        <dsp:cNvSpPr/>
      </dsp:nvSpPr>
      <dsp:spPr>
        <a:xfrm>
          <a:off x="5670862" y="330428"/>
          <a:ext cx="3542082" cy="1416832"/>
        </a:xfrm>
        <a:prstGeom prst="chevron">
          <a:avLst/>
        </a:prstGeom>
        <a:gradFill rotWithShape="0">
          <a:gsLst>
            <a:gs pos="0">
              <a:schemeClr val="accent5">
                <a:hueOff val="-4902230"/>
                <a:satOff val="-6819"/>
                <a:lumOff val="-261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4902230"/>
                <a:satOff val="-6819"/>
                <a:lumOff val="-261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4902230"/>
                <a:satOff val="-6819"/>
                <a:lumOff val="-261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6012" tIns="64008" rIns="32004" bIns="6400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uk-UA" sz="2400" i="1" kern="1200" dirty="0"/>
        </a:p>
      </dsp:txBody>
      <dsp:txXfrm>
        <a:off x="6379278" y="330428"/>
        <a:ext cx="2125250" cy="1416832"/>
      </dsp:txXfrm>
    </dsp:sp>
    <dsp:sp modelId="{E2263C12-7F15-41CE-A5FA-D96FDF3DA6BA}">
      <dsp:nvSpPr>
        <dsp:cNvPr id="0" name=""/>
        <dsp:cNvSpPr/>
      </dsp:nvSpPr>
      <dsp:spPr>
        <a:xfrm>
          <a:off x="8504528" y="330428"/>
          <a:ext cx="3542082" cy="1416832"/>
        </a:xfrm>
        <a:prstGeom prst="chevron">
          <a:avLst/>
        </a:prstGeom>
        <a:gradFill rotWithShape="0">
          <a:gsLst>
            <a:gs pos="0">
              <a:schemeClr val="accent5">
                <a:hueOff val="-7353344"/>
                <a:satOff val="-10228"/>
                <a:lumOff val="-392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7353344"/>
                <a:satOff val="-10228"/>
                <a:lumOff val="-392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7353344"/>
                <a:satOff val="-10228"/>
                <a:lumOff val="-392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6012" tIns="64008" rIns="32004" bIns="6400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uk-UA" sz="2400" i="1" kern="1200" dirty="0"/>
        </a:p>
      </dsp:txBody>
      <dsp:txXfrm>
        <a:off x="9212944" y="330428"/>
        <a:ext cx="2125250" cy="141683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>
            <a:extLst>
              <a:ext uri="{FF2B5EF4-FFF2-40B4-BE49-F238E27FC236}">
                <a16:creationId xmlns:a16="http://schemas.microsoft.com/office/drawing/2014/main" id="{2FAC1995-4A51-4914-BF0F-4BE996FA8C3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6C5200A0-DD07-4ADB-B361-8EFFBBBBF88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C2EB46-8324-41AE-9916-5BF916232DAA}" type="datetimeFigureOut">
              <a:rPr lang="uk-UA" smtClean="0"/>
              <a:t>08.08.2022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3C2197B9-0359-44EE-B9F3-E26A085EEB6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E1D8A22F-EBA9-452A-A764-FA46DAD62F4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D2F5F6-637A-4C41-B9AB-B66295DD26F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3096751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7C1D0A-B9C4-4548-91F6-1922859C24DA}" type="datetimeFigureOut">
              <a:rPr lang="uk-UA" smtClean="0"/>
              <a:t>08.08.2022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5CB05D-96F8-4967-8A65-A7CBBD7B18D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453790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hyperlink" Target="https://teach-inf.com.ua/" TargetMode="Externa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teach-inf.com.ua/" TargetMode="Externa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4">
            <a:extLst>
              <a:ext uri="{FF2B5EF4-FFF2-40B4-BE49-F238E27FC236}">
                <a16:creationId xmlns:a16="http://schemas.microsoft.com/office/drawing/2014/main" id="{B6A83720-4C77-4CCB-9AE5-487AAA9B461F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3527436"/>
            <a:ext cx="12192000" cy="3357563"/>
          </a:xfrm>
          <a:prstGeom prst="rect">
            <a:avLst/>
          </a:prstGeom>
          <a:solidFill>
            <a:srgbClr val="398AC7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0" cap="none" spc="0" normalizeH="0" baseline="0" noProof="0">
              <a:ln>
                <a:noFill/>
              </a:ln>
              <a:solidFill>
                <a:srgbClr val="19426B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27" name="Rectangle 17">
            <a:extLst>
              <a:ext uri="{FF2B5EF4-FFF2-40B4-BE49-F238E27FC236}">
                <a16:creationId xmlns:a16="http://schemas.microsoft.com/office/drawing/2014/main" id="{443E9914-E74F-4338-937F-4C50FDE7352E}"/>
              </a:ext>
            </a:extLst>
          </p:cNvPr>
          <p:cNvSpPr>
            <a:spLocks noChangeArrowheads="1"/>
          </p:cNvSpPr>
          <p:nvPr userDrawn="1"/>
        </p:nvSpPr>
        <p:spPr bwMode="gray">
          <a:xfrm>
            <a:off x="0" y="3141663"/>
            <a:ext cx="12192000" cy="431800"/>
          </a:xfrm>
          <a:prstGeom prst="rect">
            <a:avLst/>
          </a:prstGeom>
          <a:solidFill>
            <a:srgbClr val="19426B"/>
          </a:solidFill>
          <a:ln w="9525">
            <a:solidFill>
              <a:srgbClr val="19426B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0" cap="none" spc="0" normalizeH="0" baseline="0" noProof="0">
              <a:ln>
                <a:noFill/>
              </a:ln>
              <a:solidFill>
                <a:srgbClr val="19426B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29" name="Заголовок 1">
            <a:extLst>
              <a:ext uri="{FF2B5EF4-FFF2-40B4-BE49-F238E27FC236}">
                <a16:creationId xmlns:a16="http://schemas.microsoft.com/office/drawing/2014/main" id="{09B387FD-CE15-4C7D-B23F-3108C7712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807947" y="203189"/>
            <a:ext cx="6191410" cy="2791689"/>
          </a:xfrm>
        </p:spPr>
        <p:txBody>
          <a:bodyPr anchor="ctr">
            <a:normAutofit/>
          </a:bodyPr>
          <a:lstStyle>
            <a:lvl1pPr algn="r">
              <a:defRPr kumimoji="0" lang="uk-UA" sz="4400" b="1" i="0" u="none" strike="noStrike" kern="1200" cap="none" spc="0" normalizeH="0" baseline="0" dirty="0">
                <a:ln>
                  <a:noFill/>
                </a:ln>
                <a:solidFill>
                  <a:srgbClr val="19426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Verdana"/>
                <a:ea typeface="+mj-ea"/>
                <a:cs typeface="+mj-cs"/>
              </a:defRPr>
            </a:lvl1pPr>
          </a:lstStyle>
          <a:p>
            <a:r>
              <a:rPr lang="uk-UA" dirty="0"/>
              <a:t>Зразок заголовка</a:t>
            </a:r>
          </a:p>
        </p:txBody>
      </p:sp>
      <p:sp>
        <p:nvSpPr>
          <p:cNvPr id="30" name="Підзаголовок 2">
            <a:extLst>
              <a:ext uri="{FF2B5EF4-FFF2-40B4-BE49-F238E27FC236}">
                <a16:creationId xmlns:a16="http://schemas.microsoft.com/office/drawing/2014/main" id="{534F0EA6-0416-403C-A9D3-C5145487165F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807947" y="3184362"/>
            <a:ext cx="6363424" cy="403410"/>
          </a:xfr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lang="uk-UA" sz="16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</a:defRPr>
            </a:lvl1pPr>
          </a:lstStyle>
          <a:p>
            <a:pPr marL="0" marR="0" lvl="0" indent="0" algn="r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8BBC00"/>
              </a:buClr>
              <a:buSzTx/>
              <a:buFont typeface="Wingdings" panose="05000000000000000000" pitchFamily="2" charset="2"/>
              <a:buNone/>
              <a:tabLst/>
            </a:pPr>
            <a:r>
              <a:rPr lang="uk-UA" dirty="0"/>
              <a:t>Зразок підзаголовка</a:t>
            </a:r>
          </a:p>
        </p:txBody>
      </p:sp>
      <p:grpSp>
        <p:nvGrpSpPr>
          <p:cNvPr id="31" name="Групувати 30">
            <a:extLst>
              <a:ext uri="{FF2B5EF4-FFF2-40B4-BE49-F238E27FC236}">
                <a16:creationId xmlns:a16="http://schemas.microsoft.com/office/drawing/2014/main" id="{61E70D71-97A9-401B-852F-CD7C0BF878C9}"/>
              </a:ext>
            </a:extLst>
          </p:cNvPr>
          <p:cNvGrpSpPr/>
          <p:nvPr userDrawn="1"/>
        </p:nvGrpSpPr>
        <p:grpSpPr>
          <a:xfrm>
            <a:off x="110888" y="992033"/>
            <a:ext cx="6123569" cy="4834253"/>
            <a:chOff x="498986" y="752629"/>
            <a:chExt cx="5959414" cy="4704661"/>
          </a:xfrm>
        </p:grpSpPr>
        <p:grpSp>
          <p:nvGrpSpPr>
            <p:cNvPr id="32" name="Графіка 3">
              <a:extLst>
                <a:ext uri="{FF2B5EF4-FFF2-40B4-BE49-F238E27FC236}">
                  <a16:creationId xmlns:a16="http://schemas.microsoft.com/office/drawing/2014/main" id="{F3BA773E-99BE-4FAD-958A-57FF0CB070CD}"/>
                </a:ext>
              </a:extLst>
            </p:cNvPr>
            <p:cNvGrpSpPr/>
            <p:nvPr/>
          </p:nvGrpSpPr>
          <p:grpSpPr>
            <a:xfrm>
              <a:off x="498986" y="752629"/>
              <a:ext cx="5959414" cy="4704661"/>
              <a:chOff x="498986" y="752629"/>
              <a:chExt cx="5959414" cy="4704661"/>
            </a:xfrm>
          </p:grpSpPr>
          <p:sp>
            <p:nvSpPr>
              <p:cNvPr id="34" name="Полілінія: фігура 33">
                <a:extLst>
                  <a:ext uri="{FF2B5EF4-FFF2-40B4-BE49-F238E27FC236}">
                    <a16:creationId xmlns:a16="http://schemas.microsoft.com/office/drawing/2014/main" id="{3EF28F4A-727E-450A-B3D4-B8ABB9818A1D}"/>
                  </a:ext>
                </a:extLst>
              </p:cNvPr>
              <p:cNvSpPr/>
              <p:nvPr/>
            </p:nvSpPr>
            <p:spPr>
              <a:xfrm>
                <a:off x="498986" y="5024729"/>
                <a:ext cx="5959414" cy="432561"/>
              </a:xfrm>
              <a:custGeom>
                <a:avLst/>
                <a:gdLst>
                  <a:gd name="connsiteX0" fmla="*/ 5959415 w 5959414"/>
                  <a:gd name="connsiteY0" fmla="*/ 216281 h 432561"/>
                  <a:gd name="connsiteX1" fmla="*/ 2979707 w 5959414"/>
                  <a:gd name="connsiteY1" fmla="*/ 432561 h 432561"/>
                  <a:gd name="connsiteX2" fmla="*/ 0 w 5959414"/>
                  <a:gd name="connsiteY2" fmla="*/ 216281 h 432561"/>
                  <a:gd name="connsiteX3" fmla="*/ 2979707 w 5959414"/>
                  <a:gd name="connsiteY3" fmla="*/ 0 h 432561"/>
                  <a:gd name="connsiteX4" fmla="*/ 5959415 w 5959414"/>
                  <a:gd name="connsiteY4" fmla="*/ 216281 h 4325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59414" h="432561">
                    <a:moveTo>
                      <a:pt x="5959415" y="216281"/>
                    </a:moveTo>
                    <a:cubicBezTo>
                      <a:pt x="5959415" y="335713"/>
                      <a:pt x="4625312" y="432561"/>
                      <a:pt x="2979707" y="432561"/>
                    </a:cubicBezTo>
                    <a:cubicBezTo>
                      <a:pt x="1334103" y="432561"/>
                      <a:pt x="0" y="335713"/>
                      <a:pt x="0" y="216281"/>
                    </a:cubicBezTo>
                    <a:cubicBezTo>
                      <a:pt x="0" y="96848"/>
                      <a:pt x="1334103" y="0"/>
                      <a:pt x="2979707" y="0"/>
                    </a:cubicBezTo>
                    <a:cubicBezTo>
                      <a:pt x="4625312" y="203"/>
                      <a:pt x="5959415" y="96848"/>
                      <a:pt x="5959415" y="216281"/>
                    </a:cubicBezTo>
                    <a:close/>
                  </a:path>
                </a:pathLst>
              </a:custGeom>
              <a:solidFill>
                <a:srgbClr val="000000">
                  <a:alpha val="20000"/>
                </a:srgbClr>
              </a:solidFill>
              <a:ln w="2031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uk-UA"/>
              </a:p>
            </p:txBody>
          </p:sp>
          <p:grpSp>
            <p:nvGrpSpPr>
              <p:cNvPr id="35" name="Графіка 3">
                <a:extLst>
                  <a:ext uri="{FF2B5EF4-FFF2-40B4-BE49-F238E27FC236}">
                    <a16:creationId xmlns:a16="http://schemas.microsoft.com/office/drawing/2014/main" id="{A68FB8AA-7D43-4FDA-983C-2B71A4A5D4EC}"/>
                  </a:ext>
                </a:extLst>
              </p:cNvPr>
              <p:cNvGrpSpPr/>
              <p:nvPr/>
            </p:nvGrpSpPr>
            <p:grpSpPr>
              <a:xfrm>
                <a:off x="818828" y="752629"/>
                <a:ext cx="5132543" cy="4562847"/>
                <a:chOff x="818828" y="752629"/>
                <a:chExt cx="5132543" cy="4562847"/>
              </a:xfrm>
            </p:grpSpPr>
            <p:sp>
              <p:nvSpPr>
                <p:cNvPr id="37" name="Полілінія: фігура 36">
                  <a:extLst>
                    <a:ext uri="{FF2B5EF4-FFF2-40B4-BE49-F238E27FC236}">
                      <a16:creationId xmlns:a16="http://schemas.microsoft.com/office/drawing/2014/main" id="{A0807FBC-70CA-4C5D-A952-CC1F4A611694}"/>
                    </a:ext>
                  </a:extLst>
                </p:cNvPr>
                <p:cNvSpPr/>
                <p:nvPr/>
              </p:nvSpPr>
              <p:spPr>
                <a:xfrm>
                  <a:off x="818828" y="752629"/>
                  <a:ext cx="5132339" cy="3033014"/>
                </a:xfrm>
                <a:custGeom>
                  <a:avLst/>
                  <a:gdLst>
                    <a:gd name="connsiteX0" fmla="*/ 5132340 w 5132339"/>
                    <a:gd name="connsiteY0" fmla="*/ 3033015 h 3033014"/>
                    <a:gd name="connsiteX1" fmla="*/ 0 w 5132339"/>
                    <a:gd name="connsiteY1" fmla="*/ 3033015 h 3033014"/>
                    <a:gd name="connsiteX2" fmla="*/ 0 w 5132339"/>
                    <a:gd name="connsiteY2" fmla="*/ 305601 h 3033014"/>
                    <a:gd name="connsiteX3" fmla="*/ 305601 w 5132339"/>
                    <a:gd name="connsiteY3" fmla="*/ 0 h 3033014"/>
                    <a:gd name="connsiteX4" fmla="*/ 4847085 w 5132339"/>
                    <a:gd name="connsiteY4" fmla="*/ 0 h 3033014"/>
                    <a:gd name="connsiteX5" fmla="*/ 5132340 w 5132339"/>
                    <a:gd name="connsiteY5" fmla="*/ 285254 h 3033014"/>
                    <a:gd name="connsiteX6" fmla="*/ 5132340 w 5132339"/>
                    <a:gd name="connsiteY6" fmla="*/ 3033015 h 303301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5132339" h="3033014">
                      <a:moveTo>
                        <a:pt x="5132340" y="3033015"/>
                      </a:moveTo>
                      <a:lnTo>
                        <a:pt x="0" y="3033015"/>
                      </a:lnTo>
                      <a:lnTo>
                        <a:pt x="0" y="305601"/>
                      </a:lnTo>
                      <a:cubicBezTo>
                        <a:pt x="0" y="137541"/>
                        <a:pt x="137541" y="0"/>
                        <a:pt x="305601" y="0"/>
                      </a:cubicBezTo>
                      <a:lnTo>
                        <a:pt x="4847085" y="0"/>
                      </a:lnTo>
                      <a:cubicBezTo>
                        <a:pt x="5003955" y="0"/>
                        <a:pt x="5132340" y="128385"/>
                        <a:pt x="5132340" y="285254"/>
                      </a:cubicBezTo>
                      <a:lnTo>
                        <a:pt x="5132340" y="3033015"/>
                      </a:lnTo>
                      <a:close/>
                    </a:path>
                  </a:pathLst>
                </a:custGeom>
                <a:solidFill>
                  <a:srgbClr val="182632"/>
                </a:solidFill>
                <a:ln w="20318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uk-UA"/>
                </a:p>
              </p:txBody>
            </p:sp>
            <p:sp>
              <p:nvSpPr>
                <p:cNvPr id="38" name="Полілінія: фігура 37">
                  <a:extLst>
                    <a:ext uri="{FF2B5EF4-FFF2-40B4-BE49-F238E27FC236}">
                      <a16:creationId xmlns:a16="http://schemas.microsoft.com/office/drawing/2014/main" id="{332161F8-A4A4-426F-A7C2-1B05619BED64}"/>
                    </a:ext>
                  </a:extLst>
                </p:cNvPr>
                <p:cNvSpPr/>
                <p:nvPr/>
              </p:nvSpPr>
              <p:spPr>
                <a:xfrm>
                  <a:off x="818828" y="3785643"/>
                  <a:ext cx="5132543" cy="460028"/>
                </a:xfrm>
                <a:custGeom>
                  <a:avLst/>
                  <a:gdLst>
                    <a:gd name="connsiteX0" fmla="*/ 4672311 w 5132543"/>
                    <a:gd name="connsiteY0" fmla="*/ 460028 h 460028"/>
                    <a:gd name="connsiteX1" fmla="*/ 460029 w 5132543"/>
                    <a:gd name="connsiteY1" fmla="*/ 460028 h 460028"/>
                    <a:gd name="connsiteX2" fmla="*/ 0 w 5132543"/>
                    <a:gd name="connsiteY2" fmla="*/ 0 h 460028"/>
                    <a:gd name="connsiteX3" fmla="*/ 0 w 5132543"/>
                    <a:gd name="connsiteY3" fmla="*/ 0 h 460028"/>
                    <a:gd name="connsiteX4" fmla="*/ 5132544 w 5132543"/>
                    <a:gd name="connsiteY4" fmla="*/ 0 h 460028"/>
                    <a:gd name="connsiteX5" fmla="*/ 5132544 w 5132543"/>
                    <a:gd name="connsiteY5" fmla="*/ 0 h 460028"/>
                    <a:gd name="connsiteX6" fmla="*/ 4672311 w 5132543"/>
                    <a:gd name="connsiteY6" fmla="*/ 460028 h 46002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5132543" h="460028">
                      <a:moveTo>
                        <a:pt x="4672311" y="460028"/>
                      </a:moveTo>
                      <a:lnTo>
                        <a:pt x="460029" y="460028"/>
                      </a:lnTo>
                      <a:cubicBezTo>
                        <a:pt x="205904" y="460028"/>
                        <a:pt x="0" y="254124"/>
                        <a:pt x="0" y="0"/>
                      </a:cubicBezTo>
                      <a:lnTo>
                        <a:pt x="0" y="0"/>
                      </a:lnTo>
                      <a:lnTo>
                        <a:pt x="5132544" y="0"/>
                      </a:lnTo>
                      <a:lnTo>
                        <a:pt x="5132544" y="0"/>
                      </a:lnTo>
                      <a:cubicBezTo>
                        <a:pt x="5132340" y="254124"/>
                        <a:pt x="4926436" y="460028"/>
                        <a:pt x="4672311" y="460028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20318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uk-UA"/>
                </a:p>
              </p:txBody>
            </p:sp>
            <p:sp>
              <p:nvSpPr>
                <p:cNvPr id="39" name="Полілінія: фігура 38">
                  <a:extLst>
                    <a:ext uri="{FF2B5EF4-FFF2-40B4-BE49-F238E27FC236}">
                      <a16:creationId xmlns:a16="http://schemas.microsoft.com/office/drawing/2014/main" id="{53001464-2EB6-43BB-A07C-3420EE3117E8}"/>
                    </a:ext>
                  </a:extLst>
                </p:cNvPr>
                <p:cNvSpPr/>
                <p:nvPr/>
              </p:nvSpPr>
              <p:spPr>
                <a:xfrm>
                  <a:off x="2915916" y="4245671"/>
                  <a:ext cx="931247" cy="774988"/>
                </a:xfrm>
                <a:custGeom>
                  <a:avLst/>
                  <a:gdLst>
                    <a:gd name="connsiteX0" fmla="*/ 0 w 931247"/>
                    <a:gd name="connsiteY0" fmla="*/ 0 h 774988"/>
                    <a:gd name="connsiteX1" fmla="*/ 931247 w 931247"/>
                    <a:gd name="connsiteY1" fmla="*/ 0 h 774988"/>
                    <a:gd name="connsiteX2" fmla="*/ 931247 w 931247"/>
                    <a:gd name="connsiteY2" fmla="*/ 774988 h 774988"/>
                    <a:gd name="connsiteX3" fmla="*/ 0 w 931247"/>
                    <a:gd name="connsiteY3" fmla="*/ 774988 h 7749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931247" h="774988">
                      <a:moveTo>
                        <a:pt x="0" y="0"/>
                      </a:moveTo>
                      <a:lnTo>
                        <a:pt x="931247" y="0"/>
                      </a:lnTo>
                      <a:lnTo>
                        <a:pt x="931247" y="774988"/>
                      </a:lnTo>
                      <a:lnTo>
                        <a:pt x="0" y="774988"/>
                      </a:lnTo>
                      <a:close/>
                    </a:path>
                  </a:pathLst>
                </a:custGeom>
                <a:solidFill>
                  <a:srgbClr val="E1E1E1"/>
                </a:solidFill>
                <a:ln w="20318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uk-UA"/>
                </a:p>
              </p:txBody>
            </p:sp>
            <p:sp>
              <p:nvSpPr>
                <p:cNvPr id="40" name="Полілінія: фігура 39">
                  <a:extLst>
                    <a:ext uri="{FF2B5EF4-FFF2-40B4-BE49-F238E27FC236}">
                      <a16:creationId xmlns:a16="http://schemas.microsoft.com/office/drawing/2014/main" id="{C62804CF-175B-4FCD-BB57-4DC124921EBA}"/>
                    </a:ext>
                  </a:extLst>
                </p:cNvPr>
                <p:cNvSpPr/>
                <p:nvPr/>
              </p:nvSpPr>
              <p:spPr>
                <a:xfrm>
                  <a:off x="2915916" y="4245671"/>
                  <a:ext cx="931247" cy="245579"/>
                </a:xfrm>
                <a:custGeom>
                  <a:avLst/>
                  <a:gdLst>
                    <a:gd name="connsiteX0" fmla="*/ 0 w 931247"/>
                    <a:gd name="connsiteY0" fmla="*/ 0 h 245579"/>
                    <a:gd name="connsiteX1" fmla="*/ 931247 w 931247"/>
                    <a:gd name="connsiteY1" fmla="*/ 0 h 245579"/>
                    <a:gd name="connsiteX2" fmla="*/ 931247 w 931247"/>
                    <a:gd name="connsiteY2" fmla="*/ 245579 h 245579"/>
                    <a:gd name="connsiteX3" fmla="*/ 0 w 931247"/>
                    <a:gd name="connsiteY3" fmla="*/ 245579 h 24557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931247" h="245579">
                      <a:moveTo>
                        <a:pt x="0" y="0"/>
                      </a:moveTo>
                      <a:lnTo>
                        <a:pt x="931247" y="0"/>
                      </a:lnTo>
                      <a:lnTo>
                        <a:pt x="931247" y="245579"/>
                      </a:lnTo>
                      <a:lnTo>
                        <a:pt x="0" y="245579"/>
                      </a:lnTo>
                      <a:close/>
                    </a:path>
                  </a:pathLst>
                </a:custGeom>
                <a:solidFill>
                  <a:srgbClr val="BBBBBB"/>
                </a:solidFill>
                <a:ln w="20318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uk-UA"/>
                </a:p>
              </p:txBody>
            </p:sp>
            <p:sp>
              <p:nvSpPr>
                <p:cNvPr id="41" name="Полілінія: фігура 40">
                  <a:extLst>
                    <a:ext uri="{FF2B5EF4-FFF2-40B4-BE49-F238E27FC236}">
                      <a16:creationId xmlns:a16="http://schemas.microsoft.com/office/drawing/2014/main" id="{6BC69A8A-475B-464E-9170-93B2F71B2F01}"/>
                    </a:ext>
                  </a:extLst>
                </p:cNvPr>
                <p:cNvSpPr/>
                <p:nvPr/>
              </p:nvSpPr>
              <p:spPr>
                <a:xfrm>
                  <a:off x="2305121" y="5020660"/>
                  <a:ext cx="2153039" cy="294816"/>
                </a:xfrm>
                <a:custGeom>
                  <a:avLst/>
                  <a:gdLst>
                    <a:gd name="connsiteX0" fmla="*/ 2153039 w 2153039"/>
                    <a:gd name="connsiteY0" fmla="*/ 294817 h 294816"/>
                    <a:gd name="connsiteX1" fmla="*/ 0 w 2153039"/>
                    <a:gd name="connsiteY1" fmla="*/ 294817 h 294816"/>
                    <a:gd name="connsiteX2" fmla="*/ 0 w 2153039"/>
                    <a:gd name="connsiteY2" fmla="*/ 244155 h 294816"/>
                    <a:gd name="connsiteX3" fmla="*/ 244155 w 2153039"/>
                    <a:gd name="connsiteY3" fmla="*/ 0 h 294816"/>
                    <a:gd name="connsiteX4" fmla="*/ 1908885 w 2153039"/>
                    <a:gd name="connsiteY4" fmla="*/ 0 h 294816"/>
                    <a:gd name="connsiteX5" fmla="*/ 2153039 w 2153039"/>
                    <a:gd name="connsiteY5" fmla="*/ 244155 h 294816"/>
                    <a:gd name="connsiteX6" fmla="*/ 2153039 w 2153039"/>
                    <a:gd name="connsiteY6" fmla="*/ 294817 h 29481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2153039" h="294816">
                      <a:moveTo>
                        <a:pt x="2153039" y="294817"/>
                      </a:moveTo>
                      <a:lnTo>
                        <a:pt x="0" y="294817"/>
                      </a:lnTo>
                      <a:lnTo>
                        <a:pt x="0" y="244155"/>
                      </a:lnTo>
                      <a:cubicBezTo>
                        <a:pt x="0" y="109870"/>
                        <a:pt x="109870" y="0"/>
                        <a:pt x="244155" y="0"/>
                      </a:cubicBezTo>
                      <a:lnTo>
                        <a:pt x="1908885" y="0"/>
                      </a:lnTo>
                      <a:cubicBezTo>
                        <a:pt x="2043170" y="0"/>
                        <a:pt x="2153039" y="109870"/>
                        <a:pt x="2153039" y="244155"/>
                      </a:cubicBezTo>
                      <a:lnTo>
                        <a:pt x="2153039" y="294817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20318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uk-UA"/>
                </a:p>
              </p:txBody>
            </p:sp>
          </p:grpSp>
          <p:sp>
            <p:nvSpPr>
              <p:cNvPr id="36" name="Полілінія: фігура 35">
                <a:extLst>
                  <a:ext uri="{FF2B5EF4-FFF2-40B4-BE49-F238E27FC236}">
                    <a16:creationId xmlns:a16="http://schemas.microsoft.com/office/drawing/2014/main" id="{28833422-F903-4150-B499-ABB45FA44193}"/>
                  </a:ext>
                </a:extLst>
              </p:cNvPr>
              <p:cNvSpPr/>
              <p:nvPr/>
            </p:nvSpPr>
            <p:spPr>
              <a:xfrm>
                <a:off x="3218464" y="3855227"/>
                <a:ext cx="290137" cy="290137"/>
              </a:xfrm>
              <a:custGeom>
                <a:avLst/>
                <a:gdLst>
                  <a:gd name="connsiteX0" fmla="*/ 290137 w 290137"/>
                  <a:gd name="connsiteY0" fmla="*/ 145069 h 290137"/>
                  <a:gd name="connsiteX1" fmla="*/ 145069 w 290137"/>
                  <a:gd name="connsiteY1" fmla="*/ 290138 h 290137"/>
                  <a:gd name="connsiteX2" fmla="*/ 0 w 290137"/>
                  <a:gd name="connsiteY2" fmla="*/ 145069 h 290137"/>
                  <a:gd name="connsiteX3" fmla="*/ 145069 w 290137"/>
                  <a:gd name="connsiteY3" fmla="*/ 0 h 290137"/>
                  <a:gd name="connsiteX4" fmla="*/ 290137 w 290137"/>
                  <a:gd name="connsiteY4" fmla="*/ 145069 h 2901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90137" h="290137">
                    <a:moveTo>
                      <a:pt x="290137" y="145069"/>
                    </a:moveTo>
                    <a:cubicBezTo>
                      <a:pt x="290137" y="225233"/>
                      <a:pt x="225233" y="290138"/>
                      <a:pt x="145069" y="290138"/>
                    </a:cubicBezTo>
                    <a:cubicBezTo>
                      <a:pt x="64905" y="290138"/>
                      <a:pt x="0" y="225233"/>
                      <a:pt x="0" y="145069"/>
                    </a:cubicBezTo>
                    <a:cubicBezTo>
                      <a:pt x="0" y="64905"/>
                      <a:pt x="64905" y="0"/>
                      <a:pt x="145069" y="0"/>
                    </a:cubicBezTo>
                    <a:cubicBezTo>
                      <a:pt x="225233" y="-203"/>
                      <a:pt x="290137" y="64905"/>
                      <a:pt x="290137" y="145069"/>
                    </a:cubicBezTo>
                    <a:close/>
                  </a:path>
                </a:pathLst>
              </a:custGeom>
              <a:solidFill>
                <a:srgbClr val="BBBBBB"/>
              </a:solidFill>
              <a:ln w="2031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uk-UA"/>
              </a:p>
            </p:txBody>
          </p:sp>
        </p:grpSp>
        <p:sp>
          <p:nvSpPr>
            <p:cNvPr id="33" name="Прямокутник: округлені кути 32">
              <a:extLst>
                <a:ext uri="{FF2B5EF4-FFF2-40B4-BE49-F238E27FC236}">
                  <a16:creationId xmlns:a16="http://schemas.microsoft.com/office/drawing/2014/main" id="{76701FD3-0772-4712-80A3-06637E9849F7}"/>
                </a:ext>
              </a:extLst>
            </p:cNvPr>
            <p:cNvSpPr/>
            <p:nvPr/>
          </p:nvSpPr>
          <p:spPr>
            <a:xfrm>
              <a:off x="1033888" y="973792"/>
              <a:ext cx="4695303" cy="2519272"/>
            </a:xfrm>
            <a:prstGeom prst="roundRect">
              <a:avLst>
                <a:gd name="adj" fmla="val 3560"/>
              </a:avLst>
            </a:prstGeom>
            <a:solidFill>
              <a:srgbClr val="EDEDE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</p:grpSp>
      <p:sp>
        <p:nvSpPr>
          <p:cNvPr id="42" name="Прямокутник 41">
            <a:extLst>
              <a:ext uri="{FF2B5EF4-FFF2-40B4-BE49-F238E27FC236}">
                <a16:creationId xmlns:a16="http://schemas.microsoft.com/office/drawing/2014/main" id="{72CB2AC2-81BF-422F-B2ED-9C2E21611805}"/>
              </a:ext>
            </a:extLst>
          </p:cNvPr>
          <p:cNvSpPr/>
          <p:nvPr userDrawn="1"/>
        </p:nvSpPr>
        <p:spPr>
          <a:xfrm>
            <a:off x="840927" y="1370500"/>
            <a:ext cx="4408377" cy="806701"/>
          </a:xfrm>
          <a:prstGeom prst="rect">
            <a:avLst/>
          </a:prstGeom>
          <a:solidFill>
            <a:srgbClr val="40404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Інформатика </a:t>
            </a:r>
            <a:r>
              <a:rPr lang="uk-UA" sz="4000" b="1" kern="0" dirty="0">
                <a:solidFill>
                  <a:prstClr val="white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5</a:t>
            </a:r>
            <a:endParaRPr kumimoji="0" lang="uk-UA" sz="40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3" name="Прямокутник 42">
            <a:hlinkClick r:id="rId2"/>
            <a:extLst>
              <a:ext uri="{FF2B5EF4-FFF2-40B4-BE49-F238E27FC236}">
                <a16:creationId xmlns:a16="http://schemas.microsoft.com/office/drawing/2014/main" id="{D40A3F7C-BFEC-4CD7-986B-B77CCC325974}"/>
              </a:ext>
            </a:extLst>
          </p:cNvPr>
          <p:cNvSpPr/>
          <p:nvPr userDrawn="1"/>
        </p:nvSpPr>
        <p:spPr>
          <a:xfrm>
            <a:off x="3496407" y="3413512"/>
            <a:ext cx="1991775" cy="403410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377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AU" sz="1600" b="1" kern="0" dirty="0">
                <a:solidFill>
                  <a:srgbClr val="40404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teach-inf.</a:t>
            </a:r>
            <a:r>
              <a:rPr lang="en-US" sz="1600" b="1" kern="0" dirty="0">
                <a:solidFill>
                  <a:srgbClr val="40404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com</a:t>
            </a:r>
            <a:r>
              <a:rPr lang="en-AU" sz="1600" b="1" kern="0" dirty="0">
                <a:solidFill>
                  <a:srgbClr val="40404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.ua</a:t>
            </a:r>
            <a:endParaRPr lang="uk-UA" sz="1600" b="1" kern="0" dirty="0">
              <a:solidFill>
                <a:srgbClr val="404042"/>
              </a:solidFill>
              <a:latin typeface="Comic Sans MS" panose="030F0702030302020204" pitchFamily="66" charset="0"/>
              <a:cs typeface="Arial" panose="020B0604020202020204" pitchFamily="34" charset="0"/>
            </a:endParaRPr>
          </a:p>
        </p:txBody>
      </p:sp>
      <p:sp>
        <p:nvSpPr>
          <p:cNvPr id="44" name="Прямокутник 43">
            <a:extLst>
              <a:ext uri="{FF2B5EF4-FFF2-40B4-BE49-F238E27FC236}">
                <a16:creationId xmlns:a16="http://schemas.microsoft.com/office/drawing/2014/main" id="{0A1BA06D-A892-4CB9-A167-AD912295EF50}"/>
              </a:ext>
            </a:extLst>
          </p:cNvPr>
          <p:cNvSpPr/>
          <p:nvPr userDrawn="1"/>
        </p:nvSpPr>
        <p:spPr>
          <a:xfrm>
            <a:off x="840927" y="2967652"/>
            <a:ext cx="1582233" cy="442463"/>
          </a:xfrm>
          <a:prstGeom prst="rect">
            <a:avLst/>
          </a:prstGeom>
          <a:solidFill>
            <a:srgbClr val="40404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None/>
              <a:tabLst/>
              <a:defRPr/>
            </a:pPr>
            <a:r>
              <a:rPr kumimoji="0" lang="uk-UA" sz="1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за підручником</a:t>
            </a:r>
          </a:p>
        </p:txBody>
      </p:sp>
      <p:sp>
        <p:nvSpPr>
          <p:cNvPr id="45" name="Прямокутник 44">
            <a:extLst>
              <a:ext uri="{FF2B5EF4-FFF2-40B4-BE49-F238E27FC236}">
                <a16:creationId xmlns:a16="http://schemas.microsoft.com/office/drawing/2014/main" id="{A43A45D0-1CC7-4643-9389-58345D2D39AA}"/>
              </a:ext>
            </a:extLst>
          </p:cNvPr>
          <p:cNvSpPr/>
          <p:nvPr userDrawn="1"/>
        </p:nvSpPr>
        <p:spPr>
          <a:xfrm>
            <a:off x="1133931" y="3338852"/>
            <a:ext cx="2201553" cy="381395"/>
          </a:xfrm>
          <a:prstGeom prst="rect">
            <a:avLst/>
          </a:prstGeom>
          <a:solidFill>
            <a:srgbClr val="0A657C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None/>
              <a:tabLst/>
              <a:defRPr/>
            </a:pPr>
            <a:r>
              <a:rPr kumimoji="0" lang="ru-RU" sz="1400" b="1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Ривкінд</a:t>
            </a:r>
            <a:r>
              <a:rPr kumimoji="0" lang="ru-RU" sz="1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 Й.Я. та </a:t>
            </a:r>
            <a:r>
              <a:rPr kumimoji="0" lang="ru-RU" sz="1400" b="1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ін</a:t>
            </a:r>
            <a:r>
              <a:rPr kumimoji="0" lang="ru-RU" sz="1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45061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і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6">
            <a:extLst>
              <a:ext uri="{FF2B5EF4-FFF2-40B4-BE49-F238E27FC236}">
                <a16:creationId xmlns:a16="http://schemas.microsoft.com/office/drawing/2014/main" id="{713583C8-F74D-45E1-A58E-747E7407E347}"/>
              </a:ext>
            </a:extLst>
          </p:cNvPr>
          <p:cNvSpPr>
            <a:spLocks noChangeArrowheads="1"/>
          </p:cNvSpPr>
          <p:nvPr userDrawn="1"/>
        </p:nvSpPr>
        <p:spPr bwMode="white">
          <a:xfrm>
            <a:off x="0" y="11"/>
            <a:ext cx="12192000" cy="836613"/>
          </a:xfrm>
          <a:prstGeom prst="rect">
            <a:avLst/>
          </a:prstGeom>
          <a:solidFill>
            <a:srgbClr val="398AC7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0" cap="none" spc="0" normalizeH="0" baseline="0" noProof="0">
              <a:ln>
                <a:noFill/>
              </a:ln>
              <a:solidFill>
                <a:srgbClr val="19426B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20" name="Rectangle 15">
            <a:extLst>
              <a:ext uri="{FF2B5EF4-FFF2-40B4-BE49-F238E27FC236}">
                <a16:creationId xmlns:a16="http://schemas.microsoft.com/office/drawing/2014/main" id="{E3CAC6D0-6A0D-4450-88A6-B2FFDDE6FEF4}"/>
              </a:ext>
            </a:extLst>
          </p:cNvPr>
          <p:cNvSpPr>
            <a:spLocks noChangeArrowheads="1"/>
          </p:cNvSpPr>
          <p:nvPr userDrawn="1"/>
        </p:nvSpPr>
        <p:spPr bwMode="gray">
          <a:xfrm>
            <a:off x="0" y="798521"/>
            <a:ext cx="12192000" cy="312737"/>
          </a:xfrm>
          <a:prstGeom prst="rect">
            <a:avLst/>
          </a:prstGeom>
          <a:solidFill>
            <a:srgbClr val="19426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0" cap="none" spc="0" normalizeH="0" baseline="0" noProof="0">
              <a:ln>
                <a:noFill/>
              </a:ln>
              <a:solidFill>
                <a:srgbClr val="19426B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grpSp>
        <p:nvGrpSpPr>
          <p:cNvPr id="21" name="Групувати 20">
            <a:extLst>
              <a:ext uri="{FF2B5EF4-FFF2-40B4-BE49-F238E27FC236}">
                <a16:creationId xmlns:a16="http://schemas.microsoft.com/office/drawing/2014/main" id="{E90F80D3-B9C8-49A8-82F4-D76FA82E6539}"/>
              </a:ext>
            </a:extLst>
          </p:cNvPr>
          <p:cNvGrpSpPr/>
          <p:nvPr userDrawn="1"/>
        </p:nvGrpSpPr>
        <p:grpSpPr>
          <a:xfrm>
            <a:off x="47749" y="40005"/>
            <a:ext cx="1224001" cy="966288"/>
            <a:chOff x="498986" y="752629"/>
            <a:chExt cx="5959414" cy="4704661"/>
          </a:xfrm>
        </p:grpSpPr>
        <p:grpSp>
          <p:nvGrpSpPr>
            <p:cNvPr id="25" name="Графіка 3">
              <a:extLst>
                <a:ext uri="{FF2B5EF4-FFF2-40B4-BE49-F238E27FC236}">
                  <a16:creationId xmlns:a16="http://schemas.microsoft.com/office/drawing/2014/main" id="{D8D787A1-79ED-491B-AB6F-ABCD63141FB0}"/>
                </a:ext>
              </a:extLst>
            </p:cNvPr>
            <p:cNvGrpSpPr/>
            <p:nvPr/>
          </p:nvGrpSpPr>
          <p:grpSpPr>
            <a:xfrm>
              <a:off x="498986" y="752629"/>
              <a:ext cx="5959414" cy="4704661"/>
              <a:chOff x="498986" y="752629"/>
              <a:chExt cx="5959414" cy="4704661"/>
            </a:xfrm>
          </p:grpSpPr>
          <p:sp>
            <p:nvSpPr>
              <p:cNvPr id="27" name="Полілінія: фігура 26">
                <a:extLst>
                  <a:ext uri="{FF2B5EF4-FFF2-40B4-BE49-F238E27FC236}">
                    <a16:creationId xmlns:a16="http://schemas.microsoft.com/office/drawing/2014/main" id="{C0F0B2FD-157E-46C6-B396-EF6A39132504}"/>
                  </a:ext>
                </a:extLst>
              </p:cNvPr>
              <p:cNvSpPr/>
              <p:nvPr/>
            </p:nvSpPr>
            <p:spPr>
              <a:xfrm>
                <a:off x="498986" y="5024729"/>
                <a:ext cx="5959414" cy="432561"/>
              </a:xfrm>
              <a:custGeom>
                <a:avLst/>
                <a:gdLst>
                  <a:gd name="connsiteX0" fmla="*/ 5959415 w 5959414"/>
                  <a:gd name="connsiteY0" fmla="*/ 216281 h 432561"/>
                  <a:gd name="connsiteX1" fmla="*/ 2979707 w 5959414"/>
                  <a:gd name="connsiteY1" fmla="*/ 432561 h 432561"/>
                  <a:gd name="connsiteX2" fmla="*/ 0 w 5959414"/>
                  <a:gd name="connsiteY2" fmla="*/ 216281 h 432561"/>
                  <a:gd name="connsiteX3" fmla="*/ 2979707 w 5959414"/>
                  <a:gd name="connsiteY3" fmla="*/ 0 h 432561"/>
                  <a:gd name="connsiteX4" fmla="*/ 5959415 w 5959414"/>
                  <a:gd name="connsiteY4" fmla="*/ 216281 h 4325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59414" h="432561">
                    <a:moveTo>
                      <a:pt x="5959415" y="216281"/>
                    </a:moveTo>
                    <a:cubicBezTo>
                      <a:pt x="5959415" y="335713"/>
                      <a:pt x="4625312" y="432561"/>
                      <a:pt x="2979707" y="432561"/>
                    </a:cubicBezTo>
                    <a:cubicBezTo>
                      <a:pt x="1334103" y="432561"/>
                      <a:pt x="0" y="335713"/>
                      <a:pt x="0" y="216281"/>
                    </a:cubicBezTo>
                    <a:cubicBezTo>
                      <a:pt x="0" y="96848"/>
                      <a:pt x="1334103" y="0"/>
                      <a:pt x="2979707" y="0"/>
                    </a:cubicBezTo>
                    <a:cubicBezTo>
                      <a:pt x="4625312" y="203"/>
                      <a:pt x="5959415" y="96848"/>
                      <a:pt x="5959415" y="216281"/>
                    </a:cubicBezTo>
                    <a:close/>
                  </a:path>
                </a:pathLst>
              </a:custGeom>
              <a:solidFill>
                <a:srgbClr val="000000">
                  <a:alpha val="20000"/>
                </a:srgbClr>
              </a:solidFill>
              <a:ln w="2031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uk-UA"/>
              </a:p>
            </p:txBody>
          </p:sp>
          <p:grpSp>
            <p:nvGrpSpPr>
              <p:cNvPr id="28" name="Графіка 3">
                <a:extLst>
                  <a:ext uri="{FF2B5EF4-FFF2-40B4-BE49-F238E27FC236}">
                    <a16:creationId xmlns:a16="http://schemas.microsoft.com/office/drawing/2014/main" id="{87B0288A-90E4-4A83-9E1A-DAB4C0165DE7}"/>
                  </a:ext>
                </a:extLst>
              </p:cNvPr>
              <p:cNvGrpSpPr/>
              <p:nvPr/>
            </p:nvGrpSpPr>
            <p:grpSpPr>
              <a:xfrm>
                <a:off x="818828" y="752629"/>
                <a:ext cx="5132543" cy="4562847"/>
                <a:chOff x="818828" y="752629"/>
                <a:chExt cx="5132543" cy="4562847"/>
              </a:xfrm>
            </p:grpSpPr>
            <p:sp>
              <p:nvSpPr>
                <p:cNvPr id="30" name="Полілінія: фігура 29">
                  <a:extLst>
                    <a:ext uri="{FF2B5EF4-FFF2-40B4-BE49-F238E27FC236}">
                      <a16:creationId xmlns:a16="http://schemas.microsoft.com/office/drawing/2014/main" id="{4C7CAD09-4456-40B4-956C-EB2C9FA263B5}"/>
                    </a:ext>
                  </a:extLst>
                </p:cNvPr>
                <p:cNvSpPr/>
                <p:nvPr/>
              </p:nvSpPr>
              <p:spPr>
                <a:xfrm>
                  <a:off x="818828" y="752629"/>
                  <a:ext cx="5132339" cy="3033014"/>
                </a:xfrm>
                <a:custGeom>
                  <a:avLst/>
                  <a:gdLst>
                    <a:gd name="connsiteX0" fmla="*/ 5132340 w 5132339"/>
                    <a:gd name="connsiteY0" fmla="*/ 3033015 h 3033014"/>
                    <a:gd name="connsiteX1" fmla="*/ 0 w 5132339"/>
                    <a:gd name="connsiteY1" fmla="*/ 3033015 h 3033014"/>
                    <a:gd name="connsiteX2" fmla="*/ 0 w 5132339"/>
                    <a:gd name="connsiteY2" fmla="*/ 305601 h 3033014"/>
                    <a:gd name="connsiteX3" fmla="*/ 305601 w 5132339"/>
                    <a:gd name="connsiteY3" fmla="*/ 0 h 3033014"/>
                    <a:gd name="connsiteX4" fmla="*/ 4847085 w 5132339"/>
                    <a:gd name="connsiteY4" fmla="*/ 0 h 3033014"/>
                    <a:gd name="connsiteX5" fmla="*/ 5132340 w 5132339"/>
                    <a:gd name="connsiteY5" fmla="*/ 285254 h 3033014"/>
                    <a:gd name="connsiteX6" fmla="*/ 5132340 w 5132339"/>
                    <a:gd name="connsiteY6" fmla="*/ 3033015 h 303301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5132339" h="3033014">
                      <a:moveTo>
                        <a:pt x="5132340" y="3033015"/>
                      </a:moveTo>
                      <a:lnTo>
                        <a:pt x="0" y="3033015"/>
                      </a:lnTo>
                      <a:lnTo>
                        <a:pt x="0" y="305601"/>
                      </a:lnTo>
                      <a:cubicBezTo>
                        <a:pt x="0" y="137541"/>
                        <a:pt x="137541" y="0"/>
                        <a:pt x="305601" y="0"/>
                      </a:cubicBezTo>
                      <a:lnTo>
                        <a:pt x="4847085" y="0"/>
                      </a:lnTo>
                      <a:cubicBezTo>
                        <a:pt x="5003955" y="0"/>
                        <a:pt x="5132340" y="128385"/>
                        <a:pt x="5132340" y="285254"/>
                      </a:cubicBezTo>
                      <a:lnTo>
                        <a:pt x="5132340" y="3033015"/>
                      </a:lnTo>
                      <a:close/>
                    </a:path>
                  </a:pathLst>
                </a:custGeom>
                <a:solidFill>
                  <a:srgbClr val="182632"/>
                </a:solidFill>
                <a:ln w="20318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uk-UA"/>
                </a:p>
              </p:txBody>
            </p:sp>
            <p:sp>
              <p:nvSpPr>
                <p:cNvPr id="31" name="Полілінія: фігура 30">
                  <a:extLst>
                    <a:ext uri="{FF2B5EF4-FFF2-40B4-BE49-F238E27FC236}">
                      <a16:creationId xmlns:a16="http://schemas.microsoft.com/office/drawing/2014/main" id="{D514EC66-80D9-46DA-A0EA-344CDF54EED5}"/>
                    </a:ext>
                  </a:extLst>
                </p:cNvPr>
                <p:cNvSpPr/>
                <p:nvPr/>
              </p:nvSpPr>
              <p:spPr>
                <a:xfrm>
                  <a:off x="818828" y="3785643"/>
                  <a:ext cx="5132543" cy="460028"/>
                </a:xfrm>
                <a:custGeom>
                  <a:avLst/>
                  <a:gdLst>
                    <a:gd name="connsiteX0" fmla="*/ 4672311 w 5132543"/>
                    <a:gd name="connsiteY0" fmla="*/ 460028 h 460028"/>
                    <a:gd name="connsiteX1" fmla="*/ 460029 w 5132543"/>
                    <a:gd name="connsiteY1" fmla="*/ 460028 h 460028"/>
                    <a:gd name="connsiteX2" fmla="*/ 0 w 5132543"/>
                    <a:gd name="connsiteY2" fmla="*/ 0 h 460028"/>
                    <a:gd name="connsiteX3" fmla="*/ 0 w 5132543"/>
                    <a:gd name="connsiteY3" fmla="*/ 0 h 460028"/>
                    <a:gd name="connsiteX4" fmla="*/ 5132544 w 5132543"/>
                    <a:gd name="connsiteY4" fmla="*/ 0 h 460028"/>
                    <a:gd name="connsiteX5" fmla="*/ 5132544 w 5132543"/>
                    <a:gd name="connsiteY5" fmla="*/ 0 h 460028"/>
                    <a:gd name="connsiteX6" fmla="*/ 4672311 w 5132543"/>
                    <a:gd name="connsiteY6" fmla="*/ 460028 h 46002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5132543" h="460028">
                      <a:moveTo>
                        <a:pt x="4672311" y="460028"/>
                      </a:moveTo>
                      <a:lnTo>
                        <a:pt x="460029" y="460028"/>
                      </a:lnTo>
                      <a:cubicBezTo>
                        <a:pt x="205904" y="460028"/>
                        <a:pt x="0" y="254124"/>
                        <a:pt x="0" y="0"/>
                      </a:cubicBezTo>
                      <a:lnTo>
                        <a:pt x="0" y="0"/>
                      </a:lnTo>
                      <a:lnTo>
                        <a:pt x="5132544" y="0"/>
                      </a:lnTo>
                      <a:lnTo>
                        <a:pt x="5132544" y="0"/>
                      </a:lnTo>
                      <a:cubicBezTo>
                        <a:pt x="5132340" y="254124"/>
                        <a:pt x="4926436" y="460028"/>
                        <a:pt x="4672311" y="460028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20318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uk-UA"/>
                </a:p>
              </p:txBody>
            </p:sp>
            <p:sp>
              <p:nvSpPr>
                <p:cNvPr id="32" name="Полілінія: фігура 31">
                  <a:extLst>
                    <a:ext uri="{FF2B5EF4-FFF2-40B4-BE49-F238E27FC236}">
                      <a16:creationId xmlns:a16="http://schemas.microsoft.com/office/drawing/2014/main" id="{5F052889-1069-4FDF-96CE-620F19CA10AF}"/>
                    </a:ext>
                  </a:extLst>
                </p:cNvPr>
                <p:cNvSpPr/>
                <p:nvPr/>
              </p:nvSpPr>
              <p:spPr>
                <a:xfrm>
                  <a:off x="2915916" y="4245671"/>
                  <a:ext cx="931247" cy="774988"/>
                </a:xfrm>
                <a:custGeom>
                  <a:avLst/>
                  <a:gdLst>
                    <a:gd name="connsiteX0" fmla="*/ 0 w 931247"/>
                    <a:gd name="connsiteY0" fmla="*/ 0 h 774988"/>
                    <a:gd name="connsiteX1" fmla="*/ 931247 w 931247"/>
                    <a:gd name="connsiteY1" fmla="*/ 0 h 774988"/>
                    <a:gd name="connsiteX2" fmla="*/ 931247 w 931247"/>
                    <a:gd name="connsiteY2" fmla="*/ 774988 h 774988"/>
                    <a:gd name="connsiteX3" fmla="*/ 0 w 931247"/>
                    <a:gd name="connsiteY3" fmla="*/ 774988 h 7749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931247" h="774988">
                      <a:moveTo>
                        <a:pt x="0" y="0"/>
                      </a:moveTo>
                      <a:lnTo>
                        <a:pt x="931247" y="0"/>
                      </a:lnTo>
                      <a:lnTo>
                        <a:pt x="931247" y="774988"/>
                      </a:lnTo>
                      <a:lnTo>
                        <a:pt x="0" y="774988"/>
                      </a:lnTo>
                      <a:close/>
                    </a:path>
                  </a:pathLst>
                </a:custGeom>
                <a:solidFill>
                  <a:srgbClr val="E1E1E1"/>
                </a:solidFill>
                <a:ln w="20318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uk-UA"/>
                </a:p>
              </p:txBody>
            </p:sp>
            <p:sp>
              <p:nvSpPr>
                <p:cNvPr id="33" name="Полілінія: фігура 32">
                  <a:extLst>
                    <a:ext uri="{FF2B5EF4-FFF2-40B4-BE49-F238E27FC236}">
                      <a16:creationId xmlns:a16="http://schemas.microsoft.com/office/drawing/2014/main" id="{DC4C0BFC-DB14-4917-AB66-81AA717948CA}"/>
                    </a:ext>
                  </a:extLst>
                </p:cNvPr>
                <p:cNvSpPr/>
                <p:nvPr/>
              </p:nvSpPr>
              <p:spPr>
                <a:xfrm>
                  <a:off x="2915916" y="4245671"/>
                  <a:ext cx="931247" cy="245579"/>
                </a:xfrm>
                <a:custGeom>
                  <a:avLst/>
                  <a:gdLst>
                    <a:gd name="connsiteX0" fmla="*/ 0 w 931247"/>
                    <a:gd name="connsiteY0" fmla="*/ 0 h 245579"/>
                    <a:gd name="connsiteX1" fmla="*/ 931247 w 931247"/>
                    <a:gd name="connsiteY1" fmla="*/ 0 h 245579"/>
                    <a:gd name="connsiteX2" fmla="*/ 931247 w 931247"/>
                    <a:gd name="connsiteY2" fmla="*/ 245579 h 245579"/>
                    <a:gd name="connsiteX3" fmla="*/ 0 w 931247"/>
                    <a:gd name="connsiteY3" fmla="*/ 245579 h 24557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931247" h="245579">
                      <a:moveTo>
                        <a:pt x="0" y="0"/>
                      </a:moveTo>
                      <a:lnTo>
                        <a:pt x="931247" y="0"/>
                      </a:lnTo>
                      <a:lnTo>
                        <a:pt x="931247" y="245579"/>
                      </a:lnTo>
                      <a:lnTo>
                        <a:pt x="0" y="245579"/>
                      </a:lnTo>
                      <a:close/>
                    </a:path>
                  </a:pathLst>
                </a:custGeom>
                <a:solidFill>
                  <a:srgbClr val="BBBBBB"/>
                </a:solidFill>
                <a:ln w="20318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uk-UA"/>
                </a:p>
              </p:txBody>
            </p:sp>
            <p:sp>
              <p:nvSpPr>
                <p:cNvPr id="34" name="Полілінія: фігура 33">
                  <a:extLst>
                    <a:ext uri="{FF2B5EF4-FFF2-40B4-BE49-F238E27FC236}">
                      <a16:creationId xmlns:a16="http://schemas.microsoft.com/office/drawing/2014/main" id="{DAF81DE4-438A-4190-9F1E-DC7A5DCC043A}"/>
                    </a:ext>
                  </a:extLst>
                </p:cNvPr>
                <p:cNvSpPr/>
                <p:nvPr/>
              </p:nvSpPr>
              <p:spPr>
                <a:xfrm>
                  <a:off x="2305121" y="5020660"/>
                  <a:ext cx="2153039" cy="294816"/>
                </a:xfrm>
                <a:custGeom>
                  <a:avLst/>
                  <a:gdLst>
                    <a:gd name="connsiteX0" fmla="*/ 2153039 w 2153039"/>
                    <a:gd name="connsiteY0" fmla="*/ 294817 h 294816"/>
                    <a:gd name="connsiteX1" fmla="*/ 0 w 2153039"/>
                    <a:gd name="connsiteY1" fmla="*/ 294817 h 294816"/>
                    <a:gd name="connsiteX2" fmla="*/ 0 w 2153039"/>
                    <a:gd name="connsiteY2" fmla="*/ 244155 h 294816"/>
                    <a:gd name="connsiteX3" fmla="*/ 244155 w 2153039"/>
                    <a:gd name="connsiteY3" fmla="*/ 0 h 294816"/>
                    <a:gd name="connsiteX4" fmla="*/ 1908885 w 2153039"/>
                    <a:gd name="connsiteY4" fmla="*/ 0 h 294816"/>
                    <a:gd name="connsiteX5" fmla="*/ 2153039 w 2153039"/>
                    <a:gd name="connsiteY5" fmla="*/ 244155 h 294816"/>
                    <a:gd name="connsiteX6" fmla="*/ 2153039 w 2153039"/>
                    <a:gd name="connsiteY6" fmla="*/ 294817 h 29481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2153039" h="294816">
                      <a:moveTo>
                        <a:pt x="2153039" y="294817"/>
                      </a:moveTo>
                      <a:lnTo>
                        <a:pt x="0" y="294817"/>
                      </a:lnTo>
                      <a:lnTo>
                        <a:pt x="0" y="244155"/>
                      </a:lnTo>
                      <a:cubicBezTo>
                        <a:pt x="0" y="109870"/>
                        <a:pt x="109870" y="0"/>
                        <a:pt x="244155" y="0"/>
                      </a:cubicBezTo>
                      <a:lnTo>
                        <a:pt x="1908885" y="0"/>
                      </a:lnTo>
                      <a:cubicBezTo>
                        <a:pt x="2043170" y="0"/>
                        <a:pt x="2153039" y="109870"/>
                        <a:pt x="2153039" y="244155"/>
                      </a:cubicBezTo>
                      <a:lnTo>
                        <a:pt x="2153039" y="294817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20318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uk-UA"/>
                </a:p>
              </p:txBody>
            </p:sp>
          </p:grpSp>
          <p:sp>
            <p:nvSpPr>
              <p:cNvPr id="29" name="Полілінія: фігура 28">
                <a:extLst>
                  <a:ext uri="{FF2B5EF4-FFF2-40B4-BE49-F238E27FC236}">
                    <a16:creationId xmlns:a16="http://schemas.microsoft.com/office/drawing/2014/main" id="{056916B3-3E32-4EA1-A15E-BC5E5608790A}"/>
                  </a:ext>
                </a:extLst>
              </p:cNvPr>
              <p:cNvSpPr/>
              <p:nvPr/>
            </p:nvSpPr>
            <p:spPr>
              <a:xfrm>
                <a:off x="3218464" y="3855227"/>
                <a:ext cx="290137" cy="290137"/>
              </a:xfrm>
              <a:custGeom>
                <a:avLst/>
                <a:gdLst>
                  <a:gd name="connsiteX0" fmla="*/ 290137 w 290137"/>
                  <a:gd name="connsiteY0" fmla="*/ 145069 h 290137"/>
                  <a:gd name="connsiteX1" fmla="*/ 145069 w 290137"/>
                  <a:gd name="connsiteY1" fmla="*/ 290138 h 290137"/>
                  <a:gd name="connsiteX2" fmla="*/ 0 w 290137"/>
                  <a:gd name="connsiteY2" fmla="*/ 145069 h 290137"/>
                  <a:gd name="connsiteX3" fmla="*/ 145069 w 290137"/>
                  <a:gd name="connsiteY3" fmla="*/ 0 h 290137"/>
                  <a:gd name="connsiteX4" fmla="*/ 290137 w 290137"/>
                  <a:gd name="connsiteY4" fmla="*/ 145069 h 2901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90137" h="290137">
                    <a:moveTo>
                      <a:pt x="290137" y="145069"/>
                    </a:moveTo>
                    <a:cubicBezTo>
                      <a:pt x="290137" y="225233"/>
                      <a:pt x="225233" y="290138"/>
                      <a:pt x="145069" y="290138"/>
                    </a:cubicBezTo>
                    <a:cubicBezTo>
                      <a:pt x="64905" y="290138"/>
                      <a:pt x="0" y="225233"/>
                      <a:pt x="0" y="145069"/>
                    </a:cubicBezTo>
                    <a:cubicBezTo>
                      <a:pt x="0" y="64905"/>
                      <a:pt x="64905" y="0"/>
                      <a:pt x="145069" y="0"/>
                    </a:cubicBezTo>
                    <a:cubicBezTo>
                      <a:pt x="225233" y="-203"/>
                      <a:pt x="290137" y="64905"/>
                      <a:pt x="290137" y="145069"/>
                    </a:cubicBezTo>
                    <a:close/>
                  </a:path>
                </a:pathLst>
              </a:custGeom>
              <a:solidFill>
                <a:srgbClr val="BBBBBB"/>
              </a:solidFill>
              <a:ln w="2031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uk-UA"/>
              </a:p>
            </p:txBody>
          </p:sp>
        </p:grpSp>
        <p:sp>
          <p:nvSpPr>
            <p:cNvPr id="26" name="Прямокутник: округлені кути 25">
              <a:extLst>
                <a:ext uri="{FF2B5EF4-FFF2-40B4-BE49-F238E27FC236}">
                  <a16:creationId xmlns:a16="http://schemas.microsoft.com/office/drawing/2014/main" id="{3A92AC95-D1CF-4C76-99F7-4879FC958AFC}"/>
                </a:ext>
              </a:extLst>
            </p:cNvPr>
            <p:cNvSpPr/>
            <p:nvPr/>
          </p:nvSpPr>
          <p:spPr>
            <a:xfrm>
              <a:off x="1033888" y="973792"/>
              <a:ext cx="4695303" cy="2519272"/>
            </a:xfrm>
            <a:prstGeom prst="roundRect">
              <a:avLst>
                <a:gd name="adj" fmla="val 3560"/>
              </a:avLst>
            </a:prstGeom>
            <a:solidFill>
              <a:srgbClr val="0039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</p:grpSp>
      <p:grpSp>
        <p:nvGrpSpPr>
          <p:cNvPr id="35" name="Групувати 34">
            <a:extLst>
              <a:ext uri="{FF2B5EF4-FFF2-40B4-BE49-F238E27FC236}">
                <a16:creationId xmlns:a16="http://schemas.microsoft.com/office/drawing/2014/main" id="{4A2EB1A0-5044-4505-85AC-E01A53027DC8}"/>
              </a:ext>
            </a:extLst>
          </p:cNvPr>
          <p:cNvGrpSpPr/>
          <p:nvPr userDrawn="1"/>
        </p:nvGrpSpPr>
        <p:grpSpPr>
          <a:xfrm>
            <a:off x="-15226" y="6550240"/>
            <a:ext cx="4779249" cy="307777"/>
            <a:chOff x="467543" y="6506203"/>
            <a:chExt cx="4779249" cy="307776"/>
          </a:xfrm>
        </p:grpSpPr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547542D1-C2D5-402D-9341-59D170D54B0C}"/>
                </a:ext>
              </a:extLst>
            </p:cNvPr>
            <p:cNvSpPr txBox="1"/>
            <p:nvPr/>
          </p:nvSpPr>
          <p:spPr>
            <a:xfrm>
              <a:off x="467543" y="6506203"/>
              <a:ext cx="4779249" cy="3077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00" i="1" dirty="0">
                  <a:solidFill>
                    <a:srgbClr val="19426B"/>
                  </a:solidFill>
                  <a:latin typeface="Verdana"/>
                </a:rPr>
                <a:t>© </a:t>
              </a:r>
              <a:r>
                <a:rPr lang="uk-UA" sz="1400" i="1" dirty="0">
                  <a:solidFill>
                    <a:srgbClr val="19426B"/>
                  </a:solidFill>
                  <a:latin typeface="Verdana"/>
                </a:rPr>
                <a:t>Вивчаємо інформатику        </a:t>
              </a:r>
              <a:r>
                <a:rPr lang="en-US" sz="1400" b="1" i="1" dirty="0">
                  <a:solidFill>
                    <a:srgbClr val="0070C0"/>
                  </a:solidFill>
                  <a:latin typeface="Comic Sans MS" panose="030F0702030302020204" pitchFamily="66" charset="0"/>
                  <a:hlinkClick r:id="rId2" tooltip="Перейти на сайт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teach-inf.com.ua</a:t>
              </a:r>
              <a:endParaRPr lang="ru-RU" sz="1400" b="1" i="1" dirty="0">
                <a:solidFill>
                  <a:srgbClr val="0070C0"/>
                </a:solidFill>
                <a:latin typeface="Comic Sans MS" panose="030F0702030302020204" pitchFamily="66" charset="0"/>
              </a:endParaRPr>
            </a:p>
          </p:txBody>
        </p:sp>
        <p:pic>
          <p:nvPicPr>
            <p:cNvPr id="37" name="Picture 3">
              <a:extLst>
                <a:ext uri="{FF2B5EF4-FFF2-40B4-BE49-F238E27FC236}">
                  <a16:creationId xmlns:a16="http://schemas.microsoft.com/office/drawing/2014/main" id="{2B5FABBB-A400-499E-B94A-51C7E59EF31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3021953" y="6552070"/>
              <a:ext cx="325911" cy="1923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8" name="Заголовок 1">
            <a:extLst>
              <a:ext uri="{FF2B5EF4-FFF2-40B4-BE49-F238E27FC236}">
                <a16:creationId xmlns:a16="http://schemas.microsoft.com/office/drawing/2014/main" id="{637292E1-10EB-40F9-B87B-133FB7EDAB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6149" y="162512"/>
            <a:ext cx="10721052" cy="532820"/>
          </a:xfr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rmAutofit lnSpcReduction="10000"/>
          </a:bodyPr>
          <a:lstStyle>
            <a:lvl1pPr>
              <a:defRPr kumimoji="0" lang="uk-UA" sz="3200" b="1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</a:defRPr>
            </a:lvl1pPr>
          </a:lstStyle>
          <a:p>
            <a:pPr marL="0" lvl="0" fontAlgn="base">
              <a:lnSpc>
                <a:spcPct val="100000"/>
              </a:lnSpc>
              <a:spcAft>
                <a:spcPct val="0"/>
              </a:spcAft>
            </a:pPr>
            <a:r>
              <a:rPr lang="uk-UA" dirty="0"/>
              <a:t>Зразок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1717398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E9269-1560-433C-88F4-3A78CD881B3D}" type="datetimeFigureOut">
              <a:rPr lang="uk-UA" smtClean="0"/>
              <a:t>08.08.2022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2E948-F03E-4133-ABAE-EC8DE8272D4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23911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і області з вміс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E9269-1560-433C-88F4-3A78CD881B3D}" type="datetimeFigureOut">
              <a:rPr lang="uk-UA" smtClean="0"/>
              <a:t>08.08.2022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2E948-F03E-4133-ABAE-EC8DE8272D4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14032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E9269-1560-433C-88F4-3A78CD881B3D}" type="datetimeFigureOut">
              <a:rPr lang="uk-UA" smtClean="0"/>
              <a:t>08.08.2022</a:t>
            </a:fld>
            <a:endParaRPr lang="uk-UA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2E948-F03E-4133-ABAE-EC8DE8272D4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79979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E9269-1560-433C-88F4-3A78CD881B3D}" type="datetimeFigureOut">
              <a:rPr lang="uk-UA" smtClean="0"/>
              <a:t>08.08.2022</a:t>
            </a:fld>
            <a:endParaRPr lang="uk-UA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2E948-F03E-4133-ABAE-EC8DE8272D4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64596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E9269-1560-433C-88F4-3A78CD881B3D}" type="datetimeFigureOut">
              <a:rPr lang="uk-UA" smtClean="0"/>
              <a:t>08.08.2022</a:t>
            </a:fld>
            <a:endParaRPr lang="uk-UA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2E948-F03E-4133-ABAE-EC8DE8272D4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40382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E9269-1560-433C-88F4-3A78CD881B3D}" type="datetimeFigureOut">
              <a:rPr lang="uk-UA" smtClean="0"/>
              <a:t>08.08.2022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2E948-F03E-4133-ABAE-EC8DE8272D4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38317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зображення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E9269-1560-433C-88F4-3A78CD881B3D}" type="datetimeFigureOut">
              <a:rPr lang="uk-UA" smtClean="0"/>
              <a:t>08.08.2022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2E948-F03E-4133-ABAE-EC8DE8272D4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3899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E9269-1560-433C-88F4-3A78CD881B3D}" type="datetimeFigureOut">
              <a:rPr lang="uk-UA" smtClean="0"/>
              <a:t>08.08.2022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2E948-F03E-4133-ABAE-EC8DE8272D4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09699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E9269-1560-433C-88F4-3A78CD881B3D}" type="datetimeFigureOut">
              <a:rPr lang="uk-UA" smtClean="0"/>
              <a:t>08.08.2022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2E948-F03E-4133-ABAE-EC8DE8272D4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63329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4E9269-1560-433C-88F4-3A78CD881B3D}" type="datetimeFigureOut">
              <a:rPr lang="uk-UA" smtClean="0"/>
              <a:t>08.08.2022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52E948-F03E-4133-ABAE-EC8DE8272D4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228090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sv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45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10" Type="http://schemas.openxmlformats.org/officeDocument/2006/relationships/image" Target="../media/image48.pn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47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ідзаголовок 2"/>
          <p:cNvSpPr>
            <a:spLocks noGrp="1"/>
          </p:cNvSpPr>
          <p:nvPr>
            <p:ph type="subTitle" idx="4294967295"/>
          </p:nvPr>
        </p:nvSpPr>
        <p:spPr>
          <a:xfrm>
            <a:off x="5032382" y="3184362"/>
            <a:ext cx="7138989" cy="403410"/>
          </a:xfrm>
        </p:spPr>
        <p:txBody>
          <a:bodyPr anchor="ctr">
            <a:normAutofit/>
          </a:bodyPr>
          <a:lstStyle/>
          <a:p>
            <a:pPr marL="0" indent="0" algn="r">
              <a:buNone/>
            </a:pPr>
            <a:r>
              <a:rPr lang="uk-UA" sz="1600" b="1" dirty="0">
                <a:solidFill>
                  <a:srgbClr val="FFFFFF"/>
                </a:solidFill>
              </a:rPr>
              <a:t>Нова українська школа</a:t>
            </a:r>
          </a:p>
        </p:txBody>
      </p:sp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5BA26BEA-9343-4551-8477-637C3CB9137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uk-UA" sz="3200" dirty="0"/>
              <a:t>Правила поведінки та безпеки життєдіяльності при роботі в комп’ютерному класі. Об’єкти, їх властивості, значення властивостей об’єкта</a:t>
            </a:r>
          </a:p>
        </p:txBody>
      </p:sp>
      <p:sp>
        <p:nvSpPr>
          <p:cNvPr id="12" name="Прямокутник 11">
            <a:extLst>
              <a:ext uri="{FF2B5EF4-FFF2-40B4-BE49-F238E27FC236}">
                <a16:creationId xmlns:a16="http://schemas.microsoft.com/office/drawing/2014/main" id="{2D019FD8-FFDC-47F4-8656-FA7C72D8F3DE}"/>
              </a:ext>
            </a:extLst>
          </p:cNvPr>
          <p:cNvSpPr/>
          <p:nvPr/>
        </p:nvSpPr>
        <p:spPr>
          <a:xfrm>
            <a:off x="2926948" y="2060124"/>
            <a:ext cx="2092407" cy="706854"/>
          </a:xfrm>
          <a:prstGeom prst="rect">
            <a:avLst/>
          </a:prstGeom>
          <a:solidFill>
            <a:srgbClr val="6D6E7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2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Урок 1</a:t>
            </a:r>
          </a:p>
        </p:txBody>
      </p:sp>
      <p:pic>
        <p:nvPicPr>
          <p:cNvPr id="14" name="Picture 2" descr="Design, responsive, computer, desktop, mobile, smartphone icon - Download on Iconfinder">
            <a:extLst>
              <a:ext uri="{FF2B5EF4-FFF2-40B4-BE49-F238E27FC236}">
                <a16:creationId xmlns:a16="http://schemas.microsoft.com/office/drawing/2014/main" id="{485DF79E-82EB-4930-98A3-B6717E6284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0583" y="3945169"/>
            <a:ext cx="2336812" cy="2336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6" descr="board, sign, warning icon">
            <a:extLst>
              <a:ext uri="{FF2B5EF4-FFF2-40B4-BE49-F238E27FC236}">
                <a16:creationId xmlns:a16="http://schemas.microsoft.com/office/drawing/2014/main" id="{668B668E-3C98-4497-B292-F01A3CD662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1699" y="3938304"/>
            <a:ext cx="2350542" cy="2350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7435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E7AE24CD-1CBE-4BF6-95F4-52D26B0E7CBC}"/>
              </a:ext>
            </a:extLst>
          </p:cNvPr>
          <p:cNvSpPr txBox="1"/>
          <p:nvPr/>
        </p:nvSpPr>
        <p:spPr>
          <a:xfrm>
            <a:off x="72007" y="1196763"/>
            <a:ext cx="5117461" cy="1815882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>
                <a:solidFill>
                  <a:srgbClr val="FFFFFF"/>
                </a:solidFill>
              </a:rPr>
              <a:t>Під час роботи з комп’ютером потрібно дотримуватися певних правил. </a:t>
            </a:r>
          </a:p>
        </p:txBody>
      </p:sp>
      <p:grpSp>
        <p:nvGrpSpPr>
          <p:cNvPr id="7" name="Групувати 6">
            <a:extLst>
              <a:ext uri="{FF2B5EF4-FFF2-40B4-BE49-F238E27FC236}">
                <a16:creationId xmlns:a16="http://schemas.microsoft.com/office/drawing/2014/main" id="{E62B7991-BBC5-4C11-AAD5-5EC40CC90E2E}"/>
              </a:ext>
            </a:extLst>
          </p:cNvPr>
          <p:cNvGrpSpPr/>
          <p:nvPr/>
        </p:nvGrpSpPr>
        <p:grpSpPr>
          <a:xfrm>
            <a:off x="5189469" y="1262743"/>
            <a:ext cx="7002531" cy="3969658"/>
            <a:chOff x="5189469" y="1262743"/>
            <a:chExt cx="7002531" cy="3969658"/>
          </a:xfrm>
        </p:grpSpPr>
        <p:pic>
          <p:nvPicPr>
            <p:cNvPr id="8" name="Picture 4" descr="https://ucpcentralmn.org/wp-content/uploads/2015/12/desktop-computer.jpg">
              <a:extLst>
                <a:ext uri="{FF2B5EF4-FFF2-40B4-BE49-F238E27FC236}">
                  <a16:creationId xmlns:a16="http://schemas.microsoft.com/office/drawing/2014/main" id="{4ECB9D36-EA09-46C4-B611-C259194904B3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802" b="6253"/>
            <a:stretch/>
          </p:blipFill>
          <p:spPr bwMode="auto">
            <a:xfrm>
              <a:off x="5189469" y="1262743"/>
              <a:ext cx="7002531" cy="396965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 descr="alert, attention, caution, danger, exclamation, warning, yellow icon">
              <a:extLst>
                <a:ext uri="{FF2B5EF4-FFF2-40B4-BE49-F238E27FC236}">
                  <a16:creationId xmlns:a16="http://schemas.microsoft.com/office/drawing/2014/main" id="{1498E8B2-29E4-41A6-BB79-52F54395121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45204" y="1493519"/>
              <a:ext cx="2051196" cy="205119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12C2272B-E90E-43D9-9539-37E9FA6D6E61}"/>
              </a:ext>
            </a:extLst>
          </p:cNvPr>
          <p:cNvSpPr txBox="1"/>
          <p:nvPr/>
        </p:nvSpPr>
        <p:spPr>
          <a:xfrm>
            <a:off x="72007" y="3110607"/>
            <a:ext cx="5117461" cy="2677656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>
                <a:solidFill>
                  <a:srgbClr val="FFFFFF"/>
                </a:solidFill>
              </a:rPr>
              <a:t>Неправильне користування комп’ютером та його пристроями може завдати шкоди й людині, і комп’ютеру.</a:t>
            </a:r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001305D4-7374-42BB-B83A-E07BDA9B3F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rmAutofit fontScale="90000"/>
          </a:bodyPr>
          <a:lstStyle/>
          <a:p>
            <a:r>
              <a:rPr lang="uk-UA" dirty="0"/>
              <a:t>Правила поведінки в</a:t>
            </a:r>
            <a:br>
              <a:rPr lang="uk-UA" dirty="0"/>
            </a:br>
            <a:r>
              <a:rPr lang="uk-UA" dirty="0"/>
              <a:t>комп’ютерному класі</a:t>
            </a:r>
          </a:p>
        </p:txBody>
      </p:sp>
      <p:sp>
        <p:nvSpPr>
          <p:cNvPr id="11" name="Прямокутник 10">
            <a:extLst>
              <a:ext uri="{FF2B5EF4-FFF2-40B4-BE49-F238E27FC236}">
                <a16:creationId xmlns:a16="http://schemas.microsoft.com/office/drawing/2014/main" id="{B958A208-9FBB-4ABE-87AC-23B960D671B3}"/>
              </a:ext>
            </a:extLst>
          </p:cNvPr>
          <p:cNvSpPr/>
          <p:nvPr/>
        </p:nvSpPr>
        <p:spPr>
          <a:xfrm>
            <a:off x="116841" y="79749"/>
            <a:ext cx="1051560" cy="53898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Розділ 1</a:t>
            </a:r>
          </a:p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§ 1.1</a:t>
            </a:r>
          </a:p>
        </p:txBody>
      </p:sp>
    </p:spTree>
    <p:extLst>
      <p:ext uri="{BB962C8B-B14F-4D97-AF65-F5344CB8AC3E}">
        <p14:creationId xmlns:p14="http://schemas.microsoft.com/office/powerpoint/2010/main" val="3391432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E9F58E17-79F9-4448-8E5E-6CB5FB4CD26D}"/>
              </a:ext>
            </a:extLst>
          </p:cNvPr>
          <p:cNvSpPr txBox="1"/>
          <p:nvPr/>
        </p:nvSpPr>
        <p:spPr>
          <a:xfrm>
            <a:off x="72008" y="1196763"/>
            <a:ext cx="5962650" cy="1815882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>
                <a:solidFill>
                  <a:srgbClr val="FFFF00"/>
                </a:solidFill>
              </a:rPr>
              <a:t>Пам’ятай</a:t>
            </a:r>
            <a:r>
              <a:rPr lang="uk-UA" sz="2800" b="1" i="1" kern="0" dirty="0">
                <a:solidFill>
                  <a:schemeClr val="bg1"/>
                </a:solidFill>
              </a:rPr>
              <a:t>: у комп’ютерному класі до робочих місць підведено небезпечну для життя напругу. </a:t>
            </a:r>
            <a:endParaRPr lang="uk-UA" sz="2800" b="1" i="1" kern="0" dirty="0">
              <a:solidFill>
                <a:srgbClr val="FFFFFF"/>
              </a:solidFill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034A766A-2708-4DD7-B33D-E276DFAD545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0167"/>
          <a:stretch/>
        </p:blipFill>
        <p:spPr>
          <a:xfrm>
            <a:off x="6157342" y="1196763"/>
            <a:ext cx="5962650" cy="5356437"/>
          </a:xfrm>
          <a:prstGeom prst="rect">
            <a:avLst/>
          </a:prstGeom>
        </p:spPr>
      </p:pic>
      <p:grpSp>
        <p:nvGrpSpPr>
          <p:cNvPr id="9" name="Групувати 8">
            <a:extLst>
              <a:ext uri="{FF2B5EF4-FFF2-40B4-BE49-F238E27FC236}">
                <a16:creationId xmlns:a16="http://schemas.microsoft.com/office/drawing/2014/main" id="{E28E4337-DA76-4406-8334-39F73A7D47C7}"/>
              </a:ext>
            </a:extLst>
          </p:cNvPr>
          <p:cNvGrpSpPr/>
          <p:nvPr/>
        </p:nvGrpSpPr>
        <p:grpSpPr>
          <a:xfrm>
            <a:off x="72008" y="3141268"/>
            <a:ext cx="5962650" cy="2352539"/>
            <a:chOff x="72008" y="3484171"/>
            <a:chExt cx="5962650" cy="2352539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5E240931-125E-4B17-93E7-513A4B260511}"/>
                </a:ext>
              </a:extLst>
            </p:cNvPr>
            <p:cNvSpPr txBox="1"/>
            <p:nvPr/>
          </p:nvSpPr>
          <p:spPr>
            <a:xfrm>
              <a:off x="72008" y="3549302"/>
              <a:ext cx="5962650" cy="2246769"/>
            </a:xfrm>
            <a:prstGeom prst="rect">
              <a:avLst/>
            </a:prstGeom>
            <a:solidFill>
              <a:srgbClr val="008000"/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p:spPr>
          <p:txBody>
            <a:bodyPr wrap="square" rtlCol="0">
              <a:spAutoFit/>
            </a:bodyPr>
            <a:lstStyle/>
            <a:p>
              <a:pPr lvl="0" indent="457189" algn="just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uk-UA" sz="2800" b="1" i="1" kern="0" dirty="0">
                  <a:solidFill>
                    <a:schemeClr val="bg1"/>
                  </a:solidFill>
                </a:rPr>
                <a:t>Тому суворо</a:t>
              </a:r>
            </a:p>
            <a:p>
              <a:pPr lvl="0" indent="457189" algn="just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uk-UA" sz="2800" b="1" i="1" kern="0" dirty="0">
                  <a:solidFill>
                    <a:schemeClr val="bg1"/>
                  </a:solidFill>
                </a:rPr>
                <a:t>дотримуйся</a:t>
              </a:r>
            </a:p>
            <a:p>
              <a:pPr lvl="0" indent="457189" algn="just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uk-UA" sz="2800" b="1" i="1" kern="0" dirty="0">
                  <a:solidFill>
                    <a:schemeClr val="bg1"/>
                  </a:solidFill>
                </a:rPr>
                <a:t>усіх правил</a:t>
              </a:r>
            </a:p>
            <a:p>
              <a:pPr lvl="0" indent="457189" algn="just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uk-UA" sz="2800" b="1" i="1" kern="0" dirty="0">
                  <a:solidFill>
                    <a:schemeClr val="bg1"/>
                  </a:solidFill>
                </a:rPr>
                <a:t>поведінки та</a:t>
              </a:r>
            </a:p>
            <a:p>
              <a:pPr lvl="0" indent="457189" algn="just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uk-UA" sz="2800" b="1" i="1" kern="0" dirty="0">
                  <a:solidFill>
                    <a:schemeClr val="bg1"/>
                  </a:solidFill>
                </a:rPr>
                <a:t>безпеки.</a:t>
              </a:r>
            </a:p>
          </p:txBody>
        </p:sp>
        <p:pic>
          <p:nvPicPr>
            <p:cNvPr id="11" name="Picture 2" descr="alert, attention, caution, danger, exclamation, warning, yellow icon">
              <a:extLst>
                <a:ext uri="{FF2B5EF4-FFF2-40B4-BE49-F238E27FC236}">
                  <a16:creationId xmlns:a16="http://schemas.microsoft.com/office/drawing/2014/main" id="{F23F6E67-4EDA-478A-BC9B-3BA48D9A381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50424" y="3484171"/>
              <a:ext cx="2352536" cy="235253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129C64EF-D93B-4505-9CC5-4C7E505845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rmAutofit fontScale="90000"/>
          </a:bodyPr>
          <a:lstStyle/>
          <a:p>
            <a:r>
              <a:rPr lang="uk-UA" dirty="0"/>
              <a:t>Правила поведінки в</a:t>
            </a:r>
            <a:br>
              <a:rPr lang="uk-UA" dirty="0"/>
            </a:br>
            <a:r>
              <a:rPr lang="uk-UA" dirty="0"/>
              <a:t>комп’ютерному класі</a:t>
            </a:r>
          </a:p>
        </p:txBody>
      </p:sp>
      <p:sp>
        <p:nvSpPr>
          <p:cNvPr id="12" name="Прямокутник 11">
            <a:extLst>
              <a:ext uri="{FF2B5EF4-FFF2-40B4-BE49-F238E27FC236}">
                <a16:creationId xmlns:a16="http://schemas.microsoft.com/office/drawing/2014/main" id="{F0A87FA0-A8EC-41A9-957D-60691B2BC096}"/>
              </a:ext>
            </a:extLst>
          </p:cNvPr>
          <p:cNvSpPr/>
          <p:nvPr/>
        </p:nvSpPr>
        <p:spPr>
          <a:xfrm>
            <a:off x="116841" y="79749"/>
            <a:ext cx="1051560" cy="53898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Розділ 1</a:t>
            </a:r>
          </a:p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§ 1.1</a:t>
            </a:r>
          </a:p>
        </p:txBody>
      </p:sp>
    </p:spTree>
    <p:extLst>
      <p:ext uri="{BB962C8B-B14F-4D97-AF65-F5344CB8AC3E}">
        <p14:creationId xmlns:p14="http://schemas.microsoft.com/office/powerpoint/2010/main" val="2922474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кутник 6">
            <a:extLst>
              <a:ext uri="{FF2B5EF4-FFF2-40B4-BE49-F238E27FC236}">
                <a16:creationId xmlns:a16="http://schemas.microsoft.com/office/drawing/2014/main" id="{443DF29E-4E39-445B-BD77-A46575881333}"/>
              </a:ext>
            </a:extLst>
          </p:cNvPr>
          <p:cNvSpPr/>
          <p:nvPr/>
        </p:nvSpPr>
        <p:spPr>
          <a:xfrm>
            <a:off x="72008" y="1211387"/>
            <a:ext cx="8076312" cy="3777173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5400" b="1" i="1" kern="0" dirty="0">
                <a:solidFill>
                  <a:srgbClr val="FFFFFF"/>
                </a:solidFill>
              </a:rPr>
              <a:t>До комп’ютерного класу заходь спокійно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9CF2AC34-28EC-4B9C-98C0-329555DFF3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99772" y="1196763"/>
            <a:ext cx="3920219" cy="3791797"/>
          </a:xfrm>
          <a:prstGeom prst="rect">
            <a:avLst/>
          </a:prstGeom>
        </p:spPr>
      </p:pic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9E2B9F64-3C64-4BE2-AA00-7FFF72FDAD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rmAutofit fontScale="90000"/>
          </a:bodyPr>
          <a:lstStyle/>
          <a:p>
            <a:r>
              <a:rPr lang="uk-UA" dirty="0"/>
              <a:t>Правила поведінки в</a:t>
            </a:r>
            <a:br>
              <a:rPr lang="uk-UA" dirty="0"/>
            </a:br>
            <a:r>
              <a:rPr lang="uk-UA" dirty="0"/>
              <a:t>комп’ютерному класі</a:t>
            </a:r>
          </a:p>
        </p:txBody>
      </p:sp>
      <p:sp>
        <p:nvSpPr>
          <p:cNvPr id="9" name="Прямокутник 8">
            <a:extLst>
              <a:ext uri="{FF2B5EF4-FFF2-40B4-BE49-F238E27FC236}">
                <a16:creationId xmlns:a16="http://schemas.microsoft.com/office/drawing/2014/main" id="{E5525CC0-A44B-4117-8296-9ACCDCA2D235}"/>
              </a:ext>
            </a:extLst>
          </p:cNvPr>
          <p:cNvSpPr/>
          <p:nvPr/>
        </p:nvSpPr>
        <p:spPr>
          <a:xfrm>
            <a:off x="116841" y="79749"/>
            <a:ext cx="1051560" cy="53898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Розділ 1</a:t>
            </a:r>
          </a:p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§ 1.1</a:t>
            </a:r>
          </a:p>
        </p:txBody>
      </p:sp>
    </p:spTree>
    <p:extLst>
      <p:ext uri="{BB962C8B-B14F-4D97-AF65-F5344CB8AC3E}">
        <p14:creationId xmlns:p14="http://schemas.microsoft.com/office/powerpoint/2010/main" val="3993115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кутник 6">
            <a:extLst>
              <a:ext uri="{FF2B5EF4-FFF2-40B4-BE49-F238E27FC236}">
                <a16:creationId xmlns:a16="http://schemas.microsoft.com/office/drawing/2014/main" id="{DBF789F2-A95C-4697-9A74-1ADC75D3963B}"/>
              </a:ext>
            </a:extLst>
          </p:cNvPr>
          <p:cNvSpPr/>
          <p:nvPr/>
        </p:nvSpPr>
        <p:spPr>
          <a:xfrm>
            <a:off x="4043678" y="1211387"/>
            <a:ext cx="8076312" cy="3777173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4800" b="1" i="1" kern="0" dirty="0">
                <a:solidFill>
                  <a:srgbClr val="FFFFFF"/>
                </a:solidFill>
              </a:rPr>
              <a:t>Не </a:t>
            </a:r>
            <a:r>
              <a:rPr lang="uk-UA" sz="4800" b="1" i="1" kern="0" dirty="0" err="1">
                <a:solidFill>
                  <a:srgbClr val="FFFFFF"/>
                </a:solidFill>
              </a:rPr>
              <a:t>принось</a:t>
            </a:r>
            <a:r>
              <a:rPr lang="uk-UA" sz="4800" b="1" i="1" kern="0" dirty="0">
                <a:solidFill>
                  <a:srgbClr val="FFFFFF"/>
                </a:solidFill>
              </a:rPr>
              <a:t> у комп’ютерний клас їжу та напої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9AAD122-4B23-4C0E-AF31-D570AC6745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99" y="1211387"/>
            <a:ext cx="3882485" cy="3777173"/>
          </a:xfrm>
          <a:prstGeom prst="rect">
            <a:avLst/>
          </a:prstGeom>
        </p:spPr>
      </p:pic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6CB42A15-DB4F-4A51-99E5-A09D548F78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rmAutofit fontScale="90000"/>
          </a:bodyPr>
          <a:lstStyle/>
          <a:p>
            <a:r>
              <a:rPr lang="uk-UA" dirty="0"/>
              <a:t>Правила поведінки в</a:t>
            </a:r>
            <a:br>
              <a:rPr lang="uk-UA" dirty="0"/>
            </a:br>
            <a:r>
              <a:rPr lang="uk-UA" dirty="0"/>
              <a:t>комп’ютерному класі</a:t>
            </a:r>
          </a:p>
        </p:txBody>
      </p:sp>
      <p:sp>
        <p:nvSpPr>
          <p:cNvPr id="8" name="Прямокутник 7">
            <a:extLst>
              <a:ext uri="{FF2B5EF4-FFF2-40B4-BE49-F238E27FC236}">
                <a16:creationId xmlns:a16="http://schemas.microsoft.com/office/drawing/2014/main" id="{D3679629-7C85-406D-88D8-E6B95CF404B2}"/>
              </a:ext>
            </a:extLst>
          </p:cNvPr>
          <p:cNvSpPr/>
          <p:nvPr/>
        </p:nvSpPr>
        <p:spPr>
          <a:xfrm>
            <a:off x="116841" y="79749"/>
            <a:ext cx="1051560" cy="53898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Розділ 1</a:t>
            </a:r>
          </a:p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§ 1.1</a:t>
            </a:r>
          </a:p>
        </p:txBody>
      </p:sp>
    </p:spTree>
    <p:extLst>
      <p:ext uri="{BB962C8B-B14F-4D97-AF65-F5344CB8AC3E}">
        <p14:creationId xmlns:p14="http://schemas.microsoft.com/office/powerpoint/2010/main" val="991439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кутник 6">
            <a:extLst>
              <a:ext uri="{FF2B5EF4-FFF2-40B4-BE49-F238E27FC236}">
                <a16:creationId xmlns:a16="http://schemas.microsoft.com/office/drawing/2014/main" id="{443DF29E-4E39-445B-BD77-A46575881333}"/>
              </a:ext>
            </a:extLst>
          </p:cNvPr>
          <p:cNvSpPr/>
          <p:nvPr/>
        </p:nvSpPr>
        <p:spPr>
          <a:xfrm>
            <a:off x="72008" y="1211387"/>
            <a:ext cx="8076312" cy="3777173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4400" b="1" i="1" kern="0" dirty="0">
                <a:solidFill>
                  <a:srgbClr val="FFFFFF"/>
                </a:solidFill>
              </a:rPr>
              <a:t>Слідкуй за чистотою рук: руки під час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4400" b="1" i="1" kern="0" dirty="0">
                <a:solidFill>
                  <a:srgbClr val="FFFFFF"/>
                </a:solidFill>
              </a:rPr>
              <a:t>роботи з  комп’ютером мають бути чистими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4400" b="1" i="1" kern="0" dirty="0">
                <a:solidFill>
                  <a:srgbClr val="FFFFFF"/>
                </a:solidFill>
              </a:rPr>
              <a:t>й сухими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E766A4B4-E2BE-48E1-A98A-F60E0FCF16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51956" y="1211387"/>
            <a:ext cx="3868034" cy="3777173"/>
          </a:xfrm>
          <a:prstGeom prst="rect">
            <a:avLst/>
          </a:prstGeom>
        </p:spPr>
      </p:pic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0D93DC9E-A9F9-4FFE-AF9F-63BC046646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rmAutofit fontScale="90000"/>
          </a:bodyPr>
          <a:lstStyle/>
          <a:p>
            <a:r>
              <a:rPr lang="uk-UA" dirty="0"/>
              <a:t>Правила поведінки в</a:t>
            </a:r>
            <a:br>
              <a:rPr lang="uk-UA" dirty="0"/>
            </a:br>
            <a:r>
              <a:rPr lang="uk-UA" dirty="0"/>
              <a:t>комп’ютерному класі</a:t>
            </a:r>
          </a:p>
        </p:txBody>
      </p:sp>
      <p:sp>
        <p:nvSpPr>
          <p:cNvPr id="8" name="Прямокутник 7">
            <a:extLst>
              <a:ext uri="{FF2B5EF4-FFF2-40B4-BE49-F238E27FC236}">
                <a16:creationId xmlns:a16="http://schemas.microsoft.com/office/drawing/2014/main" id="{C8C04458-6695-4D19-94B2-CC863451646A}"/>
              </a:ext>
            </a:extLst>
          </p:cNvPr>
          <p:cNvSpPr/>
          <p:nvPr/>
        </p:nvSpPr>
        <p:spPr>
          <a:xfrm>
            <a:off x="116841" y="79749"/>
            <a:ext cx="1051560" cy="53898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Розділ 1</a:t>
            </a:r>
          </a:p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§ 1.1</a:t>
            </a:r>
          </a:p>
        </p:txBody>
      </p:sp>
    </p:spTree>
    <p:extLst>
      <p:ext uri="{BB962C8B-B14F-4D97-AF65-F5344CB8AC3E}">
        <p14:creationId xmlns:p14="http://schemas.microsoft.com/office/powerpoint/2010/main" val="1550311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кутник 6">
            <a:extLst>
              <a:ext uri="{FF2B5EF4-FFF2-40B4-BE49-F238E27FC236}">
                <a16:creationId xmlns:a16="http://schemas.microsoft.com/office/drawing/2014/main" id="{DBF789F2-A95C-4697-9A74-1ADC75D3963B}"/>
              </a:ext>
            </a:extLst>
          </p:cNvPr>
          <p:cNvSpPr/>
          <p:nvPr/>
        </p:nvSpPr>
        <p:spPr>
          <a:xfrm>
            <a:off x="4043678" y="1211387"/>
            <a:ext cx="8076312" cy="3777173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i="1" kern="0" dirty="0">
                <a:solidFill>
                  <a:srgbClr val="FFFFFF"/>
                </a:solidFill>
              </a:rPr>
              <a:t>Сиди за комп’ютером прямо, на відстані </a:t>
            </a:r>
            <a:r>
              <a:rPr lang="uk-UA" sz="4400" b="1" i="1" dirty="0">
                <a:solidFill>
                  <a:schemeClr val="bg1"/>
                </a:solidFill>
              </a:rPr>
              <a:t>від очей до екрана монітора —</a:t>
            </a:r>
          </a:p>
          <a:p>
            <a:pPr algn="ctr"/>
            <a:r>
              <a:rPr lang="uk-UA" sz="4400" b="1" i="1" dirty="0">
                <a:solidFill>
                  <a:schemeClr val="bg1"/>
                </a:solidFill>
              </a:rPr>
              <a:t>50 см</a:t>
            </a:r>
          </a:p>
        </p:txBody>
      </p:sp>
      <p:pic>
        <p:nvPicPr>
          <p:cNvPr id="8" name="Picture 2" descr="Результат пошуку зображень за запитом at the computer vector">
            <a:extLst>
              <a:ext uri="{FF2B5EF4-FFF2-40B4-BE49-F238E27FC236}">
                <a16:creationId xmlns:a16="http://schemas.microsoft.com/office/drawing/2014/main" id="{7988C2F4-00A3-4E23-87CE-84ACD64D93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1181" y="1211387"/>
            <a:ext cx="3882485" cy="5241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E315F169-59DC-485D-8998-95E2A42559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rmAutofit fontScale="90000"/>
          </a:bodyPr>
          <a:lstStyle/>
          <a:p>
            <a:r>
              <a:rPr lang="uk-UA" dirty="0"/>
              <a:t>Правила поведінки в</a:t>
            </a:r>
            <a:br>
              <a:rPr lang="uk-UA" dirty="0"/>
            </a:br>
            <a:r>
              <a:rPr lang="uk-UA" dirty="0"/>
              <a:t>комп’ютерному класі</a:t>
            </a:r>
          </a:p>
        </p:txBody>
      </p:sp>
      <p:sp>
        <p:nvSpPr>
          <p:cNvPr id="9" name="Прямокутник 8">
            <a:extLst>
              <a:ext uri="{FF2B5EF4-FFF2-40B4-BE49-F238E27FC236}">
                <a16:creationId xmlns:a16="http://schemas.microsoft.com/office/drawing/2014/main" id="{E8EA5753-9E90-4A09-9507-45A9E48EAA33}"/>
              </a:ext>
            </a:extLst>
          </p:cNvPr>
          <p:cNvSpPr/>
          <p:nvPr/>
        </p:nvSpPr>
        <p:spPr>
          <a:xfrm>
            <a:off x="116841" y="79749"/>
            <a:ext cx="1051560" cy="53898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Розділ 1</a:t>
            </a:r>
          </a:p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§ 1.1</a:t>
            </a:r>
          </a:p>
        </p:txBody>
      </p:sp>
    </p:spTree>
    <p:extLst>
      <p:ext uri="{BB962C8B-B14F-4D97-AF65-F5344CB8AC3E}">
        <p14:creationId xmlns:p14="http://schemas.microsoft.com/office/powerpoint/2010/main" val="2611587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кутник 6">
            <a:extLst>
              <a:ext uri="{FF2B5EF4-FFF2-40B4-BE49-F238E27FC236}">
                <a16:creationId xmlns:a16="http://schemas.microsoft.com/office/drawing/2014/main" id="{443DF29E-4E39-445B-BD77-A46575881333}"/>
              </a:ext>
            </a:extLst>
          </p:cNvPr>
          <p:cNvSpPr/>
          <p:nvPr/>
        </p:nvSpPr>
        <p:spPr>
          <a:xfrm>
            <a:off x="72008" y="1211387"/>
            <a:ext cx="8076312" cy="3777173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4800" b="1" i="1" kern="0" dirty="0">
                <a:solidFill>
                  <a:srgbClr val="FFFFFF"/>
                </a:solidFill>
              </a:rPr>
              <a:t>Вмикай і вимикай комп’ютер лише з дозволу вчителя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32499CE-955B-4D44-8E43-2BA45B5400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95179" y="1211387"/>
            <a:ext cx="3824812" cy="3777173"/>
          </a:xfrm>
          <a:prstGeom prst="rect">
            <a:avLst/>
          </a:prstGeom>
        </p:spPr>
      </p:pic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61F99378-8E55-4714-A0C8-A819E63F5B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rmAutofit fontScale="90000"/>
          </a:bodyPr>
          <a:lstStyle/>
          <a:p>
            <a:r>
              <a:rPr lang="uk-UA" dirty="0"/>
              <a:t>Правила поведінки в</a:t>
            </a:r>
            <a:br>
              <a:rPr lang="uk-UA" dirty="0"/>
            </a:br>
            <a:r>
              <a:rPr lang="uk-UA" dirty="0"/>
              <a:t>комп’ютерному класі</a:t>
            </a:r>
          </a:p>
        </p:txBody>
      </p:sp>
      <p:sp>
        <p:nvSpPr>
          <p:cNvPr id="9" name="Прямокутник 8">
            <a:extLst>
              <a:ext uri="{FF2B5EF4-FFF2-40B4-BE49-F238E27FC236}">
                <a16:creationId xmlns:a16="http://schemas.microsoft.com/office/drawing/2014/main" id="{F4E5F23D-5B98-4AF3-B450-FFE51D38D80B}"/>
              </a:ext>
            </a:extLst>
          </p:cNvPr>
          <p:cNvSpPr/>
          <p:nvPr/>
        </p:nvSpPr>
        <p:spPr>
          <a:xfrm>
            <a:off x="116841" y="79749"/>
            <a:ext cx="1051560" cy="53898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Розділ 1</a:t>
            </a:r>
          </a:p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§ 1.1</a:t>
            </a:r>
          </a:p>
        </p:txBody>
      </p:sp>
    </p:spTree>
    <p:extLst>
      <p:ext uri="{BB962C8B-B14F-4D97-AF65-F5344CB8AC3E}">
        <p14:creationId xmlns:p14="http://schemas.microsoft.com/office/powerpoint/2010/main" val="3672704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кутник 6">
            <a:extLst>
              <a:ext uri="{FF2B5EF4-FFF2-40B4-BE49-F238E27FC236}">
                <a16:creationId xmlns:a16="http://schemas.microsoft.com/office/drawing/2014/main" id="{55E3C56A-2B0E-4D50-80F7-A4DFD2375411}"/>
              </a:ext>
            </a:extLst>
          </p:cNvPr>
          <p:cNvSpPr/>
          <p:nvPr/>
        </p:nvSpPr>
        <p:spPr>
          <a:xfrm>
            <a:off x="4043678" y="1211387"/>
            <a:ext cx="8076312" cy="3777173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4800" b="1" i="1" kern="0" dirty="0">
                <a:solidFill>
                  <a:srgbClr val="FFFFFF"/>
                </a:solidFill>
              </a:rPr>
              <a:t> Не ремонтуй комп’ютер самотужки — поклич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4800" b="1" i="1" kern="0" dirty="0">
                <a:solidFill>
                  <a:srgbClr val="FFFFFF"/>
                </a:solidFill>
              </a:rPr>
              <a:t>учителя!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7D0288DD-8DBA-446C-B4EB-05EE9B3F43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005" y="1211386"/>
            <a:ext cx="3819275" cy="3777174"/>
          </a:xfrm>
          <a:prstGeom prst="rect">
            <a:avLst/>
          </a:prstGeom>
        </p:spPr>
      </p:pic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5C3558B9-F06B-449B-AEB8-827AEEFC2C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rmAutofit fontScale="90000"/>
          </a:bodyPr>
          <a:lstStyle/>
          <a:p>
            <a:r>
              <a:rPr lang="uk-UA" dirty="0"/>
              <a:t>Правила поведінки в</a:t>
            </a:r>
            <a:br>
              <a:rPr lang="uk-UA" dirty="0"/>
            </a:br>
            <a:r>
              <a:rPr lang="uk-UA" dirty="0"/>
              <a:t>комп’ютерному класі</a:t>
            </a:r>
          </a:p>
        </p:txBody>
      </p:sp>
      <p:sp>
        <p:nvSpPr>
          <p:cNvPr id="9" name="Прямокутник 8">
            <a:extLst>
              <a:ext uri="{FF2B5EF4-FFF2-40B4-BE49-F238E27FC236}">
                <a16:creationId xmlns:a16="http://schemas.microsoft.com/office/drawing/2014/main" id="{EE7889B1-7B2F-4EA4-81DC-307789C712A6}"/>
              </a:ext>
            </a:extLst>
          </p:cNvPr>
          <p:cNvSpPr/>
          <p:nvPr/>
        </p:nvSpPr>
        <p:spPr>
          <a:xfrm>
            <a:off x="116841" y="79749"/>
            <a:ext cx="1051560" cy="53898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Розділ 1</a:t>
            </a:r>
          </a:p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§ 1.1</a:t>
            </a:r>
          </a:p>
        </p:txBody>
      </p:sp>
    </p:spTree>
    <p:extLst>
      <p:ext uri="{BB962C8B-B14F-4D97-AF65-F5344CB8AC3E}">
        <p14:creationId xmlns:p14="http://schemas.microsoft.com/office/powerpoint/2010/main" val="3037193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кутник 6">
            <a:extLst>
              <a:ext uri="{FF2B5EF4-FFF2-40B4-BE49-F238E27FC236}">
                <a16:creationId xmlns:a16="http://schemas.microsoft.com/office/drawing/2014/main" id="{5D83CB07-AF83-4807-808F-75623313BC8A}"/>
              </a:ext>
            </a:extLst>
          </p:cNvPr>
          <p:cNvSpPr/>
          <p:nvPr/>
        </p:nvSpPr>
        <p:spPr>
          <a:xfrm>
            <a:off x="72008" y="1211387"/>
            <a:ext cx="8076312" cy="3777173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4800" b="1" i="1" kern="0" dirty="0">
                <a:solidFill>
                  <a:srgbClr val="FFFFFF"/>
                </a:solidFill>
              </a:rPr>
              <a:t>Не торкайся дротів, розеток, задніх стінок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4800" b="1" i="1" kern="0" dirty="0">
                <a:solidFill>
                  <a:srgbClr val="FFFFFF"/>
                </a:solidFill>
              </a:rPr>
              <a:t>монітора та системного блока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68BF2BA6-EDED-4990-8F33-6BCA0F9027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41643" y="1211387"/>
            <a:ext cx="3878347" cy="3777173"/>
          </a:xfrm>
          <a:prstGeom prst="rect">
            <a:avLst/>
          </a:prstGeom>
        </p:spPr>
      </p:pic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D9BA49B6-2ADD-4B21-A57B-47C0E49B5E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rmAutofit fontScale="90000"/>
          </a:bodyPr>
          <a:lstStyle/>
          <a:p>
            <a:r>
              <a:rPr lang="uk-UA" dirty="0"/>
              <a:t>Правила поведінки в</a:t>
            </a:r>
            <a:br>
              <a:rPr lang="uk-UA" dirty="0"/>
            </a:br>
            <a:r>
              <a:rPr lang="uk-UA" dirty="0"/>
              <a:t>комп’ютерному класі</a:t>
            </a:r>
          </a:p>
        </p:txBody>
      </p:sp>
      <p:sp>
        <p:nvSpPr>
          <p:cNvPr id="9" name="Прямокутник 8">
            <a:extLst>
              <a:ext uri="{FF2B5EF4-FFF2-40B4-BE49-F238E27FC236}">
                <a16:creationId xmlns:a16="http://schemas.microsoft.com/office/drawing/2014/main" id="{AF367713-7052-4C2F-8A27-E19B4E9E9919}"/>
              </a:ext>
            </a:extLst>
          </p:cNvPr>
          <p:cNvSpPr/>
          <p:nvPr/>
        </p:nvSpPr>
        <p:spPr>
          <a:xfrm>
            <a:off x="116841" y="79749"/>
            <a:ext cx="1051560" cy="53898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Розділ 1</a:t>
            </a:r>
          </a:p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§ 1.1</a:t>
            </a:r>
          </a:p>
        </p:txBody>
      </p:sp>
    </p:spTree>
    <p:extLst>
      <p:ext uri="{BB962C8B-B14F-4D97-AF65-F5344CB8AC3E}">
        <p14:creationId xmlns:p14="http://schemas.microsoft.com/office/powerpoint/2010/main" val="97033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82F21351-EBA2-4AC9-9A80-43FB455D92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901" y="1211387"/>
            <a:ext cx="3824812" cy="3777173"/>
          </a:xfrm>
          <a:prstGeom prst="rect">
            <a:avLst/>
          </a:prstGeom>
        </p:spPr>
      </p:pic>
      <p:sp>
        <p:nvSpPr>
          <p:cNvPr id="9" name="Прямокутник 8">
            <a:extLst>
              <a:ext uri="{FF2B5EF4-FFF2-40B4-BE49-F238E27FC236}">
                <a16:creationId xmlns:a16="http://schemas.microsoft.com/office/drawing/2014/main" id="{CD4FA25A-F629-4E63-90A2-4C7F91B8492E}"/>
              </a:ext>
            </a:extLst>
          </p:cNvPr>
          <p:cNvSpPr/>
          <p:nvPr/>
        </p:nvSpPr>
        <p:spPr>
          <a:xfrm>
            <a:off x="4043678" y="1211387"/>
            <a:ext cx="8076312" cy="3777173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5400" b="1" i="1" kern="0" dirty="0">
                <a:solidFill>
                  <a:srgbClr val="FFFFFF"/>
                </a:solidFill>
              </a:rPr>
              <a:t>Не клади речі на пристрої комп’ютера.</a:t>
            </a:r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2C209BDB-4D9D-4EA0-8B82-3BF6F1E3DB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rmAutofit fontScale="90000"/>
          </a:bodyPr>
          <a:lstStyle/>
          <a:p>
            <a:r>
              <a:rPr lang="uk-UA" dirty="0"/>
              <a:t>Правила поведінки в</a:t>
            </a:r>
            <a:br>
              <a:rPr lang="uk-UA" dirty="0"/>
            </a:br>
            <a:r>
              <a:rPr lang="uk-UA" dirty="0"/>
              <a:t>комп’ютерному класі</a:t>
            </a:r>
          </a:p>
        </p:txBody>
      </p:sp>
      <p:sp>
        <p:nvSpPr>
          <p:cNvPr id="7" name="Прямокутник 6">
            <a:extLst>
              <a:ext uri="{FF2B5EF4-FFF2-40B4-BE49-F238E27FC236}">
                <a16:creationId xmlns:a16="http://schemas.microsoft.com/office/drawing/2014/main" id="{4E90AEC5-A38B-49AD-B64B-F6B9DEDE1DDD}"/>
              </a:ext>
            </a:extLst>
          </p:cNvPr>
          <p:cNvSpPr/>
          <p:nvPr/>
        </p:nvSpPr>
        <p:spPr>
          <a:xfrm>
            <a:off x="116841" y="79749"/>
            <a:ext cx="1051560" cy="53898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Розділ 1</a:t>
            </a:r>
          </a:p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§ 1.1</a:t>
            </a:r>
          </a:p>
        </p:txBody>
      </p:sp>
    </p:spTree>
    <p:extLst>
      <p:ext uri="{BB962C8B-B14F-4D97-AF65-F5344CB8AC3E}">
        <p14:creationId xmlns:p14="http://schemas.microsoft.com/office/powerpoint/2010/main" val="1796009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кутник 6">
            <a:extLst>
              <a:ext uri="{FF2B5EF4-FFF2-40B4-BE49-F238E27FC236}">
                <a16:creationId xmlns:a16="http://schemas.microsoft.com/office/drawing/2014/main" id="{231773D7-8540-44F1-A906-ECCBB6516B19}"/>
              </a:ext>
            </a:extLst>
          </p:cNvPr>
          <p:cNvSpPr/>
          <p:nvPr/>
        </p:nvSpPr>
        <p:spPr>
          <a:xfrm>
            <a:off x="72008" y="1211387"/>
            <a:ext cx="8076312" cy="3777173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5400" b="1" i="1" kern="0" dirty="0">
                <a:solidFill>
                  <a:srgbClr val="FFFFFF"/>
                </a:solidFill>
              </a:rPr>
              <a:t>Час безперервної роботи за комп’ютером —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5400" b="1" i="1" kern="0" dirty="0">
                <a:solidFill>
                  <a:srgbClr val="FFFFFF"/>
                </a:solidFill>
              </a:rPr>
              <a:t>15 хвилин</a:t>
            </a:r>
          </a:p>
        </p:txBody>
      </p:sp>
      <p:pic>
        <p:nvPicPr>
          <p:cNvPr id="9" name="Picture 2" descr="Результат пошуку зображень за запитом 15 minutes vector">
            <a:extLst>
              <a:ext uri="{FF2B5EF4-FFF2-40B4-BE49-F238E27FC236}">
                <a16:creationId xmlns:a16="http://schemas.microsoft.com/office/drawing/2014/main" id="{B6F8EEF6-83D7-4894-97E3-C8CD5F81EF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030"/>
          <a:stretch/>
        </p:blipFill>
        <p:spPr bwMode="auto">
          <a:xfrm>
            <a:off x="8286061" y="1211387"/>
            <a:ext cx="3802755" cy="3777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B818304A-94F7-458B-9E46-236EE41AED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rmAutofit fontScale="90000"/>
          </a:bodyPr>
          <a:lstStyle/>
          <a:p>
            <a:r>
              <a:rPr lang="uk-UA" dirty="0"/>
              <a:t>Правила поведінки в</a:t>
            </a:r>
            <a:br>
              <a:rPr lang="uk-UA" dirty="0"/>
            </a:br>
            <a:r>
              <a:rPr lang="uk-UA" dirty="0"/>
              <a:t>комп’ютерному класі</a:t>
            </a:r>
          </a:p>
        </p:txBody>
      </p:sp>
      <p:sp>
        <p:nvSpPr>
          <p:cNvPr id="8" name="Прямокутник 7">
            <a:extLst>
              <a:ext uri="{FF2B5EF4-FFF2-40B4-BE49-F238E27FC236}">
                <a16:creationId xmlns:a16="http://schemas.microsoft.com/office/drawing/2014/main" id="{115B41BB-77A8-4DB2-9A01-A12AA622E893}"/>
              </a:ext>
            </a:extLst>
          </p:cNvPr>
          <p:cNvSpPr/>
          <p:nvPr/>
        </p:nvSpPr>
        <p:spPr>
          <a:xfrm>
            <a:off x="116841" y="79749"/>
            <a:ext cx="1051560" cy="53898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Розділ 1</a:t>
            </a:r>
          </a:p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§ 1.1</a:t>
            </a:r>
          </a:p>
        </p:txBody>
      </p:sp>
    </p:spTree>
    <p:extLst>
      <p:ext uri="{BB962C8B-B14F-4D97-AF65-F5344CB8AC3E}">
        <p14:creationId xmlns:p14="http://schemas.microsoft.com/office/powerpoint/2010/main" val="197829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3E5B6BE4-2EE6-47A2-A811-D68E115EA7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rmAutofit fontScale="90000"/>
          </a:bodyPr>
          <a:lstStyle/>
          <a:p>
            <a:r>
              <a:rPr lang="uk-UA" dirty="0"/>
              <a:t>Правила поведінки в</a:t>
            </a:r>
            <a:br>
              <a:rPr lang="uk-UA" dirty="0"/>
            </a:br>
            <a:r>
              <a:rPr lang="uk-UA" dirty="0"/>
              <a:t>комп’ютерному класі</a:t>
            </a:r>
          </a:p>
        </p:txBody>
      </p:sp>
      <p:sp>
        <p:nvSpPr>
          <p:cNvPr id="10" name="Прямокутник 9">
            <a:extLst>
              <a:ext uri="{FF2B5EF4-FFF2-40B4-BE49-F238E27FC236}">
                <a16:creationId xmlns:a16="http://schemas.microsoft.com/office/drawing/2014/main" id="{743719B5-8E13-4DC3-95C5-27E395537208}"/>
              </a:ext>
            </a:extLst>
          </p:cNvPr>
          <p:cNvSpPr/>
          <p:nvPr/>
        </p:nvSpPr>
        <p:spPr>
          <a:xfrm>
            <a:off x="72008" y="1196763"/>
            <a:ext cx="6112481" cy="5181600"/>
          </a:xfrm>
          <a:prstGeom prst="rect">
            <a:avLst/>
          </a:prstGeom>
          <a:solidFill>
            <a:srgbClr val="1942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000" b="1" i="1" dirty="0">
                <a:solidFill>
                  <a:schemeClr val="bg1"/>
                </a:solidFill>
              </a:rPr>
              <a:t>Подібних правил слід дотримуватися не лише під час роботи зі стаціонарним персональним комп’ютером. Їх потрібно виконувати й під час роботи з іншими персональними комп’ютерами.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3D81B04-0F97-430A-BFEA-FB643443F5A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948" b="6681"/>
          <a:stretch/>
        </p:blipFill>
        <p:spPr>
          <a:xfrm>
            <a:off x="6322142" y="1196764"/>
            <a:ext cx="5797849" cy="5181600"/>
          </a:xfrm>
          <a:prstGeom prst="rect">
            <a:avLst/>
          </a:prstGeom>
        </p:spPr>
      </p:pic>
      <p:sp>
        <p:nvSpPr>
          <p:cNvPr id="7" name="Прямокутник 6">
            <a:extLst>
              <a:ext uri="{FF2B5EF4-FFF2-40B4-BE49-F238E27FC236}">
                <a16:creationId xmlns:a16="http://schemas.microsoft.com/office/drawing/2014/main" id="{E4641E2B-2139-4619-9272-474DA336FCD2}"/>
              </a:ext>
            </a:extLst>
          </p:cNvPr>
          <p:cNvSpPr/>
          <p:nvPr/>
        </p:nvSpPr>
        <p:spPr>
          <a:xfrm>
            <a:off x="116841" y="79749"/>
            <a:ext cx="1051560" cy="53898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Розділ 1</a:t>
            </a:r>
          </a:p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§ 1.1</a:t>
            </a:r>
          </a:p>
        </p:txBody>
      </p:sp>
    </p:spTree>
    <p:extLst>
      <p:ext uri="{BB962C8B-B14F-4D97-AF65-F5344CB8AC3E}">
        <p14:creationId xmlns:p14="http://schemas.microsoft.com/office/powerpoint/2010/main" val="3240967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E7AE24CD-1CBE-4BF6-95F4-52D26B0E7CBC}"/>
              </a:ext>
            </a:extLst>
          </p:cNvPr>
          <p:cNvSpPr txBox="1"/>
          <p:nvPr/>
        </p:nvSpPr>
        <p:spPr>
          <a:xfrm>
            <a:off x="72008" y="1196763"/>
            <a:ext cx="3886927" cy="4401205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>
                <a:solidFill>
                  <a:srgbClr val="FFFFFF"/>
                </a:solidFill>
              </a:rPr>
              <a:t>Дотримання правил поведінки та безпеки допоможе тобі зберегти здоров’я, а також не пошкодити надскладну техніку.</a:t>
            </a:r>
          </a:p>
        </p:txBody>
      </p:sp>
      <p:pic>
        <p:nvPicPr>
          <p:cNvPr id="5124" name="Picture 4" descr="Результат пошуку зображень за запитом computer classroom vector">
            <a:extLst>
              <a:ext uri="{FF2B5EF4-FFF2-40B4-BE49-F238E27FC236}">
                <a16:creationId xmlns:a16="http://schemas.microsoft.com/office/drawing/2014/main" id="{31BF3BCC-0CD7-49D3-8E77-1DB0926EF3C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95" t="12708" r="4170" b="23333"/>
          <a:stretch/>
        </p:blipFill>
        <p:spPr bwMode="auto">
          <a:xfrm>
            <a:off x="4062848" y="1196763"/>
            <a:ext cx="8021782" cy="4401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DE5E9E70-1B2C-40A9-9F7A-BA48D2916F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rmAutofit fontScale="90000"/>
          </a:bodyPr>
          <a:lstStyle/>
          <a:p>
            <a:r>
              <a:rPr lang="uk-UA" dirty="0"/>
              <a:t>Правила поведінки в</a:t>
            </a:r>
            <a:br>
              <a:rPr lang="uk-UA" dirty="0"/>
            </a:br>
            <a:r>
              <a:rPr lang="uk-UA" dirty="0"/>
              <a:t>комп’ютерному класі</a:t>
            </a:r>
          </a:p>
        </p:txBody>
      </p:sp>
      <p:sp>
        <p:nvSpPr>
          <p:cNvPr id="7" name="Прямокутник 6">
            <a:extLst>
              <a:ext uri="{FF2B5EF4-FFF2-40B4-BE49-F238E27FC236}">
                <a16:creationId xmlns:a16="http://schemas.microsoft.com/office/drawing/2014/main" id="{C9F3E180-5C69-4582-8866-6988905DE3F1}"/>
              </a:ext>
            </a:extLst>
          </p:cNvPr>
          <p:cNvSpPr/>
          <p:nvPr/>
        </p:nvSpPr>
        <p:spPr>
          <a:xfrm>
            <a:off x="116841" y="79749"/>
            <a:ext cx="1051560" cy="53898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Розділ 1</a:t>
            </a:r>
          </a:p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§ 1.1</a:t>
            </a:r>
          </a:p>
        </p:txBody>
      </p:sp>
    </p:spTree>
    <p:extLst>
      <p:ext uri="{BB962C8B-B14F-4D97-AF65-F5344CB8AC3E}">
        <p14:creationId xmlns:p14="http://schemas.microsoft.com/office/powerpoint/2010/main" val="1226700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76DF8F3B-8823-4C32-8826-D80B47074966}"/>
              </a:ext>
            </a:extLst>
          </p:cNvPr>
          <p:cNvSpPr txBox="1"/>
          <p:nvPr/>
        </p:nvSpPr>
        <p:spPr>
          <a:xfrm>
            <a:off x="72008" y="1196763"/>
            <a:ext cx="12050142" cy="954107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indent="457200" algn="just"/>
            <a:r>
              <a:rPr lang="uk-UA" sz="2800" b="1" i="1" dirty="0">
                <a:solidFill>
                  <a:schemeClr val="bg1"/>
                </a:solidFill>
              </a:rPr>
              <a:t>Які предмети зображено на фото?</a:t>
            </a:r>
          </a:p>
          <a:p>
            <a:pPr indent="457200" algn="just"/>
            <a:r>
              <a:rPr lang="uk-UA" sz="2800" b="1" i="1" dirty="0">
                <a:solidFill>
                  <a:schemeClr val="bg1"/>
                </a:solidFill>
              </a:rPr>
              <a:t>Які явища зафіксовано?</a:t>
            </a:r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3E5B6BE4-2EE6-47A2-A811-D68E115EA7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rmAutofit/>
          </a:bodyPr>
          <a:lstStyle/>
          <a:p>
            <a:r>
              <a:rPr lang="uk-UA" dirty="0"/>
              <a:t>Об’єкти та їх властивості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7E92DCF-5409-43EE-A28F-FAD2F786C0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7996" y="2229151"/>
            <a:ext cx="9216008" cy="4305952"/>
          </a:xfrm>
          <a:prstGeom prst="rect">
            <a:avLst/>
          </a:prstGeom>
        </p:spPr>
      </p:pic>
      <p:sp>
        <p:nvSpPr>
          <p:cNvPr id="8" name="Прямокутник 7">
            <a:extLst>
              <a:ext uri="{FF2B5EF4-FFF2-40B4-BE49-F238E27FC236}">
                <a16:creationId xmlns:a16="http://schemas.microsoft.com/office/drawing/2014/main" id="{79A9DC4E-CCAC-410D-8214-2373E3CDDC6A}"/>
              </a:ext>
            </a:extLst>
          </p:cNvPr>
          <p:cNvSpPr/>
          <p:nvPr/>
        </p:nvSpPr>
        <p:spPr>
          <a:xfrm>
            <a:off x="116841" y="79749"/>
            <a:ext cx="1051560" cy="53898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Розділ 1</a:t>
            </a:r>
          </a:p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§ 1.1</a:t>
            </a:r>
          </a:p>
        </p:txBody>
      </p:sp>
    </p:spTree>
    <p:extLst>
      <p:ext uri="{BB962C8B-B14F-4D97-AF65-F5344CB8AC3E}">
        <p14:creationId xmlns:p14="http://schemas.microsoft.com/office/powerpoint/2010/main" val="542657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76DF8F3B-8823-4C32-8826-D80B47074966}"/>
              </a:ext>
            </a:extLst>
          </p:cNvPr>
          <p:cNvSpPr txBox="1"/>
          <p:nvPr/>
        </p:nvSpPr>
        <p:spPr>
          <a:xfrm>
            <a:off x="72008" y="1196763"/>
            <a:ext cx="12050142" cy="523220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indent="457200" algn="just"/>
            <a:r>
              <a:rPr lang="uk-UA" sz="2800" b="1" i="1" dirty="0">
                <a:solidFill>
                  <a:schemeClr val="bg1"/>
                </a:solidFill>
              </a:rPr>
              <a:t>Усе, що нас оточує, — це </a:t>
            </a:r>
            <a:r>
              <a:rPr lang="uk-UA" sz="2800" b="1" i="1" dirty="0">
                <a:solidFill>
                  <a:srgbClr val="FFFF00"/>
                </a:solidFill>
              </a:rPr>
              <a:t>предмети</a:t>
            </a:r>
            <a:r>
              <a:rPr lang="uk-UA" sz="2800" b="1" i="1" dirty="0">
                <a:solidFill>
                  <a:schemeClr val="bg1"/>
                </a:solidFill>
              </a:rPr>
              <a:t> та </a:t>
            </a:r>
            <a:r>
              <a:rPr lang="uk-UA" sz="2800" b="1" i="1" dirty="0">
                <a:solidFill>
                  <a:srgbClr val="FFFF00"/>
                </a:solidFill>
              </a:rPr>
              <a:t>явища</a:t>
            </a:r>
            <a:r>
              <a:rPr lang="uk-UA" sz="2800" b="1" i="1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3E5B6BE4-2EE6-47A2-A811-D68E115EA7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rmAutofit/>
          </a:bodyPr>
          <a:lstStyle/>
          <a:p>
            <a:r>
              <a:rPr lang="uk-UA" dirty="0"/>
              <a:t>Об’єкти та їх властивості</a:t>
            </a:r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17B00658-D2FC-4F5E-8BB1-D10A69639EFB}"/>
              </a:ext>
            </a:extLst>
          </p:cNvPr>
          <p:cNvSpPr/>
          <p:nvPr/>
        </p:nvSpPr>
        <p:spPr>
          <a:xfrm>
            <a:off x="72008" y="1831319"/>
            <a:ext cx="5972332" cy="862719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dirty="0">
                <a:solidFill>
                  <a:schemeClr val="bg1"/>
                </a:solidFill>
              </a:rPr>
              <a:t>Предметами є</a:t>
            </a:r>
            <a:endParaRPr lang="uk-UA" sz="3200" b="1" i="1" kern="0" dirty="0">
              <a:solidFill>
                <a:srgbClr val="FFFFFF"/>
              </a:solidFill>
            </a:endParaRPr>
          </a:p>
        </p:txBody>
      </p:sp>
      <p:sp>
        <p:nvSpPr>
          <p:cNvPr id="8" name="Прямокутник 7">
            <a:extLst>
              <a:ext uri="{FF2B5EF4-FFF2-40B4-BE49-F238E27FC236}">
                <a16:creationId xmlns:a16="http://schemas.microsoft.com/office/drawing/2014/main" id="{7F7FCEFC-8E67-4DA7-A84D-FB4D923AE01B}"/>
              </a:ext>
            </a:extLst>
          </p:cNvPr>
          <p:cNvSpPr/>
          <p:nvPr/>
        </p:nvSpPr>
        <p:spPr>
          <a:xfrm>
            <a:off x="6149820" y="1831319"/>
            <a:ext cx="5972332" cy="862719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dirty="0">
                <a:solidFill>
                  <a:schemeClr val="bg1"/>
                </a:solidFill>
              </a:rPr>
              <a:t>Явищами є</a:t>
            </a:r>
            <a:endParaRPr lang="uk-UA" sz="3200" b="1" i="1" kern="0" dirty="0">
              <a:solidFill>
                <a:srgbClr val="FFFFFF"/>
              </a:solidFill>
            </a:endParaRPr>
          </a:p>
        </p:txBody>
      </p:sp>
      <p:sp>
        <p:nvSpPr>
          <p:cNvPr id="9" name="Прямокутник 8">
            <a:extLst>
              <a:ext uri="{FF2B5EF4-FFF2-40B4-BE49-F238E27FC236}">
                <a16:creationId xmlns:a16="http://schemas.microsoft.com/office/drawing/2014/main" id="{C11FB9DD-32A6-46E9-9DEF-C78AFBB037ED}"/>
              </a:ext>
            </a:extLst>
          </p:cNvPr>
          <p:cNvSpPr/>
          <p:nvPr/>
        </p:nvSpPr>
        <p:spPr>
          <a:xfrm>
            <a:off x="72006" y="2802193"/>
            <a:ext cx="5972332" cy="626807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600" b="1" i="1" dirty="0">
                <a:solidFill>
                  <a:schemeClr val="bg1"/>
                </a:solidFill>
              </a:rPr>
              <a:t>людина і підручник, </a:t>
            </a:r>
            <a:endParaRPr lang="uk-UA" sz="2600" b="1" i="1" kern="0" dirty="0">
              <a:solidFill>
                <a:srgbClr val="FFFFFF"/>
              </a:solidFill>
            </a:endParaRPr>
          </a:p>
        </p:txBody>
      </p:sp>
      <p:sp>
        <p:nvSpPr>
          <p:cNvPr id="11" name="Прямокутник 10">
            <a:extLst>
              <a:ext uri="{FF2B5EF4-FFF2-40B4-BE49-F238E27FC236}">
                <a16:creationId xmlns:a16="http://schemas.microsoft.com/office/drawing/2014/main" id="{41BD9081-EF03-4095-9C02-A3FE6853CBE3}"/>
              </a:ext>
            </a:extLst>
          </p:cNvPr>
          <p:cNvSpPr/>
          <p:nvPr/>
        </p:nvSpPr>
        <p:spPr>
          <a:xfrm>
            <a:off x="69850" y="3537156"/>
            <a:ext cx="5972332" cy="626807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600" b="1" i="1" dirty="0">
                <a:solidFill>
                  <a:schemeClr val="bg1"/>
                </a:solidFill>
              </a:rPr>
              <a:t>олівець і полуниця,</a:t>
            </a:r>
            <a:endParaRPr lang="uk-UA" sz="2600" b="1" i="1" kern="0" dirty="0">
              <a:solidFill>
                <a:srgbClr val="FFFFFF"/>
              </a:solidFill>
            </a:endParaRPr>
          </a:p>
        </p:txBody>
      </p:sp>
      <p:sp>
        <p:nvSpPr>
          <p:cNvPr id="13" name="Прямокутник 12">
            <a:extLst>
              <a:ext uri="{FF2B5EF4-FFF2-40B4-BE49-F238E27FC236}">
                <a16:creationId xmlns:a16="http://schemas.microsoft.com/office/drawing/2014/main" id="{CDCDCFA3-0CDC-47F4-96A2-D599B2A76649}"/>
              </a:ext>
            </a:extLst>
          </p:cNvPr>
          <p:cNvSpPr/>
          <p:nvPr/>
        </p:nvSpPr>
        <p:spPr>
          <a:xfrm>
            <a:off x="69850" y="4267454"/>
            <a:ext cx="5972332" cy="626807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600" b="1" i="1" dirty="0">
                <a:solidFill>
                  <a:schemeClr val="bg1"/>
                </a:solidFill>
              </a:rPr>
              <a:t>автомобіль і комп’ютер,</a:t>
            </a:r>
            <a:endParaRPr lang="uk-UA" sz="2600" b="1" i="1" kern="0" dirty="0">
              <a:solidFill>
                <a:srgbClr val="FFFFFF"/>
              </a:solidFill>
            </a:endParaRPr>
          </a:p>
        </p:txBody>
      </p:sp>
      <p:sp>
        <p:nvSpPr>
          <p:cNvPr id="14" name="Прямокутник 13">
            <a:extLst>
              <a:ext uri="{FF2B5EF4-FFF2-40B4-BE49-F238E27FC236}">
                <a16:creationId xmlns:a16="http://schemas.microsoft.com/office/drawing/2014/main" id="{B523AA44-71A1-40D3-B40A-AEC01FD468CC}"/>
              </a:ext>
            </a:extLst>
          </p:cNvPr>
          <p:cNvSpPr/>
          <p:nvPr/>
        </p:nvSpPr>
        <p:spPr>
          <a:xfrm>
            <a:off x="69850" y="5007081"/>
            <a:ext cx="5972332" cy="626807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600" b="1" i="1" dirty="0">
                <a:solidFill>
                  <a:schemeClr val="bg1"/>
                </a:solidFill>
              </a:rPr>
              <a:t>стілець і човен,</a:t>
            </a:r>
          </a:p>
        </p:txBody>
      </p:sp>
      <p:sp>
        <p:nvSpPr>
          <p:cNvPr id="17" name="Прямокутник 16">
            <a:extLst>
              <a:ext uri="{FF2B5EF4-FFF2-40B4-BE49-F238E27FC236}">
                <a16:creationId xmlns:a16="http://schemas.microsoft.com/office/drawing/2014/main" id="{F3F46671-305C-4D8A-A4A5-DCCFF17EA5BD}"/>
              </a:ext>
            </a:extLst>
          </p:cNvPr>
          <p:cNvSpPr/>
          <p:nvPr/>
        </p:nvSpPr>
        <p:spPr>
          <a:xfrm>
            <a:off x="69850" y="5737127"/>
            <a:ext cx="5972332" cy="626807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600" b="1" i="1" dirty="0">
                <a:solidFill>
                  <a:schemeClr val="bg1"/>
                </a:solidFill>
              </a:rPr>
              <a:t>планета Марс і мурашка та ін.</a:t>
            </a:r>
          </a:p>
        </p:txBody>
      </p:sp>
      <p:sp>
        <p:nvSpPr>
          <p:cNvPr id="18" name="Прямокутник 17">
            <a:extLst>
              <a:ext uri="{FF2B5EF4-FFF2-40B4-BE49-F238E27FC236}">
                <a16:creationId xmlns:a16="http://schemas.microsoft.com/office/drawing/2014/main" id="{6D778F50-4916-46A7-80EE-6B45EA459EC7}"/>
              </a:ext>
            </a:extLst>
          </p:cNvPr>
          <p:cNvSpPr/>
          <p:nvPr/>
        </p:nvSpPr>
        <p:spPr>
          <a:xfrm>
            <a:off x="6147662" y="2802193"/>
            <a:ext cx="5972332" cy="626807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600" b="1" i="1" dirty="0">
                <a:solidFill>
                  <a:schemeClr val="bg1"/>
                </a:solidFill>
              </a:rPr>
              <a:t>дощ і рух велосипеда,</a:t>
            </a:r>
            <a:endParaRPr lang="uk-UA" sz="2600" b="1" i="1" kern="0" dirty="0">
              <a:solidFill>
                <a:srgbClr val="FFFFFF"/>
              </a:solidFill>
            </a:endParaRPr>
          </a:p>
        </p:txBody>
      </p:sp>
      <p:sp>
        <p:nvSpPr>
          <p:cNvPr id="19" name="Прямокутник 18">
            <a:extLst>
              <a:ext uri="{FF2B5EF4-FFF2-40B4-BE49-F238E27FC236}">
                <a16:creationId xmlns:a16="http://schemas.microsoft.com/office/drawing/2014/main" id="{FAD9C6AE-1930-447F-8274-36600553EBAD}"/>
              </a:ext>
            </a:extLst>
          </p:cNvPr>
          <p:cNvSpPr/>
          <p:nvPr/>
        </p:nvSpPr>
        <p:spPr>
          <a:xfrm>
            <a:off x="6145506" y="3537156"/>
            <a:ext cx="5972332" cy="13571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600" b="1" i="1" dirty="0">
                <a:solidFill>
                  <a:schemeClr val="bg1"/>
                </a:solidFill>
              </a:rPr>
              <a:t>обертання нашої планети навколо Сонця і гроза,</a:t>
            </a:r>
            <a:endParaRPr lang="uk-UA" sz="2600" b="1" i="1" kern="0" dirty="0">
              <a:solidFill>
                <a:srgbClr val="FFFFFF"/>
              </a:solidFill>
            </a:endParaRPr>
          </a:p>
        </p:txBody>
      </p:sp>
      <p:sp>
        <p:nvSpPr>
          <p:cNvPr id="21" name="Прямокутник 20">
            <a:extLst>
              <a:ext uri="{FF2B5EF4-FFF2-40B4-BE49-F238E27FC236}">
                <a16:creationId xmlns:a16="http://schemas.microsoft.com/office/drawing/2014/main" id="{7D23FFB1-524E-4D6F-A193-56510C78D686}"/>
              </a:ext>
            </a:extLst>
          </p:cNvPr>
          <p:cNvSpPr/>
          <p:nvPr/>
        </p:nvSpPr>
        <p:spPr>
          <a:xfrm>
            <a:off x="6145506" y="5007081"/>
            <a:ext cx="5972332" cy="1356853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600" b="1" i="1" dirty="0">
                <a:solidFill>
                  <a:schemeClr val="bg1"/>
                </a:solidFill>
              </a:rPr>
              <a:t>кипіння води під час нагрівання та ріст дерев тощо.</a:t>
            </a:r>
            <a:endParaRPr lang="uk-UA" sz="2600" b="1" i="1" kern="0" dirty="0">
              <a:solidFill>
                <a:srgbClr val="FFFFFF"/>
              </a:solidFill>
            </a:endParaRPr>
          </a:p>
        </p:txBody>
      </p:sp>
      <p:sp>
        <p:nvSpPr>
          <p:cNvPr id="16" name="Прямокутник 15">
            <a:extLst>
              <a:ext uri="{FF2B5EF4-FFF2-40B4-BE49-F238E27FC236}">
                <a16:creationId xmlns:a16="http://schemas.microsoft.com/office/drawing/2014/main" id="{A9F890DE-8DA7-444A-86BA-1B5C5640EF01}"/>
              </a:ext>
            </a:extLst>
          </p:cNvPr>
          <p:cNvSpPr/>
          <p:nvPr/>
        </p:nvSpPr>
        <p:spPr>
          <a:xfrm>
            <a:off x="116841" y="79749"/>
            <a:ext cx="1051560" cy="53898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Розділ 1</a:t>
            </a:r>
          </a:p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§ 1.1</a:t>
            </a:r>
          </a:p>
        </p:txBody>
      </p:sp>
    </p:spTree>
    <p:extLst>
      <p:ext uri="{BB962C8B-B14F-4D97-AF65-F5344CB8AC3E}">
        <p14:creationId xmlns:p14="http://schemas.microsoft.com/office/powerpoint/2010/main" val="1119746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25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75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25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7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" grpId="0" animBg="1"/>
      <p:bldP spid="8" grpId="0" animBg="1"/>
      <p:bldP spid="9" grpId="0" animBg="1"/>
      <p:bldP spid="11" grpId="0" animBg="1"/>
      <p:bldP spid="13" grpId="0" animBg="1"/>
      <p:bldP spid="14" grpId="0" animBg="1"/>
      <p:bldP spid="17" grpId="0" animBg="1"/>
      <p:bldP spid="18" grpId="0" animBg="1"/>
      <p:bldP spid="19" grpId="0" animBg="1"/>
      <p:bldP spid="2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76DF8F3B-8823-4C32-8826-D80B47074966}"/>
              </a:ext>
            </a:extLst>
          </p:cNvPr>
          <p:cNvSpPr txBox="1"/>
          <p:nvPr/>
        </p:nvSpPr>
        <p:spPr>
          <a:xfrm>
            <a:off x="72008" y="1196763"/>
            <a:ext cx="12050142" cy="1815882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indent="457200" algn="just"/>
            <a:r>
              <a:rPr lang="uk-UA" sz="2800" b="1" i="1" dirty="0">
                <a:solidFill>
                  <a:schemeClr val="bg1"/>
                </a:solidFill>
              </a:rPr>
              <a:t>Предмети та явища — це </a:t>
            </a:r>
            <a:r>
              <a:rPr lang="uk-UA" sz="2800" b="1" i="1" dirty="0">
                <a:solidFill>
                  <a:srgbClr val="FFFF00"/>
                </a:solidFill>
              </a:rPr>
              <a:t>об’єкти</a:t>
            </a:r>
            <a:r>
              <a:rPr lang="uk-UA" sz="2800" b="1" i="1" dirty="0">
                <a:solidFill>
                  <a:schemeClr val="bg1"/>
                </a:solidFill>
              </a:rPr>
              <a:t> (лат. </a:t>
            </a:r>
            <a:r>
              <a:rPr lang="uk-UA" sz="2800" b="1" i="1" dirty="0" err="1">
                <a:solidFill>
                  <a:schemeClr val="bg1"/>
                </a:solidFill>
              </a:rPr>
              <a:t>objectum</a:t>
            </a:r>
            <a:r>
              <a:rPr lang="uk-UA" sz="2800" b="1" i="1" dirty="0">
                <a:solidFill>
                  <a:schemeClr val="bg1"/>
                </a:solidFill>
              </a:rPr>
              <a:t> — предмет). Кожний об’єкт має </a:t>
            </a:r>
            <a:r>
              <a:rPr lang="uk-UA" sz="2800" b="1" i="1" dirty="0">
                <a:solidFill>
                  <a:srgbClr val="FFFF00"/>
                </a:solidFill>
              </a:rPr>
              <a:t>властивості</a:t>
            </a:r>
            <a:r>
              <a:rPr lang="uk-UA" sz="2800" b="1" i="1" dirty="0">
                <a:solidFill>
                  <a:schemeClr val="bg1"/>
                </a:solidFill>
              </a:rPr>
              <a:t>. Інколи властивості об’єкта називають його </a:t>
            </a:r>
            <a:r>
              <a:rPr lang="uk-UA" sz="2800" b="1" i="1" dirty="0">
                <a:solidFill>
                  <a:srgbClr val="FFFF00"/>
                </a:solidFill>
              </a:rPr>
              <a:t>параметрами</a:t>
            </a:r>
            <a:r>
              <a:rPr lang="uk-UA" sz="2800" b="1" i="1" dirty="0">
                <a:solidFill>
                  <a:schemeClr val="bg1"/>
                </a:solidFill>
              </a:rPr>
              <a:t>, </a:t>
            </a:r>
            <a:r>
              <a:rPr lang="uk-UA" sz="2800" b="1" i="1" dirty="0">
                <a:solidFill>
                  <a:srgbClr val="FFFF00"/>
                </a:solidFill>
              </a:rPr>
              <a:t>атрибутами</a:t>
            </a:r>
            <a:r>
              <a:rPr lang="uk-UA" sz="2800" b="1" i="1" dirty="0">
                <a:solidFill>
                  <a:schemeClr val="bg1"/>
                </a:solidFill>
              </a:rPr>
              <a:t> або </a:t>
            </a:r>
            <a:r>
              <a:rPr lang="uk-UA" sz="2800" b="1" i="1" dirty="0">
                <a:solidFill>
                  <a:srgbClr val="FFFF00"/>
                </a:solidFill>
              </a:rPr>
              <a:t>характеристиками</a:t>
            </a:r>
            <a:r>
              <a:rPr lang="uk-UA" sz="2800" b="1" i="1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3E5B6BE4-2EE6-47A2-A811-D68E115EA7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rmAutofit/>
          </a:bodyPr>
          <a:lstStyle/>
          <a:p>
            <a:r>
              <a:rPr lang="uk-UA" dirty="0"/>
              <a:t>Об’єкти та їх властивості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7E30803-A844-4FA0-8E63-2A078D4F5949}"/>
              </a:ext>
            </a:extLst>
          </p:cNvPr>
          <p:cNvSpPr txBox="1"/>
          <p:nvPr/>
        </p:nvSpPr>
        <p:spPr>
          <a:xfrm>
            <a:off x="1403648" y="3104214"/>
            <a:ext cx="9205358" cy="1384995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200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>
                <a:solidFill>
                  <a:srgbClr val="FFFF00"/>
                </a:solidFill>
              </a:rPr>
              <a:t>Властивості</a:t>
            </a:r>
            <a:r>
              <a:rPr lang="uk-UA" sz="2800" b="1" i="1" kern="0" dirty="0">
                <a:solidFill>
                  <a:srgbClr val="FFFFFF"/>
                </a:solidFill>
              </a:rPr>
              <a:t> — це відомості про об’єкт, за якими його можна описати та відрізнити від інших об’єктів.</a:t>
            </a:r>
            <a:endParaRPr kumimoji="0" lang="uk-UA" sz="2800" b="1" i="1" u="none" strike="noStrike" kern="0" cap="none" spc="0" normalizeH="0" baseline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</a:endParaRPr>
          </a:p>
        </p:txBody>
      </p:sp>
      <p:pic>
        <p:nvPicPr>
          <p:cNvPr id="8" name="Picture 2">
            <a:extLst>
              <a:ext uri="{FF2B5EF4-FFF2-40B4-BE49-F238E27FC236}">
                <a16:creationId xmlns:a16="http://schemas.microsoft.com/office/drawing/2014/main" id="{438F6993-305B-47CC-9130-269234275F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31040" y="3104214"/>
            <a:ext cx="1434688" cy="1434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5786D811-565E-48A3-880B-48E0DE5104C8}"/>
              </a:ext>
            </a:extLst>
          </p:cNvPr>
          <p:cNvSpPr txBox="1"/>
          <p:nvPr/>
        </p:nvSpPr>
        <p:spPr>
          <a:xfrm>
            <a:off x="1403649" y="4638065"/>
            <a:ext cx="10718502" cy="1815882"/>
          </a:xfrm>
          <a:prstGeom prst="rect">
            <a:avLst/>
          </a:prstGeom>
          <a:solidFill>
            <a:srgbClr val="008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indent="457200" algn="just"/>
            <a:r>
              <a:rPr lang="uk-UA" sz="2800" b="1" i="1" dirty="0">
                <a:solidFill>
                  <a:schemeClr val="bg1"/>
                </a:solidFill>
              </a:rPr>
              <a:t>Кожна властивість об’єкта має певне </a:t>
            </a:r>
            <a:r>
              <a:rPr lang="uk-UA" sz="2800" b="1" i="1" dirty="0">
                <a:solidFill>
                  <a:srgbClr val="FFFF00"/>
                </a:solidFill>
              </a:rPr>
              <a:t>значення</a:t>
            </a:r>
            <a:r>
              <a:rPr lang="uk-UA" sz="2800" b="1" i="1" dirty="0">
                <a:solidFill>
                  <a:schemeClr val="bg1"/>
                </a:solidFill>
              </a:rPr>
              <a:t>. Різні за типом об’єкти можна розрізняти за набором властивостей, а однотипні — за значенням їх властивостей.</a:t>
            </a:r>
          </a:p>
        </p:txBody>
      </p:sp>
      <p:pic>
        <p:nvPicPr>
          <p:cNvPr id="11" name="Picture 2" descr="attention, notice, warning icon">
            <a:extLst>
              <a:ext uri="{FF2B5EF4-FFF2-40B4-BE49-F238E27FC236}">
                <a16:creationId xmlns:a16="http://schemas.microsoft.com/office/drawing/2014/main" id="{2D766291-869E-4B45-8922-E410CF9103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50" y="4638065"/>
            <a:ext cx="1221917" cy="1221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omputer, share icon">
            <a:extLst>
              <a:ext uri="{FF2B5EF4-FFF2-40B4-BE49-F238E27FC236}">
                <a16:creationId xmlns:a16="http://schemas.microsoft.com/office/drawing/2014/main" id="{C10C24DB-8A42-4673-AD12-69EBE7355A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37154" y="3104214"/>
            <a:ext cx="1384995" cy="1384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Прямокутник 12">
            <a:extLst>
              <a:ext uri="{FF2B5EF4-FFF2-40B4-BE49-F238E27FC236}">
                <a16:creationId xmlns:a16="http://schemas.microsoft.com/office/drawing/2014/main" id="{1CE4B1FB-CE5F-452A-B5B5-662178B0A5F8}"/>
              </a:ext>
            </a:extLst>
          </p:cNvPr>
          <p:cNvSpPr/>
          <p:nvPr/>
        </p:nvSpPr>
        <p:spPr>
          <a:xfrm>
            <a:off x="116841" y="79749"/>
            <a:ext cx="1051560" cy="53898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Розділ 1</a:t>
            </a:r>
          </a:p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§ 1.1</a:t>
            </a:r>
          </a:p>
        </p:txBody>
      </p:sp>
    </p:spTree>
    <p:extLst>
      <p:ext uri="{BB962C8B-B14F-4D97-AF65-F5344CB8AC3E}">
        <p14:creationId xmlns:p14="http://schemas.microsoft.com/office/powerpoint/2010/main" val="1233360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" grpId="0" animBg="1"/>
      <p:bldP spid="1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76DF8F3B-8823-4C32-8826-D80B47074966}"/>
              </a:ext>
            </a:extLst>
          </p:cNvPr>
          <p:cNvSpPr txBox="1"/>
          <p:nvPr/>
        </p:nvSpPr>
        <p:spPr>
          <a:xfrm>
            <a:off x="72008" y="1196763"/>
            <a:ext cx="12050142" cy="523220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indent="457200" algn="just"/>
            <a:r>
              <a:rPr lang="uk-UA" sz="2800" b="1" i="1" dirty="0">
                <a:solidFill>
                  <a:schemeClr val="bg1"/>
                </a:solidFill>
              </a:rPr>
              <a:t>Наприклад, у легкового автомобіля є такі властивості:</a:t>
            </a:r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3E5B6BE4-2EE6-47A2-A811-D68E115EA7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rmAutofit/>
          </a:bodyPr>
          <a:lstStyle/>
          <a:p>
            <a:r>
              <a:rPr lang="uk-UA" dirty="0"/>
              <a:t>Об’єкти та їх властивості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6253B3A-5536-433B-9295-34847CDE593C}"/>
              </a:ext>
            </a:extLst>
          </p:cNvPr>
          <p:cNvSpPr txBox="1"/>
          <p:nvPr/>
        </p:nvSpPr>
        <p:spPr>
          <a:xfrm>
            <a:off x="70929" y="1835942"/>
            <a:ext cx="4442077" cy="523220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uk-UA" sz="2800" b="1" i="1" dirty="0">
                <a:solidFill>
                  <a:schemeClr val="bg1"/>
                </a:solidFill>
              </a:rPr>
              <a:t>модель,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BB6A2A6-DFF3-4B2A-956E-B2CDD4290758}"/>
              </a:ext>
            </a:extLst>
          </p:cNvPr>
          <p:cNvSpPr txBox="1"/>
          <p:nvPr/>
        </p:nvSpPr>
        <p:spPr>
          <a:xfrm>
            <a:off x="70929" y="2475121"/>
            <a:ext cx="4442077" cy="523220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uk-UA" sz="2800" b="1" i="1" dirty="0">
                <a:solidFill>
                  <a:schemeClr val="bg1"/>
                </a:solidFill>
              </a:rPr>
              <a:t>об'єм двигуна,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50A10AC-D2FE-4CDE-A28F-BBE3513247EF}"/>
              </a:ext>
            </a:extLst>
          </p:cNvPr>
          <p:cNvSpPr txBox="1"/>
          <p:nvPr/>
        </p:nvSpPr>
        <p:spPr>
          <a:xfrm>
            <a:off x="70929" y="3114300"/>
            <a:ext cx="4442077" cy="523220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uk-UA" sz="2800" b="1" i="1" dirty="0">
                <a:solidFill>
                  <a:schemeClr val="bg1"/>
                </a:solidFill>
              </a:rPr>
              <a:t>тип кузова,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407AEF4-9B62-42BF-8D78-F28A3F8671A6}"/>
              </a:ext>
            </a:extLst>
          </p:cNvPr>
          <p:cNvSpPr txBox="1"/>
          <p:nvPr/>
        </p:nvSpPr>
        <p:spPr>
          <a:xfrm>
            <a:off x="70929" y="3753479"/>
            <a:ext cx="4442077" cy="523220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uk-UA" sz="2800" b="1" i="1" dirty="0">
                <a:solidFill>
                  <a:schemeClr val="bg1"/>
                </a:solidFill>
              </a:rPr>
              <a:t>колір,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85F95B4-1BB7-4F6C-8072-64263D00AF92}"/>
              </a:ext>
            </a:extLst>
          </p:cNvPr>
          <p:cNvSpPr txBox="1"/>
          <p:nvPr/>
        </p:nvSpPr>
        <p:spPr>
          <a:xfrm>
            <a:off x="70929" y="4392658"/>
            <a:ext cx="4442077" cy="1384995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uk-UA" sz="2800" b="1" i="1" dirty="0">
                <a:solidFill>
                  <a:schemeClr val="bg1"/>
                </a:solidFill>
              </a:rPr>
              <a:t>кількість місць для сидіння та інші.</a:t>
            </a:r>
          </a:p>
        </p:txBody>
      </p:sp>
      <p:pic>
        <p:nvPicPr>
          <p:cNvPr id="1028" name="Picture 4" descr="Синий спортивный автомобиль на белом векторе Бесплатные векторы">
            <a:extLst>
              <a:ext uri="{FF2B5EF4-FFF2-40B4-BE49-F238E27FC236}">
                <a16:creationId xmlns:a16="http://schemas.microsoft.com/office/drawing/2014/main" id="{1A114941-CA81-4831-9B65-465B35034E5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46" b="13844"/>
          <a:stretch/>
        </p:blipFill>
        <p:spPr bwMode="auto">
          <a:xfrm>
            <a:off x="4705791" y="1835942"/>
            <a:ext cx="7414201" cy="3941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рямокутник 11">
            <a:extLst>
              <a:ext uri="{FF2B5EF4-FFF2-40B4-BE49-F238E27FC236}">
                <a16:creationId xmlns:a16="http://schemas.microsoft.com/office/drawing/2014/main" id="{158EC3B3-9734-4EE6-AD59-759E46D27112}"/>
              </a:ext>
            </a:extLst>
          </p:cNvPr>
          <p:cNvSpPr/>
          <p:nvPr/>
        </p:nvSpPr>
        <p:spPr>
          <a:xfrm>
            <a:off x="116841" y="79749"/>
            <a:ext cx="1051560" cy="53898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Розділ 1</a:t>
            </a:r>
          </a:p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§ 1.1</a:t>
            </a:r>
          </a:p>
        </p:txBody>
      </p:sp>
    </p:spTree>
    <p:extLst>
      <p:ext uri="{BB962C8B-B14F-4D97-AF65-F5344CB8AC3E}">
        <p14:creationId xmlns:p14="http://schemas.microsoft.com/office/powerpoint/2010/main" val="1516934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76DF8F3B-8823-4C32-8826-D80B47074966}"/>
              </a:ext>
            </a:extLst>
          </p:cNvPr>
          <p:cNvSpPr txBox="1"/>
          <p:nvPr/>
        </p:nvSpPr>
        <p:spPr>
          <a:xfrm>
            <a:off x="72008" y="1196763"/>
            <a:ext cx="12050142" cy="523220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indent="457200" algn="just"/>
            <a:r>
              <a:rPr lang="uk-UA" sz="2800" b="1" i="1" dirty="0">
                <a:solidFill>
                  <a:schemeClr val="bg1"/>
                </a:solidFill>
              </a:rPr>
              <a:t>А в м’яча — зовсім інший набір властивостей:</a:t>
            </a:r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3E5B6BE4-2EE6-47A2-A811-D68E115EA7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rmAutofit/>
          </a:bodyPr>
          <a:lstStyle/>
          <a:p>
            <a:r>
              <a:rPr lang="uk-UA" dirty="0"/>
              <a:t>Об’єкти та їх властивості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6253B3A-5536-433B-9295-34847CDE593C}"/>
              </a:ext>
            </a:extLst>
          </p:cNvPr>
          <p:cNvSpPr txBox="1"/>
          <p:nvPr/>
        </p:nvSpPr>
        <p:spPr>
          <a:xfrm>
            <a:off x="70929" y="1835942"/>
            <a:ext cx="4442077" cy="523220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uk-UA" sz="2800" b="1" i="1" dirty="0">
                <a:solidFill>
                  <a:schemeClr val="bg1"/>
                </a:solidFill>
              </a:rPr>
              <a:t>діаметр,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BB6A2A6-DFF3-4B2A-956E-B2CDD4290758}"/>
              </a:ext>
            </a:extLst>
          </p:cNvPr>
          <p:cNvSpPr txBox="1"/>
          <p:nvPr/>
        </p:nvSpPr>
        <p:spPr>
          <a:xfrm>
            <a:off x="70929" y="2475121"/>
            <a:ext cx="4442077" cy="954107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uk-UA" sz="2800" b="1" i="1" dirty="0">
                <a:solidFill>
                  <a:schemeClr val="bg1"/>
                </a:solidFill>
              </a:rPr>
              <a:t>матеріал з якого його виготовлено,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50A10AC-D2FE-4CDE-A28F-BBE3513247EF}"/>
              </a:ext>
            </a:extLst>
          </p:cNvPr>
          <p:cNvSpPr txBox="1"/>
          <p:nvPr/>
        </p:nvSpPr>
        <p:spPr>
          <a:xfrm>
            <a:off x="70929" y="3545187"/>
            <a:ext cx="4442077" cy="523220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uk-UA" sz="2800" b="1" i="1" dirty="0">
                <a:solidFill>
                  <a:schemeClr val="bg1"/>
                </a:solidFill>
              </a:rPr>
              <a:t>колір,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407AEF4-9B62-42BF-8D78-F28A3F8671A6}"/>
              </a:ext>
            </a:extLst>
          </p:cNvPr>
          <p:cNvSpPr txBox="1"/>
          <p:nvPr/>
        </p:nvSpPr>
        <p:spPr>
          <a:xfrm>
            <a:off x="70929" y="4184366"/>
            <a:ext cx="4442077" cy="1384995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uk-UA" sz="2800" b="1" i="1" dirty="0">
                <a:solidFill>
                  <a:schemeClr val="bg1"/>
                </a:solidFill>
              </a:rPr>
              <a:t>для якої гри призначений та інші.</a:t>
            </a:r>
          </a:p>
        </p:txBody>
      </p:sp>
      <p:pic>
        <p:nvPicPr>
          <p:cNvPr id="2050" name="Picture 2" descr="Вектор изолированных реалистичный футбольный мяч над белой Бесплатные векторы">
            <a:extLst>
              <a:ext uri="{FF2B5EF4-FFF2-40B4-BE49-F238E27FC236}">
                <a16:creationId xmlns:a16="http://schemas.microsoft.com/office/drawing/2014/main" id="{74C420FE-FA06-4299-8625-028F0C3509E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52" t="14104" r="13723" b="14104"/>
          <a:stretch/>
        </p:blipFill>
        <p:spPr bwMode="auto">
          <a:xfrm>
            <a:off x="6468715" y="1835942"/>
            <a:ext cx="3755927" cy="3733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кутник 10">
            <a:extLst>
              <a:ext uri="{FF2B5EF4-FFF2-40B4-BE49-F238E27FC236}">
                <a16:creationId xmlns:a16="http://schemas.microsoft.com/office/drawing/2014/main" id="{2EC039F0-67CF-4CFD-8107-BB29D93A0D01}"/>
              </a:ext>
            </a:extLst>
          </p:cNvPr>
          <p:cNvSpPr/>
          <p:nvPr/>
        </p:nvSpPr>
        <p:spPr>
          <a:xfrm>
            <a:off x="116841" y="79749"/>
            <a:ext cx="1051560" cy="53898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Розділ 1</a:t>
            </a:r>
          </a:p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§ 1.1</a:t>
            </a:r>
          </a:p>
        </p:txBody>
      </p:sp>
    </p:spTree>
    <p:extLst>
      <p:ext uri="{BB962C8B-B14F-4D97-AF65-F5344CB8AC3E}">
        <p14:creationId xmlns:p14="http://schemas.microsoft.com/office/powerpoint/2010/main" val="3302683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" grpId="0" animBg="1"/>
      <p:bldP spid="8" grpId="0" animBg="1"/>
      <p:bldP spid="9" grpId="0" animBg="1"/>
      <p:bldP spid="1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76DF8F3B-8823-4C32-8826-D80B47074966}"/>
              </a:ext>
            </a:extLst>
          </p:cNvPr>
          <p:cNvSpPr txBox="1"/>
          <p:nvPr/>
        </p:nvSpPr>
        <p:spPr>
          <a:xfrm>
            <a:off x="72008" y="1196763"/>
            <a:ext cx="12050142" cy="954107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indent="457200" algn="just"/>
            <a:r>
              <a:rPr lang="uk-UA" sz="2800" b="1" i="1" dirty="0">
                <a:solidFill>
                  <a:schemeClr val="bg1"/>
                </a:solidFill>
              </a:rPr>
              <a:t>Однотипні об’єкти розрізняють за значенням їх властивостей.</a:t>
            </a:r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3E5B6BE4-2EE6-47A2-A811-D68E115EA7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rmAutofit/>
          </a:bodyPr>
          <a:lstStyle/>
          <a:p>
            <a:r>
              <a:rPr lang="uk-UA" dirty="0"/>
              <a:t>Об’єкти та їх властивості</a:t>
            </a:r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B97D8CA6-D6B7-43EA-AF5F-B7D9B3D846F0}"/>
              </a:ext>
            </a:extLst>
          </p:cNvPr>
          <p:cNvSpPr/>
          <p:nvPr/>
        </p:nvSpPr>
        <p:spPr>
          <a:xfrm>
            <a:off x="71894" y="2258648"/>
            <a:ext cx="2304594" cy="701728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300" b="1" i="1" kern="0" dirty="0">
                <a:solidFill>
                  <a:srgbClr val="FFFFFF"/>
                </a:solidFill>
              </a:rPr>
              <a:t>Зображення</a:t>
            </a:r>
          </a:p>
        </p:txBody>
      </p:sp>
      <p:sp>
        <p:nvSpPr>
          <p:cNvPr id="8" name="Прямокутник 7">
            <a:extLst>
              <a:ext uri="{FF2B5EF4-FFF2-40B4-BE49-F238E27FC236}">
                <a16:creationId xmlns:a16="http://schemas.microsoft.com/office/drawing/2014/main" id="{B8D408D0-A7E7-401D-A9CF-C165CB7A1CE8}"/>
              </a:ext>
            </a:extLst>
          </p:cNvPr>
          <p:cNvSpPr/>
          <p:nvPr/>
        </p:nvSpPr>
        <p:spPr>
          <a:xfrm>
            <a:off x="2507114" y="2258648"/>
            <a:ext cx="1553609" cy="701728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300" b="1" i="1" kern="0" dirty="0">
                <a:solidFill>
                  <a:srgbClr val="FFFFFF"/>
                </a:solidFill>
              </a:rPr>
              <a:t>Діаметр</a:t>
            </a:r>
          </a:p>
        </p:txBody>
      </p:sp>
      <p:sp>
        <p:nvSpPr>
          <p:cNvPr id="9" name="Прямокутник 8">
            <a:extLst>
              <a:ext uri="{FF2B5EF4-FFF2-40B4-BE49-F238E27FC236}">
                <a16:creationId xmlns:a16="http://schemas.microsoft.com/office/drawing/2014/main" id="{275C07C7-03A6-4F4F-A5FC-5534D330A4CA}"/>
              </a:ext>
            </a:extLst>
          </p:cNvPr>
          <p:cNvSpPr/>
          <p:nvPr/>
        </p:nvSpPr>
        <p:spPr>
          <a:xfrm>
            <a:off x="4191350" y="2258648"/>
            <a:ext cx="2509834" cy="701728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300" b="1" i="1" kern="0" dirty="0">
                <a:solidFill>
                  <a:srgbClr val="FFFFFF"/>
                </a:solidFill>
              </a:rPr>
              <a:t>Матеріал</a:t>
            </a:r>
          </a:p>
        </p:txBody>
      </p:sp>
      <p:sp>
        <p:nvSpPr>
          <p:cNvPr id="10" name="Прямокутник 9">
            <a:extLst>
              <a:ext uri="{FF2B5EF4-FFF2-40B4-BE49-F238E27FC236}">
                <a16:creationId xmlns:a16="http://schemas.microsoft.com/office/drawing/2014/main" id="{EB3D7B65-7F30-4A5F-A54E-F2FB6C1D1000}"/>
              </a:ext>
            </a:extLst>
          </p:cNvPr>
          <p:cNvSpPr/>
          <p:nvPr/>
        </p:nvSpPr>
        <p:spPr>
          <a:xfrm>
            <a:off x="6831808" y="2258648"/>
            <a:ext cx="2730562" cy="701728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300" b="1" i="1" kern="0" dirty="0">
                <a:solidFill>
                  <a:srgbClr val="FFFFFF"/>
                </a:solidFill>
              </a:rPr>
              <a:t>Колір</a:t>
            </a:r>
          </a:p>
        </p:txBody>
      </p:sp>
      <p:sp>
        <p:nvSpPr>
          <p:cNvPr id="11" name="Прямокутник 10">
            <a:extLst>
              <a:ext uri="{FF2B5EF4-FFF2-40B4-BE49-F238E27FC236}">
                <a16:creationId xmlns:a16="http://schemas.microsoft.com/office/drawing/2014/main" id="{944F69EC-33A3-49A7-86E6-50ED1B6ED5A1}"/>
              </a:ext>
            </a:extLst>
          </p:cNvPr>
          <p:cNvSpPr/>
          <p:nvPr/>
        </p:nvSpPr>
        <p:spPr>
          <a:xfrm>
            <a:off x="9692995" y="2258648"/>
            <a:ext cx="2427111" cy="701728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300" b="1" i="1" kern="0" dirty="0">
                <a:solidFill>
                  <a:srgbClr val="FFFFFF"/>
                </a:solidFill>
              </a:rPr>
              <a:t>Для якої гри призначений</a:t>
            </a:r>
          </a:p>
        </p:txBody>
      </p:sp>
      <p:sp>
        <p:nvSpPr>
          <p:cNvPr id="13" name="Прямокутник 12">
            <a:extLst>
              <a:ext uri="{FF2B5EF4-FFF2-40B4-BE49-F238E27FC236}">
                <a16:creationId xmlns:a16="http://schemas.microsoft.com/office/drawing/2014/main" id="{1EDC5D10-B2AF-4441-B437-021F58102771}"/>
              </a:ext>
            </a:extLst>
          </p:cNvPr>
          <p:cNvSpPr/>
          <p:nvPr/>
        </p:nvSpPr>
        <p:spPr>
          <a:xfrm>
            <a:off x="2507114" y="3058472"/>
            <a:ext cx="1553609" cy="11104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300" b="1" i="1" kern="0" dirty="0">
                <a:solidFill>
                  <a:srgbClr val="FFFFFF"/>
                </a:solidFill>
              </a:rPr>
              <a:t>75 см</a:t>
            </a:r>
          </a:p>
        </p:txBody>
      </p:sp>
      <p:sp>
        <p:nvSpPr>
          <p:cNvPr id="14" name="Прямокутник 13">
            <a:extLst>
              <a:ext uri="{FF2B5EF4-FFF2-40B4-BE49-F238E27FC236}">
                <a16:creationId xmlns:a16="http://schemas.microsoft.com/office/drawing/2014/main" id="{3415A13E-9874-4F99-8D7C-98BFBBE56CDB}"/>
              </a:ext>
            </a:extLst>
          </p:cNvPr>
          <p:cNvSpPr/>
          <p:nvPr/>
        </p:nvSpPr>
        <p:spPr>
          <a:xfrm>
            <a:off x="4191350" y="3058472"/>
            <a:ext cx="2509834" cy="11104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300" b="1" i="1" kern="0" dirty="0">
                <a:solidFill>
                  <a:srgbClr val="FFFFFF"/>
                </a:solidFill>
              </a:rPr>
              <a:t>Синтетична шкіра та гума</a:t>
            </a:r>
          </a:p>
        </p:txBody>
      </p:sp>
      <p:sp>
        <p:nvSpPr>
          <p:cNvPr id="15" name="Прямокутник 14">
            <a:extLst>
              <a:ext uri="{FF2B5EF4-FFF2-40B4-BE49-F238E27FC236}">
                <a16:creationId xmlns:a16="http://schemas.microsoft.com/office/drawing/2014/main" id="{6174BDC7-FE3E-4483-A8FD-944D189F36AF}"/>
              </a:ext>
            </a:extLst>
          </p:cNvPr>
          <p:cNvSpPr/>
          <p:nvPr/>
        </p:nvSpPr>
        <p:spPr>
          <a:xfrm>
            <a:off x="6831808" y="3058472"/>
            <a:ext cx="2730562" cy="11104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300" b="1" i="1" kern="0" dirty="0">
                <a:solidFill>
                  <a:srgbClr val="FFFFFF"/>
                </a:solidFill>
              </a:rPr>
              <a:t>Помаранчевий</a:t>
            </a:r>
          </a:p>
        </p:txBody>
      </p:sp>
      <p:sp>
        <p:nvSpPr>
          <p:cNvPr id="16" name="Прямокутник 15">
            <a:extLst>
              <a:ext uri="{FF2B5EF4-FFF2-40B4-BE49-F238E27FC236}">
                <a16:creationId xmlns:a16="http://schemas.microsoft.com/office/drawing/2014/main" id="{54A13660-6A0E-41DB-8FF9-4E00480CA14F}"/>
              </a:ext>
            </a:extLst>
          </p:cNvPr>
          <p:cNvSpPr/>
          <p:nvPr/>
        </p:nvSpPr>
        <p:spPr>
          <a:xfrm>
            <a:off x="9692995" y="3058472"/>
            <a:ext cx="2427111" cy="11104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300" b="1" i="1" kern="0" dirty="0">
                <a:solidFill>
                  <a:srgbClr val="FFFFFF"/>
                </a:solidFill>
              </a:rPr>
              <a:t>Баскетбол</a:t>
            </a:r>
          </a:p>
        </p:txBody>
      </p:sp>
      <p:sp>
        <p:nvSpPr>
          <p:cNvPr id="25" name="Прямокутник 24">
            <a:extLst>
              <a:ext uri="{FF2B5EF4-FFF2-40B4-BE49-F238E27FC236}">
                <a16:creationId xmlns:a16="http://schemas.microsoft.com/office/drawing/2014/main" id="{6DD9AB96-5792-4611-A56C-314C287CC5A9}"/>
              </a:ext>
            </a:extLst>
          </p:cNvPr>
          <p:cNvSpPr/>
          <p:nvPr/>
        </p:nvSpPr>
        <p:spPr>
          <a:xfrm>
            <a:off x="2507114" y="4266973"/>
            <a:ext cx="1553609" cy="11104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300" b="1" i="1" kern="0" dirty="0">
                <a:solidFill>
                  <a:srgbClr val="FFFFFF"/>
                </a:solidFill>
              </a:rPr>
              <a:t>65 мм</a:t>
            </a:r>
          </a:p>
        </p:txBody>
      </p:sp>
      <p:sp>
        <p:nvSpPr>
          <p:cNvPr id="26" name="Прямокутник 25">
            <a:extLst>
              <a:ext uri="{FF2B5EF4-FFF2-40B4-BE49-F238E27FC236}">
                <a16:creationId xmlns:a16="http://schemas.microsoft.com/office/drawing/2014/main" id="{C4BA193C-6DBA-4FC2-B710-10D73B9A3844}"/>
              </a:ext>
            </a:extLst>
          </p:cNvPr>
          <p:cNvSpPr/>
          <p:nvPr/>
        </p:nvSpPr>
        <p:spPr>
          <a:xfrm>
            <a:off x="4191350" y="4266973"/>
            <a:ext cx="2509834" cy="11104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300" b="1" i="1" kern="0" dirty="0">
                <a:solidFill>
                  <a:srgbClr val="FFFFFF"/>
                </a:solidFill>
              </a:rPr>
              <a:t>Гума та ворсиста тканина</a:t>
            </a:r>
          </a:p>
        </p:txBody>
      </p:sp>
      <p:sp>
        <p:nvSpPr>
          <p:cNvPr id="27" name="Прямокутник 26">
            <a:extLst>
              <a:ext uri="{FF2B5EF4-FFF2-40B4-BE49-F238E27FC236}">
                <a16:creationId xmlns:a16="http://schemas.microsoft.com/office/drawing/2014/main" id="{2FEF1865-6F25-4A1D-9838-20707A811225}"/>
              </a:ext>
            </a:extLst>
          </p:cNvPr>
          <p:cNvSpPr/>
          <p:nvPr/>
        </p:nvSpPr>
        <p:spPr>
          <a:xfrm>
            <a:off x="6831808" y="4266973"/>
            <a:ext cx="2730562" cy="11104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300" b="1" i="1" kern="0" dirty="0">
                <a:solidFill>
                  <a:srgbClr val="FFFFFF"/>
                </a:solidFill>
              </a:rPr>
              <a:t>Жовтий</a:t>
            </a:r>
          </a:p>
        </p:txBody>
      </p:sp>
      <p:sp>
        <p:nvSpPr>
          <p:cNvPr id="28" name="Прямокутник 27">
            <a:extLst>
              <a:ext uri="{FF2B5EF4-FFF2-40B4-BE49-F238E27FC236}">
                <a16:creationId xmlns:a16="http://schemas.microsoft.com/office/drawing/2014/main" id="{75F912BB-44F6-4509-996B-2C82707AC9BD}"/>
              </a:ext>
            </a:extLst>
          </p:cNvPr>
          <p:cNvSpPr/>
          <p:nvPr/>
        </p:nvSpPr>
        <p:spPr>
          <a:xfrm>
            <a:off x="9692995" y="4266973"/>
            <a:ext cx="2427111" cy="11104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300" b="1" i="1" kern="0" dirty="0">
                <a:solidFill>
                  <a:srgbClr val="FFFFFF"/>
                </a:solidFill>
              </a:rPr>
              <a:t>Теніс</a:t>
            </a:r>
          </a:p>
        </p:txBody>
      </p:sp>
      <p:sp>
        <p:nvSpPr>
          <p:cNvPr id="29" name="Прямокутник 28">
            <a:extLst>
              <a:ext uri="{FF2B5EF4-FFF2-40B4-BE49-F238E27FC236}">
                <a16:creationId xmlns:a16="http://schemas.microsoft.com/office/drawing/2014/main" id="{D3249715-BA5B-4103-8298-181A50BCDE44}"/>
              </a:ext>
            </a:extLst>
          </p:cNvPr>
          <p:cNvSpPr/>
          <p:nvPr/>
        </p:nvSpPr>
        <p:spPr>
          <a:xfrm>
            <a:off x="2507114" y="5475474"/>
            <a:ext cx="1553609" cy="11104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300" b="1" i="1" kern="0" dirty="0">
                <a:solidFill>
                  <a:srgbClr val="FFFFFF"/>
                </a:solidFill>
              </a:rPr>
              <a:t>43 мм</a:t>
            </a:r>
          </a:p>
        </p:txBody>
      </p:sp>
      <p:sp>
        <p:nvSpPr>
          <p:cNvPr id="30" name="Прямокутник 29">
            <a:extLst>
              <a:ext uri="{FF2B5EF4-FFF2-40B4-BE49-F238E27FC236}">
                <a16:creationId xmlns:a16="http://schemas.microsoft.com/office/drawing/2014/main" id="{CF30FD14-323E-4339-9D2E-B5F121654A41}"/>
              </a:ext>
            </a:extLst>
          </p:cNvPr>
          <p:cNvSpPr/>
          <p:nvPr/>
        </p:nvSpPr>
        <p:spPr>
          <a:xfrm>
            <a:off x="4191350" y="5475474"/>
            <a:ext cx="2509834" cy="11104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300" b="1" i="1" kern="0" dirty="0">
                <a:solidFill>
                  <a:srgbClr val="FFFFFF"/>
                </a:solidFill>
              </a:rPr>
              <a:t>Гума та пластик</a:t>
            </a:r>
          </a:p>
        </p:txBody>
      </p:sp>
      <p:sp>
        <p:nvSpPr>
          <p:cNvPr id="31" name="Прямокутник 30">
            <a:extLst>
              <a:ext uri="{FF2B5EF4-FFF2-40B4-BE49-F238E27FC236}">
                <a16:creationId xmlns:a16="http://schemas.microsoft.com/office/drawing/2014/main" id="{74ECD309-28B2-4A6D-8E73-1C5E4AF2D976}"/>
              </a:ext>
            </a:extLst>
          </p:cNvPr>
          <p:cNvSpPr/>
          <p:nvPr/>
        </p:nvSpPr>
        <p:spPr>
          <a:xfrm>
            <a:off x="6831808" y="5475474"/>
            <a:ext cx="2730562" cy="11104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300" b="1" i="1" kern="0" dirty="0">
                <a:solidFill>
                  <a:srgbClr val="FFFFFF"/>
                </a:solidFill>
              </a:rPr>
              <a:t>Білий</a:t>
            </a:r>
          </a:p>
        </p:txBody>
      </p:sp>
      <p:sp>
        <p:nvSpPr>
          <p:cNvPr id="32" name="Прямокутник 31">
            <a:extLst>
              <a:ext uri="{FF2B5EF4-FFF2-40B4-BE49-F238E27FC236}">
                <a16:creationId xmlns:a16="http://schemas.microsoft.com/office/drawing/2014/main" id="{0932CBC0-6F04-4BF6-9868-758AF61D98AE}"/>
              </a:ext>
            </a:extLst>
          </p:cNvPr>
          <p:cNvSpPr/>
          <p:nvPr/>
        </p:nvSpPr>
        <p:spPr>
          <a:xfrm>
            <a:off x="9692995" y="5475474"/>
            <a:ext cx="2427111" cy="11104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300" b="1" i="1" kern="0" dirty="0">
                <a:solidFill>
                  <a:srgbClr val="FFFFFF"/>
                </a:solidFill>
              </a:rPr>
              <a:t>Гольф</a:t>
            </a:r>
          </a:p>
        </p:txBody>
      </p:sp>
      <p:pic>
        <p:nvPicPr>
          <p:cNvPr id="3074" name="Picture 2" descr="Basketball vector symbol | Free SVG">
            <a:extLst>
              <a:ext uri="{FF2B5EF4-FFF2-40B4-BE49-F238E27FC236}">
                <a16:creationId xmlns:a16="http://schemas.microsoft.com/office/drawing/2014/main" id="{3E0BE72A-7D87-4E83-80D5-F4B632CA8A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382" y="2998576"/>
            <a:ext cx="1414769" cy="1414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Ball, tennis, tennis ball icon - Download on Iconfinder">
            <a:extLst>
              <a:ext uri="{FF2B5EF4-FFF2-40B4-BE49-F238E27FC236}">
                <a16:creationId xmlns:a16="http://schemas.microsoft.com/office/drawing/2014/main" id="{C246B232-415E-419D-B695-24CAB880EE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883" y="4503611"/>
            <a:ext cx="873767" cy="873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Ball, equipment, golf, inventory, sports icon - Download on Iconfinder">
            <a:extLst>
              <a:ext uri="{FF2B5EF4-FFF2-40B4-BE49-F238E27FC236}">
                <a16:creationId xmlns:a16="http://schemas.microsoft.com/office/drawing/2014/main" id="{FB60235C-828E-4E22-8D2F-D6E368B5D0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131" y="5661237"/>
            <a:ext cx="777272" cy="777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Прямокутник 32">
            <a:extLst>
              <a:ext uri="{FF2B5EF4-FFF2-40B4-BE49-F238E27FC236}">
                <a16:creationId xmlns:a16="http://schemas.microsoft.com/office/drawing/2014/main" id="{A3619688-A908-4A1B-94C4-F20DF6E9F65B}"/>
              </a:ext>
            </a:extLst>
          </p:cNvPr>
          <p:cNvSpPr/>
          <p:nvPr/>
        </p:nvSpPr>
        <p:spPr>
          <a:xfrm>
            <a:off x="116841" y="79749"/>
            <a:ext cx="1051560" cy="53898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Розділ 1</a:t>
            </a:r>
          </a:p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§ 1.1</a:t>
            </a:r>
          </a:p>
        </p:txBody>
      </p:sp>
    </p:spTree>
    <p:extLst>
      <p:ext uri="{BB962C8B-B14F-4D97-AF65-F5344CB8AC3E}">
        <p14:creationId xmlns:p14="http://schemas.microsoft.com/office/powerpoint/2010/main" val="2474880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25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75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25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75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850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75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75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75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925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7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1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2250"/>
                            </p:stCondLst>
                            <p:childTnLst>
                              <p:par>
                                <p:cTn id="7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75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75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75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3000"/>
                            </p:stCondLst>
                            <p:childTnLst>
                              <p:par>
                                <p:cTn id="7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375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4500"/>
                            </p:stCondLst>
                            <p:childTnLst>
                              <p:par>
                                <p:cTn id="8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5250"/>
                            </p:stCondLst>
                            <p:childTnLst>
                              <p:par>
                                <p:cTn id="9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" grpId="0" animBg="1"/>
      <p:bldP spid="8" grpId="0" animBg="1"/>
      <p:bldP spid="9" grpId="0" animBg="1"/>
      <p:bldP spid="10" grpId="0" animBg="1"/>
      <p:bldP spid="11" grpId="0" animBg="1"/>
      <p:bldP spid="13" grpId="0" animBg="1"/>
      <p:bldP spid="14" grpId="0" animBg="1"/>
      <p:bldP spid="15" grpId="0" animBg="1"/>
      <p:bldP spid="16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76DF8F3B-8823-4C32-8826-D80B47074966}"/>
              </a:ext>
            </a:extLst>
          </p:cNvPr>
          <p:cNvSpPr txBox="1"/>
          <p:nvPr/>
        </p:nvSpPr>
        <p:spPr>
          <a:xfrm>
            <a:off x="72008" y="1196763"/>
            <a:ext cx="12050142" cy="954107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indent="457200" algn="just"/>
            <a:r>
              <a:rPr lang="uk-UA" sz="2800" b="1" i="1" dirty="0">
                <a:solidFill>
                  <a:schemeClr val="bg1"/>
                </a:solidFill>
              </a:rPr>
              <a:t>Об’єкти, їх властивості та можливі значення цих властивостей</a:t>
            </a:r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3E5B6BE4-2EE6-47A2-A811-D68E115EA7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rmAutofit/>
          </a:bodyPr>
          <a:lstStyle/>
          <a:p>
            <a:r>
              <a:rPr lang="uk-UA" dirty="0"/>
              <a:t>Об’єкти та їх властивості</a:t>
            </a:r>
          </a:p>
        </p:txBody>
      </p:sp>
      <p:graphicFrame>
        <p:nvGraphicFramePr>
          <p:cNvPr id="9" name="Таблиця 8">
            <a:extLst>
              <a:ext uri="{FF2B5EF4-FFF2-40B4-BE49-F238E27FC236}">
                <a16:creationId xmlns:a16="http://schemas.microsoft.com/office/drawing/2014/main" id="{851B1156-0D62-41DF-9001-9590562276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4768977"/>
              </p:ext>
            </p:extLst>
          </p:nvPr>
        </p:nvGraphicFramePr>
        <p:xfrm>
          <a:off x="2900516" y="2215269"/>
          <a:ext cx="9231253" cy="4313348"/>
        </p:xfrm>
        <a:graphic>
          <a:graphicData uri="http://schemas.openxmlformats.org/drawingml/2006/table">
            <a:tbl>
              <a:tblPr firstRow="1" bandRow="1">
                <a:tableStyleId>{8FD4443E-F989-4FC4-A0C8-D5A2AF1F390B}</a:tableStyleId>
              </a:tblPr>
              <a:tblGrid>
                <a:gridCol w="4451075">
                  <a:extLst>
                    <a:ext uri="{9D8B030D-6E8A-4147-A177-3AD203B41FA5}">
                      <a16:colId xmlns:a16="http://schemas.microsoft.com/office/drawing/2014/main" val="2257628060"/>
                    </a:ext>
                  </a:extLst>
                </a:gridCol>
                <a:gridCol w="4780178">
                  <a:extLst>
                    <a:ext uri="{9D8B030D-6E8A-4147-A177-3AD203B41FA5}">
                      <a16:colId xmlns:a16="http://schemas.microsoft.com/office/drawing/2014/main" val="2757133184"/>
                    </a:ext>
                  </a:extLst>
                </a:gridCol>
              </a:tblGrid>
              <a:tr h="501552">
                <a:tc>
                  <a:txBody>
                    <a:bodyPr/>
                    <a:lstStyle/>
                    <a:p>
                      <a:pPr algn="ctr"/>
                      <a:r>
                        <a:rPr lang="uk-UA" sz="2400" i="1" noProof="0" dirty="0"/>
                        <a:t>Властивість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8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i="1" noProof="0" dirty="0"/>
                        <a:t>Значення властивості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8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9041234"/>
                  </a:ext>
                </a:extLst>
              </a:tr>
              <a:tr h="501552">
                <a:tc>
                  <a:txBody>
                    <a:bodyPr/>
                    <a:lstStyle/>
                    <a:p>
                      <a:pPr algn="ctr"/>
                      <a:r>
                        <a:rPr lang="uk-UA" sz="2400" b="0" i="1" noProof="0" dirty="0"/>
                        <a:t>Назва предмета</a:t>
                      </a:r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b="0" i="1" noProof="0" dirty="0"/>
                        <a:t>Інформатика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7660058"/>
                  </a:ext>
                </a:extLst>
              </a:tr>
              <a:tr h="501552">
                <a:tc>
                  <a:txBody>
                    <a:bodyPr/>
                    <a:lstStyle/>
                    <a:p>
                      <a:pPr algn="ctr"/>
                      <a:r>
                        <a:rPr lang="uk-UA" sz="2400" b="0" i="1" noProof="0" dirty="0"/>
                        <a:t>Клас</a:t>
                      </a:r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b="0" i="1" noProof="0" dirty="0"/>
                        <a:t>5-й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50237296"/>
                  </a:ext>
                </a:extLst>
              </a:tr>
              <a:tr h="1304036">
                <a:tc>
                  <a:txBody>
                    <a:bodyPr/>
                    <a:lstStyle/>
                    <a:p>
                      <a:pPr algn="ctr"/>
                      <a:r>
                        <a:rPr lang="uk-UA" sz="2400" b="0" i="1" noProof="0" dirty="0"/>
                        <a:t>Автори</a:t>
                      </a:r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i="1" noProof="0" dirty="0"/>
                        <a:t>Й. </a:t>
                      </a:r>
                      <a:r>
                        <a:rPr lang="ru-RU" sz="2400" b="0" i="1" noProof="0" dirty="0" err="1"/>
                        <a:t>Ривкінд</a:t>
                      </a:r>
                      <a:r>
                        <a:rPr lang="ru-RU" sz="2400" b="0" i="1" noProof="0" dirty="0"/>
                        <a:t>, Т. Лисенко, </a:t>
                      </a:r>
                    </a:p>
                    <a:p>
                      <a:pPr algn="ctr"/>
                      <a:r>
                        <a:rPr lang="ru-RU" sz="2400" b="0" i="1" noProof="0" dirty="0"/>
                        <a:t>Л. </a:t>
                      </a:r>
                      <a:r>
                        <a:rPr lang="ru-RU" sz="2400" b="0" i="1" noProof="0" dirty="0" err="1"/>
                        <a:t>Чернікова</a:t>
                      </a:r>
                      <a:r>
                        <a:rPr lang="ru-RU" sz="2400" b="0" i="1" noProof="0" dirty="0"/>
                        <a:t>,</a:t>
                      </a:r>
                    </a:p>
                    <a:p>
                      <a:pPr algn="ctr"/>
                      <a:r>
                        <a:rPr lang="ru-RU" sz="2400" b="0" i="1" noProof="0" dirty="0"/>
                        <a:t>В. </a:t>
                      </a:r>
                      <a:r>
                        <a:rPr lang="ru-RU" sz="2400" b="0" i="1" noProof="0" dirty="0" err="1"/>
                        <a:t>Шакотько</a:t>
                      </a:r>
                      <a:endParaRPr lang="uk-UA" sz="2400" b="0" i="1" noProof="0" dirty="0"/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39642997"/>
                  </a:ext>
                </a:extLst>
              </a:tr>
              <a:tr h="501552">
                <a:tc>
                  <a:txBody>
                    <a:bodyPr/>
                    <a:lstStyle/>
                    <a:p>
                      <a:pPr algn="ctr"/>
                      <a:r>
                        <a:rPr lang="uk-UA" sz="2400" b="0" i="1" noProof="0" dirty="0"/>
                        <a:t>Кількість розділів</a:t>
                      </a:r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b="0" i="1" noProof="0" dirty="0"/>
                        <a:t>6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52888116"/>
                  </a:ext>
                </a:extLst>
              </a:tr>
              <a:tr h="501552">
                <a:tc>
                  <a:txBody>
                    <a:bodyPr/>
                    <a:lstStyle/>
                    <a:p>
                      <a:pPr algn="ctr"/>
                      <a:r>
                        <a:rPr lang="uk-UA" sz="2400" b="0" i="1" noProof="0" dirty="0"/>
                        <a:t>Кількість сторінок</a:t>
                      </a:r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b="0" i="1" noProof="0" dirty="0"/>
                        <a:t>224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63291138"/>
                  </a:ext>
                </a:extLst>
              </a:tr>
              <a:tr h="501552">
                <a:tc>
                  <a:txBody>
                    <a:bodyPr/>
                    <a:lstStyle/>
                    <a:p>
                      <a:pPr algn="ctr"/>
                      <a:r>
                        <a:rPr lang="uk-UA" sz="2400" b="0" i="1" noProof="0" dirty="0"/>
                        <a:t>Видавництво</a:t>
                      </a:r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b="0" i="1" noProof="0" dirty="0"/>
                        <a:t>Генеза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28124561"/>
                  </a:ext>
                </a:extLst>
              </a:tr>
            </a:tbl>
          </a:graphicData>
        </a:graphic>
      </p:graphicFrame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565AC582-79CE-4663-9774-1BC0121CDD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08" y="3637104"/>
            <a:ext cx="2641695" cy="3031853"/>
          </a:xfrm>
          <a:prstGeom prst="rect">
            <a:avLst/>
          </a:prstGeom>
        </p:spPr>
      </p:pic>
      <p:sp>
        <p:nvSpPr>
          <p:cNvPr id="13" name="Прямокутник 12">
            <a:extLst>
              <a:ext uri="{FF2B5EF4-FFF2-40B4-BE49-F238E27FC236}">
                <a16:creationId xmlns:a16="http://schemas.microsoft.com/office/drawing/2014/main" id="{ABA12A68-A6DB-4D47-A161-B2FCF83BEF27}"/>
              </a:ext>
            </a:extLst>
          </p:cNvPr>
          <p:cNvSpPr/>
          <p:nvPr/>
        </p:nvSpPr>
        <p:spPr>
          <a:xfrm>
            <a:off x="72008" y="2215269"/>
            <a:ext cx="2730186" cy="783307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400" b="1" i="1" kern="0" dirty="0">
                <a:solidFill>
                  <a:srgbClr val="FFFFFF"/>
                </a:solidFill>
              </a:rPr>
              <a:t>Назва об’єкта, зображення</a:t>
            </a:r>
          </a:p>
        </p:txBody>
      </p:sp>
      <p:sp>
        <p:nvSpPr>
          <p:cNvPr id="14" name="Прямокутник 13">
            <a:extLst>
              <a:ext uri="{FF2B5EF4-FFF2-40B4-BE49-F238E27FC236}">
                <a16:creationId xmlns:a16="http://schemas.microsoft.com/office/drawing/2014/main" id="{27DA426C-703C-47B0-8E27-EDCBD6FDC991}"/>
              </a:ext>
            </a:extLst>
          </p:cNvPr>
          <p:cNvSpPr/>
          <p:nvPr/>
        </p:nvSpPr>
        <p:spPr>
          <a:xfrm>
            <a:off x="72008" y="3062976"/>
            <a:ext cx="2730186" cy="496302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400" b="1" i="1" kern="0" dirty="0">
                <a:solidFill>
                  <a:srgbClr val="FFFFFF"/>
                </a:solidFill>
              </a:rPr>
              <a:t>Підручник</a:t>
            </a:r>
          </a:p>
        </p:txBody>
      </p:sp>
      <p:sp>
        <p:nvSpPr>
          <p:cNvPr id="11" name="Прямокутник 10">
            <a:extLst>
              <a:ext uri="{FF2B5EF4-FFF2-40B4-BE49-F238E27FC236}">
                <a16:creationId xmlns:a16="http://schemas.microsoft.com/office/drawing/2014/main" id="{51E4BDEE-296F-4C7A-8650-58FA6BDEF80C}"/>
              </a:ext>
            </a:extLst>
          </p:cNvPr>
          <p:cNvSpPr/>
          <p:nvPr/>
        </p:nvSpPr>
        <p:spPr>
          <a:xfrm>
            <a:off x="116841" y="79749"/>
            <a:ext cx="1051560" cy="53898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Розділ 1</a:t>
            </a:r>
          </a:p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§ 1.1</a:t>
            </a:r>
          </a:p>
        </p:txBody>
      </p:sp>
    </p:spTree>
    <p:extLst>
      <p:ext uri="{BB962C8B-B14F-4D97-AF65-F5344CB8AC3E}">
        <p14:creationId xmlns:p14="http://schemas.microsoft.com/office/powerpoint/2010/main" val="2692160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3" grpId="0" animBg="1"/>
      <p:bldP spid="1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76DF8F3B-8823-4C32-8826-D80B47074966}"/>
              </a:ext>
            </a:extLst>
          </p:cNvPr>
          <p:cNvSpPr txBox="1"/>
          <p:nvPr/>
        </p:nvSpPr>
        <p:spPr>
          <a:xfrm>
            <a:off x="72008" y="1196763"/>
            <a:ext cx="12050142" cy="523220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indent="457200" algn="just"/>
            <a:r>
              <a:rPr lang="uk-UA" sz="2800" b="1" i="1" dirty="0">
                <a:solidFill>
                  <a:schemeClr val="bg1"/>
                </a:solidFill>
              </a:rPr>
              <a:t>Продовження… </a:t>
            </a:r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3E5B6BE4-2EE6-47A2-A811-D68E115EA7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rmAutofit/>
          </a:bodyPr>
          <a:lstStyle/>
          <a:p>
            <a:r>
              <a:rPr lang="uk-UA" dirty="0"/>
              <a:t>Об’єкти та їх властивості</a:t>
            </a:r>
          </a:p>
        </p:txBody>
      </p:sp>
      <p:graphicFrame>
        <p:nvGraphicFramePr>
          <p:cNvPr id="6" name="Таблиця 5">
            <a:extLst>
              <a:ext uri="{FF2B5EF4-FFF2-40B4-BE49-F238E27FC236}">
                <a16:creationId xmlns:a16="http://schemas.microsoft.com/office/drawing/2014/main" id="{E7CD1DCE-26D6-469B-B563-11CECAAF5F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7786833"/>
              </p:ext>
            </p:extLst>
          </p:nvPr>
        </p:nvGraphicFramePr>
        <p:xfrm>
          <a:off x="2900516" y="1861305"/>
          <a:ext cx="9231253" cy="3654588"/>
        </p:xfrm>
        <a:graphic>
          <a:graphicData uri="http://schemas.openxmlformats.org/drawingml/2006/table">
            <a:tbl>
              <a:tblPr firstRow="1" bandRow="1">
                <a:tableStyleId>{8FD4443E-F989-4FC4-A0C8-D5A2AF1F390B}</a:tableStyleId>
              </a:tblPr>
              <a:tblGrid>
                <a:gridCol w="4451075">
                  <a:extLst>
                    <a:ext uri="{9D8B030D-6E8A-4147-A177-3AD203B41FA5}">
                      <a16:colId xmlns:a16="http://schemas.microsoft.com/office/drawing/2014/main" val="2257628060"/>
                    </a:ext>
                  </a:extLst>
                </a:gridCol>
                <a:gridCol w="4780178">
                  <a:extLst>
                    <a:ext uri="{9D8B030D-6E8A-4147-A177-3AD203B41FA5}">
                      <a16:colId xmlns:a16="http://schemas.microsoft.com/office/drawing/2014/main" val="2757133184"/>
                    </a:ext>
                  </a:extLst>
                </a:gridCol>
              </a:tblGrid>
              <a:tr h="522084">
                <a:tc>
                  <a:txBody>
                    <a:bodyPr/>
                    <a:lstStyle/>
                    <a:p>
                      <a:pPr algn="ctr"/>
                      <a:r>
                        <a:rPr lang="uk-UA" sz="2400" i="1" noProof="0" dirty="0"/>
                        <a:t>Властивість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8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i="1" noProof="0" dirty="0"/>
                        <a:t>Значення властивості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8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9041234"/>
                  </a:ext>
                </a:extLst>
              </a:tr>
              <a:tr h="522084">
                <a:tc>
                  <a:txBody>
                    <a:bodyPr/>
                    <a:lstStyle/>
                    <a:p>
                      <a:pPr algn="ctr"/>
                      <a:r>
                        <a:rPr lang="uk-UA" sz="2400" b="0" i="1" noProof="0" dirty="0"/>
                        <a:t>Матеріал стін</a:t>
                      </a:r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b="0" i="1" noProof="0" dirty="0"/>
                        <a:t>Дерево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7660058"/>
                  </a:ext>
                </a:extLst>
              </a:tr>
              <a:tr h="522084">
                <a:tc>
                  <a:txBody>
                    <a:bodyPr/>
                    <a:lstStyle/>
                    <a:p>
                      <a:pPr algn="ctr"/>
                      <a:r>
                        <a:rPr lang="uk-UA" sz="2400" b="0" i="1" noProof="0" dirty="0"/>
                        <a:t>Кількість поверхів</a:t>
                      </a:r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b="0" i="1" noProof="0" dirty="0"/>
                        <a:t>2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50237296"/>
                  </a:ext>
                </a:extLst>
              </a:tr>
              <a:tr h="522084">
                <a:tc>
                  <a:txBody>
                    <a:bodyPr/>
                    <a:lstStyle/>
                    <a:p>
                      <a:pPr algn="ctr"/>
                      <a:r>
                        <a:rPr lang="uk-UA" sz="2400" b="0" i="1" noProof="0" dirty="0"/>
                        <a:t>Кількість квартир</a:t>
                      </a:r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i="1" noProof="0" dirty="0"/>
                        <a:t>4</a:t>
                      </a:r>
                      <a:endParaRPr lang="uk-UA" sz="2400" b="0" i="1" noProof="0" dirty="0"/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39642997"/>
                  </a:ext>
                </a:extLst>
              </a:tr>
              <a:tr h="522084">
                <a:tc>
                  <a:txBody>
                    <a:bodyPr/>
                    <a:lstStyle/>
                    <a:p>
                      <a:pPr algn="ctr"/>
                      <a:r>
                        <a:rPr lang="uk-UA" sz="2400" b="0" i="1" noProof="0" dirty="0"/>
                        <a:t>Населений пункт</a:t>
                      </a:r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b="0" i="1" noProof="0" dirty="0"/>
                        <a:t>Київ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52888116"/>
                  </a:ext>
                </a:extLst>
              </a:tr>
              <a:tr h="522084">
                <a:tc>
                  <a:txBody>
                    <a:bodyPr/>
                    <a:lstStyle/>
                    <a:p>
                      <a:pPr algn="ctr"/>
                      <a:r>
                        <a:rPr lang="uk-UA" sz="2400" b="0" i="1" noProof="0" dirty="0"/>
                        <a:t>Вулиця</a:t>
                      </a:r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b="0" i="1" noProof="0" dirty="0"/>
                        <a:t>Весняна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63291138"/>
                  </a:ext>
                </a:extLst>
              </a:tr>
              <a:tr h="522084">
                <a:tc>
                  <a:txBody>
                    <a:bodyPr/>
                    <a:lstStyle/>
                    <a:p>
                      <a:pPr algn="ctr"/>
                      <a:r>
                        <a:rPr lang="uk-UA" sz="2400" b="0" i="1" noProof="0" dirty="0"/>
                        <a:t>Номер будинку</a:t>
                      </a:r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b="0" i="1" noProof="0" dirty="0"/>
                        <a:t>124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56930566"/>
                  </a:ext>
                </a:extLst>
              </a:tr>
            </a:tbl>
          </a:graphicData>
        </a:graphic>
      </p:graphicFrame>
      <p:sp>
        <p:nvSpPr>
          <p:cNvPr id="9" name="Прямокутник 8">
            <a:extLst>
              <a:ext uri="{FF2B5EF4-FFF2-40B4-BE49-F238E27FC236}">
                <a16:creationId xmlns:a16="http://schemas.microsoft.com/office/drawing/2014/main" id="{D15310F7-8C81-47A3-BA10-0445AAE98BAC}"/>
              </a:ext>
            </a:extLst>
          </p:cNvPr>
          <p:cNvSpPr/>
          <p:nvPr/>
        </p:nvSpPr>
        <p:spPr>
          <a:xfrm>
            <a:off x="72008" y="1861306"/>
            <a:ext cx="2730186" cy="783307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400" b="1" i="1" kern="0" dirty="0">
                <a:solidFill>
                  <a:srgbClr val="FFFFFF"/>
                </a:solidFill>
              </a:rPr>
              <a:t>Назва об’єкта, зображення</a:t>
            </a:r>
          </a:p>
        </p:txBody>
      </p:sp>
      <p:sp>
        <p:nvSpPr>
          <p:cNvPr id="10" name="Прямокутник 9">
            <a:extLst>
              <a:ext uri="{FF2B5EF4-FFF2-40B4-BE49-F238E27FC236}">
                <a16:creationId xmlns:a16="http://schemas.microsoft.com/office/drawing/2014/main" id="{E2BB356E-1698-4B58-96AD-B4DE2112939B}"/>
              </a:ext>
            </a:extLst>
          </p:cNvPr>
          <p:cNvSpPr/>
          <p:nvPr/>
        </p:nvSpPr>
        <p:spPr>
          <a:xfrm>
            <a:off x="72008" y="2709013"/>
            <a:ext cx="2730186" cy="496302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400" b="1" i="1" kern="0" dirty="0">
                <a:solidFill>
                  <a:srgbClr val="FFFFFF"/>
                </a:solidFill>
              </a:rPr>
              <a:t>Будинок</a:t>
            </a:r>
          </a:p>
        </p:txBody>
      </p:sp>
      <p:pic>
        <p:nvPicPr>
          <p:cNvPr id="4098" name="Picture 2" descr="✓ house free vector eps, cdr, ai, svg vector illustration graphic art">
            <a:extLst>
              <a:ext uri="{FF2B5EF4-FFF2-40B4-BE49-F238E27FC236}">
                <a16:creationId xmlns:a16="http://schemas.microsoft.com/office/drawing/2014/main" id="{87A1E93A-A7D6-48D2-ADF6-08A9E16FBC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31" y="3269715"/>
            <a:ext cx="2741963" cy="2438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кутник 10">
            <a:extLst>
              <a:ext uri="{FF2B5EF4-FFF2-40B4-BE49-F238E27FC236}">
                <a16:creationId xmlns:a16="http://schemas.microsoft.com/office/drawing/2014/main" id="{BD6E5E72-6A1D-444D-BB82-495B5B5FFE84}"/>
              </a:ext>
            </a:extLst>
          </p:cNvPr>
          <p:cNvSpPr/>
          <p:nvPr/>
        </p:nvSpPr>
        <p:spPr>
          <a:xfrm>
            <a:off x="116841" y="79749"/>
            <a:ext cx="1051560" cy="53898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Розділ 1</a:t>
            </a:r>
          </a:p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§ 1.1</a:t>
            </a:r>
          </a:p>
        </p:txBody>
      </p:sp>
    </p:spTree>
    <p:extLst>
      <p:ext uri="{BB962C8B-B14F-4D97-AF65-F5344CB8AC3E}">
        <p14:creationId xmlns:p14="http://schemas.microsoft.com/office/powerpoint/2010/main" val="600567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25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76DF8F3B-8823-4C32-8826-D80B47074966}"/>
              </a:ext>
            </a:extLst>
          </p:cNvPr>
          <p:cNvSpPr txBox="1"/>
          <p:nvPr/>
        </p:nvSpPr>
        <p:spPr>
          <a:xfrm>
            <a:off x="72008" y="1196763"/>
            <a:ext cx="12050142" cy="523220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indent="457200" algn="just"/>
            <a:r>
              <a:rPr lang="uk-UA" sz="2800" b="1" i="1" dirty="0">
                <a:solidFill>
                  <a:schemeClr val="bg1"/>
                </a:solidFill>
              </a:rPr>
              <a:t>Продовження… </a:t>
            </a:r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3E5B6BE4-2EE6-47A2-A811-D68E115EA7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rmAutofit/>
          </a:bodyPr>
          <a:lstStyle/>
          <a:p>
            <a:r>
              <a:rPr lang="uk-UA" dirty="0"/>
              <a:t>Об’єкти та їх властивості</a:t>
            </a:r>
          </a:p>
        </p:txBody>
      </p:sp>
      <p:graphicFrame>
        <p:nvGraphicFramePr>
          <p:cNvPr id="6" name="Таблиця 5">
            <a:extLst>
              <a:ext uri="{FF2B5EF4-FFF2-40B4-BE49-F238E27FC236}">
                <a16:creationId xmlns:a16="http://schemas.microsoft.com/office/drawing/2014/main" id="{E7CD1DCE-26D6-469B-B563-11CECAAF5F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3724112"/>
              </p:ext>
            </p:extLst>
          </p:nvPr>
        </p:nvGraphicFramePr>
        <p:xfrm>
          <a:off x="2900516" y="1861305"/>
          <a:ext cx="9231253" cy="4176672"/>
        </p:xfrm>
        <a:graphic>
          <a:graphicData uri="http://schemas.openxmlformats.org/drawingml/2006/table">
            <a:tbl>
              <a:tblPr firstRow="1" bandRow="1">
                <a:tableStyleId>{8FD4443E-F989-4FC4-A0C8-D5A2AF1F390B}</a:tableStyleId>
              </a:tblPr>
              <a:tblGrid>
                <a:gridCol w="4451075">
                  <a:extLst>
                    <a:ext uri="{9D8B030D-6E8A-4147-A177-3AD203B41FA5}">
                      <a16:colId xmlns:a16="http://schemas.microsoft.com/office/drawing/2014/main" val="2257628060"/>
                    </a:ext>
                  </a:extLst>
                </a:gridCol>
                <a:gridCol w="4780178">
                  <a:extLst>
                    <a:ext uri="{9D8B030D-6E8A-4147-A177-3AD203B41FA5}">
                      <a16:colId xmlns:a16="http://schemas.microsoft.com/office/drawing/2014/main" val="2757133184"/>
                    </a:ext>
                  </a:extLst>
                </a:gridCol>
              </a:tblGrid>
              <a:tr h="522084">
                <a:tc>
                  <a:txBody>
                    <a:bodyPr/>
                    <a:lstStyle/>
                    <a:p>
                      <a:pPr algn="ctr"/>
                      <a:r>
                        <a:rPr lang="uk-UA" sz="2400" i="1" noProof="0" dirty="0"/>
                        <a:t>Властивість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8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i="1" noProof="0" dirty="0"/>
                        <a:t>Значення властивості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8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9041234"/>
                  </a:ext>
                </a:extLst>
              </a:tr>
              <a:tr h="522084">
                <a:tc>
                  <a:txBody>
                    <a:bodyPr/>
                    <a:lstStyle/>
                    <a:p>
                      <a:pPr algn="ctr"/>
                      <a:r>
                        <a:rPr lang="uk-UA" sz="2400" b="0" i="1" noProof="0" dirty="0"/>
                        <a:t>Регіон</a:t>
                      </a:r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b="0" i="1" noProof="0" dirty="0"/>
                        <a:t>Північні області України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7660058"/>
                  </a:ext>
                </a:extLst>
              </a:tr>
              <a:tr h="522084">
                <a:tc>
                  <a:txBody>
                    <a:bodyPr/>
                    <a:lstStyle/>
                    <a:p>
                      <a:pPr algn="ctr"/>
                      <a:r>
                        <a:rPr lang="uk-UA" sz="2400" b="0" i="1" noProof="0" dirty="0"/>
                        <a:t>Дата початку</a:t>
                      </a:r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b="0" i="1" noProof="0" dirty="0"/>
                        <a:t>12.02.2022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50237296"/>
                  </a:ext>
                </a:extLst>
              </a:tr>
              <a:tr h="522084">
                <a:tc>
                  <a:txBody>
                    <a:bodyPr/>
                    <a:lstStyle/>
                    <a:p>
                      <a:pPr algn="ctr"/>
                      <a:r>
                        <a:rPr lang="uk-UA" sz="2400" b="0" i="1" noProof="0" dirty="0"/>
                        <a:t>Час початку</a:t>
                      </a:r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b="0" i="1" noProof="0" dirty="0"/>
                        <a:t>22 год 32 хв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39642997"/>
                  </a:ext>
                </a:extLst>
              </a:tr>
              <a:tr h="522084">
                <a:tc>
                  <a:txBody>
                    <a:bodyPr/>
                    <a:lstStyle/>
                    <a:p>
                      <a:pPr algn="ctr"/>
                      <a:r>
                        <a:rPr lang="uk-UA" sz="2400" b="0" i="1" noProof="0" dirty="0"/>
                        <a:t>Дата завершення</a:t>
                      </a:r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b="0" i="1" noProof="0" dirty="0"/>
                        <a:t>13.02.2022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52888116"/>
                  </a:ext>
                </a:extLst>
              </a:tr>
              <a:tr h="522084">
                <a:tc>
                  <a:txBody>
                    <a:bodyPr/>
                    <a:lstStyle/>
                    <a:p>
                      <a:pPr algn="ctr"/>
                      <a:r>
                        <a:rPr lang="uk-UA" sz="2400" b="0" i="1" noProof="0" dirty="0"/>
                        <a:t>Час завершення</a:t>
                      </a:r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b="0" i="1" noProof="0" dirty="0"/>
                        <a:t>04 год 16 хв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63291138"/>
                  </a:ext>
                </a:extLst>
              </a:tr>
              <a:tr h="522084">
                <a:tc>
                  <a:txBody>
                    <a:bodyPr/>
                    <a:lstStyle/>
                    <a:p>
                      <a:pPr algn="ctr"/>
                      <a:r>
                        <a:rPr lang="uk-UA" sz="2400" b="0" i="1" noProof="0" dirty="0"/>
                        <a:t>Кількість опадів</a:t>
                      </a:r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b="0" i="1" noProof="0" dirty="0"/>
                        <a:t>37 мм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56930566"/>
                  </a:ext>
                </a:extLst>
              </a:tr>
              <a:tr h="522084">
                <a:tc>
                  <a:txBody>
                    <a:bodyPr/>
                    <a:lstStyle/>
                    <a:p>
                      <a:pPr algn="ctr"/>
                      <a:r>
                        <a:rPr lang="uk-UA" sz="2400" b="0" i="1" noProof="0" dirty="0"/>
                        <a:t>Швидкість вітру</a:t>
                      </a:r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b="0" i="1" noProof="0" dirty="0"/>
                        <a:t>2 м/с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48631543"/>
                  </a:ext>
                </a:extLst>
              </a:tr>
            </a:tbl>
          </a:graphicData>
        </a:graphic>
      </p:graphicFrame>
      <p:sp>
        <p:nvSpPr>
          <p:cNvPr id="9" name="Прямокутник 8">
            <a:extLst>
              <a:ext uri="{FF2B5EF4-FFF2-40B4-BE49-F238E27FC236}">
                <a16:creationId xmlns:a16="http://schemas.microsoft.com/office/drawing/2014/main" id="{D15310F7-8C81-47A3-BA10-0445AAE98BAC}"/>
              </a:ext>
            </a:extLst>
          </p:cNvPr>
          <p:cNvSpPr/>
          <p:nvPr/>
        </p:nvSpPr>
        <p:spPr>
          <a:xfrm>
            <a:off x="72008" y="1861306"/>
            <a:ext cx="2730186" cy="783307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400" b="1" i="1" kern="0" dirty="0">
                <a:solidFill>
                  <a:srgbClr val="FFFFFF"/>
                </a:solidFill>
              </a:rPr>
              <a:t>Назва об’єкта, зображення</a:t>
            </a:r>
          </a:p>
        </p:txBody>
      </p:sp>
      <p:sp>
        <p:nvSpPr>
          <p:cNvPr id="10" name="Прямокутник 9">
            <a:extLst>
              <a:ext uri="{FF2B5EF4-FFF2-40B4-BE49-F238E27FC236}">
                <a16:creationId xmlns:a16="http://schemas.microsoft.com/office/drawing/2014/main" id="{E2BB356E-1698-4B58-96AD-B4DE2112939B}"/>
              </a:ext>
            </a:extLst>
          </p:cNvPr>
          <p:cNvSpPr/>
          <p:nvPr/>
        </p:nvSpPr>
        <p:spPr>
          <a:xfrm>
            <a:off x="72008" y="2709013"/>
            <a:ext cx="2730186" cy="496302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400" b="1" i="1" kern="0" dirty="0">
                <a:solidFill>
                  <a:srgbClr val="FFFFFF"/>
                </a:solidFill>
              </a:rPr>
              <a:t>Снігопад</a:t>
            </a:r>
          </a:p>
        </p:txBody>
      </p:sp>
      <p:pic>
        <p:nvPicPr>
          <p:cNvPr id="12" name="Picture 4" descr="heavy, snowfall icon">
            <a:extLst>
              <a:ext uri="{FF2B5EF4-FFF2-40B4-BE49-F238E27FC236}">
                <a16:creationId xmlns:a16="http://schemas.microsoft.com/office/drawing/2014/main" id="{2EBB4C8A-C93E-4A74-9A3F-DD19486CF0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08" y="3269715"/>
            <a:ext cx="2730186" cy="2730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кутник 10">
            <a:extLst>
              <a:ext uri="{FF2B5EF4-FFF2-40B4-BE49-F238E27FC236}">
                <a16:creationId xmlns:a16="http://schemas.microsoft.com/office/drawing/2014/main" id="{4543F446-0977-4EA7-9125-E3AC78B040A7}"/>
              </a:ext>
            </a:extLst>
          </p:cNvPr>
          <p:cNvSpPr/>
          <p:nvPr/>
        </p:nvSpPr>
        <p:spPr>
          <a:xfrm>
            <a:off x="116841" y="79749"/>
            <a:ext cx="1051560" cy="53898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Розділ 1</a:t>
            </a:r>
          </a:p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§ 1.1</a:t>
            </a:r>
          </a:p>
        </p:txBody>
      </p:sp>
    </p:spTree>
    <p:extLst>
      <p:ext uri="{BB962C8B-B14F-4D97-AF65-F5344CB8AC3E}">
        <p14:creationId xmlns:p14="http://schemas.microsoft.com/office/powerpoint/2010/main" val="719185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25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0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76DF8F3B-8823-4C32-8826-D80B47074966}"/>
              </a:ext>
            </a:extLst>
          </p:cNvPr>
          <p:cNvSpPr txBox="1"/>
          <p:nvPr/>
        </p:nvSpPr>
        <p:spPr>
          <a:xfrm>
            <a:off x="72008" y="1196763"/>
            <a:ext cx="12050142" cy="1384995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indent="457200" algn="just"/>
            <a:r>
              <a:rPr lang="uk-UA" sz="2800" b="1" i="1" dirty="0">
                <a:solidFill>
                  <a:schemeClr val="bg1"/>
                </a:solidFill>
              </a:rPr>
              <a:t>Над об’єктами можуть виконуватися певні </a:t>
            </a:r>
            <a:r>
              <a:rPr lang="uk-UA" sz="2800" b="1" i="1" dirty="0">
                <a:solidFill>
                  <a:srgbClr val="FFFF00"/>
                </a:solidFill>
              </a:rPr>
              <a:t>дії</a:t>
            </a:r>
            <a:r>
              <a:rPr lang="uk-UA" sz="2800" b="1" i="1" dirty="0">
                <a:solidFill>
                  <a:schemeClr val="bg1"/>
                </a:solidFill>
              </a:rPr>
              <a:t>. У результаті дій над об’єктами </a:t>
            </a:r>
            <a:r>
              <a:rPr lang="uk-UA" sz="2800" b="1" i="1" dirty="0">
                <a:solidFill>
                  <a:srgbClr val="FFFF00"/>
                </a:solidFill>
              </a:rPr>
              <a:t>можуть змінюватися значення окремих властивостей об'єкта</a:t>
            </a:r>
            <a:r>
              <a:rPr lang="uk-UA" sz="2800" b="1" i="1" dirty="0">
                <a:solidFill>
                  <a:schemeClr val="bg1"/>
                </a:solidFill>
              </a:rPr>
              <a:t>. </a:t>
            </a:r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3E5B6BE4-2EE6-47A2-A811-D68E115EA7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rmAutofit/>
          </a:bodyPr>
          <a:lstStyle/>
          <a:p>
            <a:r>
              <a:rPr lang="uk-UA" dirty="0"/>
              <a:t>Об’єкти та їх властивості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44F30C4-67D9-4854-A7DD-5CC3CC6C8DFA}"/>
              </a:ext>
            </a:extLst>
          </p:cNvPr>
          <p:cNvSpPr txBox="1"/>
          <p:nvPr/>
        </p:nvSpPr>
        <p:spPr>
          <a:xfrm>
            <a:off x="72008" y="2697174"/>
            <a:ext cx="8521386" cy="2677656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uk-UA" sz="2800" b="1" i="1" dirty="0">
                <a:solidFill>
                  <a:schemeClr val="bg1"/>
                </a:solidFill>
              </a:rPr>
              <a:t>Наприклад, для переміщення футбольного м’яча в інше місце поля потрібно вдарити по ньому. При цьому зміняться значення кількох властивостей: швидкість, відстань від воріт і від краю поля та інші. 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8E65F9CD-A0C2-4955-BC01-9F29886D5FB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143" t="2370" r="9143"/>
          <a:stretch/>
        </p:blipFill>
        <p:spPr>
          <a:xfrm>
            <a:off x="8817743" y="2697175"/>
            <a:ext cx="3302248" cy="267765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1CB16A2-B42E-4F8B-8588-83F78F9E3156}"/>
              </a:ext>
            </a:extLst>
          </p:cNvPr>
          <p:cNvSpPr txBox="1"/>
          <p:nvPr/>
        </p:nvSpPr>
        <p:spPr>
          <a:xfrm>
            <a:off x="1291767" y="5493473"/>
            <a:ext cx="10828224" cy="954107"/>
          </a:xfrm>
          <a:prstGeom prst="rect">
            <a:avLst/>
          </a:prstGeom>
          <a:solidFill>
            <a:srgbClr val="008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200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dirty="0">
                <a:solidFill>
                  <a:schemeClr val="bg1"/>
                </a:solidFill>
              </a:rPr>
              <a:t>А розмір, колір, фірма-виробник та інші залишаться незмінними.</a:t>
            </a:r>
            <a:endParaRPr lang="uk-UA" sz="2800" b="1" i="1" kern="0" dirty="0">
              <a:solidFill>
                <a:srgbClr val="FFFFFF"/>
              </a:solidFill>
            </a:endParaRPr>
          </a:p>
        </p:txBody>
      </p:sp>
      <p:pic>
        <p:nvPicPr>
          <p:cNvPr id="10" name="Picture 2" descr="attention, notice, warning icon">
            <a:extLst>
              <a:ext uri="{FF2B5EF4-FFF2-40B4-BE49-F238E27FC236}">
                <a16:creationId xmlns:a16="http://schemas.microsoft.com/office/drawing/2014/main" id="{C79D09FD-5ADB-4BBE-8CAF-4153A2340D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50" y="5493473"/>
            <a:ext cx="1077465" cy="1077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кутник 10">
            <a:extLst>
              <a:ext uri="{FF2B5EF4-FFF2-40B4-BE49-F238E27FC236}">
                <a16:creationId xmlns:a16="http://schemas.microsoft.com/office/drawing/2014/main" id="{0BE0370F-9410-4447-8E11-3BEFDBDC512A}"/>
              </a:ext>
            </a:extLst>
          </p:cNvPr>
          <p:cNvSpPr/>
          <p:nvPr/>
        </p:nvSpPr>
        <p:spPr>
          <a:xfrm>
            <a:off x="116841" y="79749"/>
            <a:ext cx="1051560" cy="53898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Розділ 1</a:t>
            </a:r>
          </a:p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§ 1.1</a:t>
            </a:r>
          </a:p>
        </p:txBody>
      </p:sp>
    </p:spTree>
    <p:extLst>
      <p:ext uri="{BB962C8B-B14F-4D97-AF65-F5344CB8AC3E}">
        <p14:creationId xmlns:p14="http://schemas.microsoft.com/office/powerpoint/2010/main" val="1587973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75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25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" grpId="0" animBg="1"/>
      <p:bldP spid="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76DF8F3B-8823-4C32-8826-D80B47074966}"/>
              </a:ext>
            </a:extLst>
          </p:cNvPr>
          <p:cNvSpPr txBox="1"/>
          <p:nvPr/>
        </p:nvSpPr>
        <p:spPr>
          <a:xfrm>
            <a:off x="72008" y="1196763"/>
            <a:ext cx="12050142" cy="954107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indent="457200" algn="just"/>
            <a:r>
              <a:rPr lang="uk-UA" sz="2800" b="1" i="1" dirty="0">
                <a:solidFill>
                  <a:schemeClr val="bg1"/>
                </a:solidFill>
              </a:rPr>
              <a:t>Які об’єкти є на фото? У яких програмах вони вам траплялися?</a:t>
            </a:r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3E5B6BE4-2EE6-47A2-A811-D68E115EA7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rmAutofit/>
          </a:bodyPr>
          <a:lstStyle/>
          <a:p>
            <a:r>
              <a:rPr lang="uk-UA" dirty="0"/>
              <a:t>Програмні об’єкти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C51B1BA-C99B-4652-87B2-1BBCFA4EDE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28" y="2945669"/>
            <a:ext cx="2731265" cy="17887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CF0C118-7AE6-43E1-9244-EB35C22AD0E7}"/>
              </a:ext>
            </a:extLst>
          </p:cNvPr>
          <p:cNvSpPr txBox="1"/>
          <p:nvPr/>
        </p:nvSpPr>
        <p:spPr>
          <a:xfrm>
            <a:off x="70929" y="2259933"/>
            <a:ext cx="12050142" cy="523220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indent="457200" algn="just"/>
            <a:r>
              <a:rPr lang="uk-UA" sz="2800" b="1" i="1" dirty="0">
                <a:solidFill>
                  <a:schemeClr val="bg1"/>
                </a:solidFill>
              </a:rPr>
              <a:t>Які дії можна над ними виконати?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B9BFA364-B834-4978-9723-13B09633D4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66831" y="2941376"/>
            <a:ext cx="2221557" cy="17887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0507912-7E39-49E3-8F7E-D83630526A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931" y="5030643"/>
            <a:ext cx="8758438" cy="1388284"/>
          </a:xfrm>
          <a:prstGeom prst="rect">
            <a:avLst/>
          </a:prstGeom>
        </p:spPr>
      </p:pic>
      <p:pic>
        <p:nvPicPr>
          <p:cNvPr id="13" name="Picture 2" descr="Пов’язане зображення">
            <a:extLst>
              <a:ext uri="{FF2B5EF4-FFF2-40B4-BE49-F238E27FC236}">
                <a16:creationId xmlns:a16="http://schemas.microsoft.com/office/drawing/2014/main" id="{4F48C05F-0AC6-4F74-AB09-8B6D0DFE68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4583" y="2892216"/>
            <a:ext cx="3146486" cy="3420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>
            <a:extLst>
              <a:ext uri="{FF2B5EF4-FFF2-40B4-BE49-F238E27FC236}">
                <a16:creationId xmlns:a16="http://schemas.microsoft.com/office/drawing/2014/main" id="{0C2A4906-B1F6-40E5-9251-81604C19E48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669"/>
          <a:stretch/>
        </p:blipFill>
        <p:spPr bwMode="auto">
          <a:xfrm>
            <a:off x="6820897" y="2941376"/>
            <a:ext cx="1743000" cy="17887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Прямокутник 13">
            <a:extLst>
              <a:ext uri="{FF2B5EF4-FFF2-40B4-BE49-F238E27FC236}">
                <a16:creationId xmlns:a16="http://schemas.microsoft.com/office/drawing/2014/main" id="{DD5267B4-B0A5-4E82-8FC8-12F38FC31C6D}"/>
              </a:ext>
            </a:extLst>
          </p:cNvPr>
          <p:cNvSpPr/>
          <p:nvPr/>
        </p:nvSpPr>
        <p:spPr>
          <a:xfrm>
            <a:off x="116841" y="79749"/>
            <a:ext cx="1051560" cy="53898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Розділ 1</a:t>
            </a:r>
          </a:p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§ 1.1</a:t>
            </a:r>
          </a:p>
        </p:txBody>
      </p:sp>
    </p:spTree>
    <p:extLst>
      <p:ext uri="{BB962C8B-B14F-4D97-AF65-F5344CB8AC3E}">
        <p14:creationId xmlns:p14="http://schemas.microsoft.com/office/powerpoint/2010/main" val="2040493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75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25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75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76DF8F3B-8823-4C32-8826-D80B47074966}"/>
              </a:ext>
            </a:extLst>
          </p:cNvPr>
          <p:cNvSpPr txBox="1"/>
          <p:nvPr/>
        </p:nvSpPr>
        <p:spPr>
          <a:xfrm>
            <a:off x="72008" y="2406131"/>
            <a:ext cx="12050142" cy="1384995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indent="457200" algn="just"/>
            <a:r>
              <a:rPr lang="uk-UA" sz="2800" b="1" i="1" dirty="0">
                <a:solidFill>
                  <a:schemeClr val="bg1"/>
                </a:solidFill>
              </a:rPr>
              <a:t>З кожним програмним об’єктом, крім набору властивостей, пов’язаний ще й набір дій, які можуть виконуватися над ним. </a:t>
            </a:r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3E5B6BE4-2EE6-47A2-A811-D68E115EA7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rmAutofit/>
          </a:bodyPr>
          <a:lstStyle/>
          <a:p>
            <a:r>
              <a:rPr lang="uk-UA" dirty="0"/>
              <a:t>Програмні об’єкти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7207B3C-83AC-4862-BC4E-2344397AFCDD}"/>
              </a:ext>
            </a:extLst>
          </p:cNvPr>
          <p:cNvSpPr txBox="1"/>
          <p:nvPr/>
        </p:nvSpPr>
        <p:spPr>
          <a:xfrm>
            <a:off x="1291767" y="1196752"/>
            <a:ext cx="10830383" cy="1015663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3000" b="1" i="1" dirty="0">
                <a:solidFill>
                  <a:srgbClr val="FFFF00"/>
                </a:solidFill>
              </a:rPr>
              <a:t>Програмні об’єкти </a:t>
            </a:r>
            <a:r>
              <a:rPr lang="uk-UA" sz="3000" b="1" i="1" dirty="0">
                <a:solidFill>
                  <a:schemeClr val="bg1"/>
                </a:solidFill>
              </a:rPr>
              <a:t>— це об’єкти, що використовуються в комп’ютерних програмах.</a:t>
            </a:r>
            <a:endParaRPr kumimoji="0" lang="uk-UA" sz="3000" b="1" i="1" u="none" strike="noStrike" kern="0" cap="none" spc="0" normalizeH="0" baseline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</a:endParaRPr>
          </a:p>
        </p:txBody>
      </p:sp>
      <p:pic>
        <p:nvPicPr>
          <p:cNvPr id="8" name="Picture 2">
            <a:extLst>
              <a:ext uri="{FF2B5EF4-FFF2-40B4-BE49-F238E27FC236}">
                <a16:creationId xmlns:a16="http://schemas.microsoft.com/office/drawing/2014/main" id="{8A27BD69-371B-4DC0-9A10-5F729D8FD1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31040" y="1196752"/>
            <a:ext cx="1295400" cy="129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Right Click Context Menu - Addons for Elementor Page Builder">
            <a:extLst>
              <a:ext uri="{FF2B5EF4-FFF2-40B4-BE49-F238E27FC236}">
                <a16:creationId xmlns:a16="http://schemas.microsoft.com/office/drawing/2014/main" id="{0BC1B80D-9ECE-45B5-87D2-E4CE8D495B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81" t="13333" r="12852" b="18627"/>
          <a:stretch/>
        </p:blipFill>
        <p:spPr bwMode="auto">
          <a:xfrm>
            <a:off x="9920748" y="3901219"/>
            <a:ext cx="2199244" cy="2380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рямокутник 11">
            <a:extLst>
              <a:ext uri="{FF2B5EF4-FFF2-40B4-BE49-F238E27FC236}">
                <a16:creationId xmlns:a16="http://schemas.microsoft.com/office/drawing/2014/main" id="{8B10C337-5996-4EC0-8E00-7CE8D9D7367C}"/>
              </a:ext>
            </a:extLst>
          </p:cNvPr>
          <p:cNvSpPr/>
          <p:nvPr/>
        </p:nvSpPr>
        <p:spPr>
          <a:xfrm>
            <a:off x="72009" y="3901219"/>
            <a:ext cx="9652094" cy="2380252"/>
          </a:xfrm>
          <a:prstGeom prst="rect">
            <a:avLst/>
          </a:prstGeom>
          <a:solidFill>
            <a:srgbClr val="1942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457200" algn="just"/>
            <a:r>
              <a:rPr lang="uk-UA" sz="3000" b="1" i="1" dirty="0">
                <a:solidFill>
                  <a:schemeClr val="bg1"/>
                </a:solidFill>
              </a:rPr>
              <a:t>Список деяких дій, які можна виконати над програмним об’єктом, як правило, відображається в контекстному меню об’єкта.</a:t>
            </a:r>
          </a:p>
        </p:txBody>
      </p:sp>
      <p:sp>
        <p:nvSpPr>
          <p:cNvPr id="10" name="Прямокутник 9">
            <a:extLst>
              <a:ext uri="{FF2B5EF4-FFF2-40B4-BE49-F238E27FC236}">
                <a16:creationId xmlns:a16="http://schemas.microsoft.com/office/drawing/2014/main" id="{810193A8-8B37-43BB-B6D3-539163CEF468}"/>
              </a:ext>
            </a:extLst>
          </p:cNvPr>
          <p:cNvSpPr/>
          <p:nvPr/>
        </p:nvSpPr>
        <p:spPr>
          <a:xfrm>
            <a:off x="116841" y="79749"/>
            <a:ext cx="1051560" cy="53898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Розділ 1</a:t>
            </a:r>
          </a:p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§ 1.1</a:t>
            </a:r>
          </a:p>
        </p:txBody>
      </p:sp>
    </p:spTree>
    <p:extLst>
      <p:ext uri="{BB962C8B-B14F-4D97-AF65-F5344CB8AC3E}">
        <p14:creationId xmlns:p14="http://schemas.microsoft.com/office/powerpoint/2010/main" val="2889146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100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" grpId="0" animBg="1"/>
      <p:bldP spid="12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76DF8F3B-8823-4C32-8826-D80B47074966}"/>
              </a:ext>
            </a:extLst>
          </p:cNvPr>
          <p:cNvSpPr txBox="1"/>
          <p:nvPr/>
        </p:nvSpPr>
        <p:spPr>
          <a:xfrm>
            <a:off x="72008" y="1196763"/>
            <a:ext cx="12050142" cy="1384995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indent="457200" algn="just"/>
            <a:r>
              <a:rPr lang="uk-UA" sz="2800" b="1" i="1" dirty="0">
                <a:solidFill>
                  <a:schemeClr val="bg1"/>
                </a:solidFill>
              </a:rPr>
              <a:t>У комп’ютерних програмах зазвичай можна використовувати кілька способів виконання одних і тих самих дій над програмним об’єктом з використанням:</a:t>
            </a:r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3E5B6BE4-2EE6-47A2-A811-D68E115EA7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rmAutofit/>
          </a:bodyPr>
          <a:lstStyle/>
          <a:p>
            <a:r>
              <a:rPr lang="uk-UA" dirty="0"/>
              <a:t>Програмні об’єкти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FF269B0-896E-4450-8B0C-6B3A1434796B}"/>
              </a:ext>
            </a:extLst>
          </p:cNvPr>
          <p:cNvSpPr txBox="1"/>
          <p:nvPr/>
        </p:nvSpPr>
        <p:spPr>
          <a:xfrm>
            <a:off x="72007" y="2707006"/>
            <a:ext cx="5276741" cy="954107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uk-UA" sz="2800" b="1" i="1" dirty="0">
                <a:solidFill>
                  <a:schemeClr val="bg1"/>
                </a:solidFill>
              </a:rPr>
              <a:t>контекстного меню об’єкта;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9BE1850-9F36-4D56-8F69-27AFB3E2C7DF}"/>
              </a:ext>
            </a:extLst>
          </p:cNvPr>
          <p:cNvSpPr txBox="1"/>
          <p:nvPr/>
        </p:nvSpPr>
        <p:spPr>
          <a:xfrm>
            <a:off x="73086" y="3778510"/>
            <a:ext cx="5276741" cy="523220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uk-UA" sz="2800" b="1" i="1" dirty="0">
                <a:solidFill>
                  <a:schemeClr val="bg1"/>
                </a:solidFill>
              </a:rPr>
              <a:t>меню вікна програми;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ACE70C2-77B5-4385-98E8-7691D0E78C84}"/>
              </a:ext>
            </a:extLst>
          </p:cNvPr>
          <p:cNvSpPr txBox="1"/>
          <p:nvPr/>
        </p:nvSpPr>
        <p:spPr>
          <a:xfrm>
            <a:off x="72006" y="4446070"/>
            <a:ext cx="5276741" cy="1815882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uk-UA" sz="2800" b="1" i="1" dirty="0">
                <a:solidFill>
                  <a:schemeClr val="bg1"/>
                </a:solidFill>
              </a:rPr>
              <a:t>натискання певної клавіши або сполучення клавіш клавіатури.</a:t>
            </a:r>
          </a:p>
        </p:txBody>
      </p:sp>
      <p:grpSp>
        <p:nvGrpSpPr>
          <p:cNvPr id="10" name="Групувати 9">
            <a:extLst>
              <a:ext uri="{FF2B5EF4-FFF2-40B4-BE49-F238E27FC236}">
                <a16:creationId xmlns:a16="http://schemas.microsoft.com/office/drawing/2014/main" id="{CC32E772-A8BF-4235-A0BC-13105BCE59A7}"/>
              </a:ext>
            </a:extLst>
          </p:cNvPr>
          <p:cNvGrpSpPr/>
          <p:nvPr/>
        </p:nvGrpSpPr>
        <p:grpSpPr>
          <a:xfrm>
            <a:off x="5424801" y="2688451"/>
            <a:ext cx="6695189" cy="3573501"/>
            <a:chOff x="1615440" y="606425"/>
            <a:chExt cx="10576560" cy="5645150"/>
          </a:xfrm>
        </p:grpSpPr>
        <p:pic>
          <p:nvPicPr>
            <p:cNvPr id="11" name="Рисунок 10">
              <a:extLst>
                <a:ext uri="{FF2B5EF4-FFF2-40B4-BE49-F238E27FC236}">
                  <a16:creationId xmlns:a16="http://schemas.microsoft.com/office/drawing/2014/main" id="{E32E4E72-3E64-41FD-B8E2-41C42874DBB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13250"/>
            <a:stretch/>
          </p:blipFill>
          <p:spPr>
            <a:xfrm>
              <a:off x="1615440" y="606425"/>
              <a:ext cx="10576560" cy="5645150"/>
            </a:xfrm>
            <a:prstGeom prst="rect">
              <a:avLst/>
            </a:prstGeom>
          </p:spPr>
        </p:pic>
        <p:pic>
          <p:nvPicPr>
            <p:cNvPr id="12" name="Picture 4" descr="Microsoft Word Icon - Microsoft Office New Icon Clipart (900x900), Png Download">
              <a:extLst>
                <a:ext uri="{FF2B5EF4-FFF2-40B4-BE49-F238E27FC236}">
                  <a16:creationId xmlns:a16="http://schemas.microsoft.com/office/drawing/2014/main" id="{A9AA4C88-9AD3-4B81-99F4-DBC603A21FF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51438" y="5932169"/>
              <a:ext cx="325788" cy="28511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2" descr="https://upload.wikimedia.org/wikipedia/commons/thumb/2/2e/Microsoft_Office_PowerPoint_%282018%E2%80%93present%29.svg/1200px-Microsoft_Office_PowerPoint_%282018%E2%80%93present%29.svg.png">
              <a:extLst>
                <a:ext uri="{FF2B5EF4-FFF2-40B4-BE49-F238E27FC236}">
                  <a16:creationId xmlns:a16="http://schemas.microsoft.com/office/drawing/2014/main" id="{40B95000-8E5E-42CB-9AE9-6C1C3E160DC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12834" y="5906292"/>
              <a:ext cx="325788" cy="3257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4" name="Прямокутник 13">
            <a:extLst>
              <a:ext uri="{FF2B5EF4-FFF2-40B4-BE49-F238E27FC236}">
                <a16:creationId xmlns:a16="http://schemas.microsoft.com/office/drawing/2014/main" id="{EA894644-2C89-4F7E-BE28-477D2E34A8A8}"/>
              </a:ext>
            </a:extLst>
          </p:cNvPr>
          <p:cNvSpPr/>
          <p:nvPr/>
        </p:nvSpPr>
        <p:spPr>
          <a:xfrm>
            <a:off x="116841" y="79749"/>
            <a:ext cx="1051560" cy="53898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Розділ 1</a:t>
            </a:r>
          </a:p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§ 1.1</a:t>
            </a:r>
          </a:p>
        </p:txBody>
      </p:sp>
    </p:spTree>
    <p:extLst>
      <p:ext uri="{BB962C8B-B14F-4D97-AF65-F5344CB8AC3E}">
        <p14:creationId xmlns:p14="http://schemas.microsoft.com/office/powerpoint/2010/main" val="1557027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" grpId="0" animBg="1"/>
      <p:bldP spid="8" grpId="0" animBg="1"/>
      <p:bldP spid="9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76DF8F3B-8823-4C32-8826-D80B47074966}"/>
              </a:ext>
            </a:extLst>
          </p:cNvPr>
          <p:cNvSpPr txBox="1"/>
          <p:nvPr/>
        </p:nvSpPr>
        <p:spPr>
          <a:xfrm>
            <a:off x="72008" y="1196763"/>
            <a:ext cx="12050142" cy="523220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indent="457200" algn="just"/>
            <a:r>
              <a:rPr lang="uk-UA" sz="2800" b="1" i="1" dirty="0">
                <a:solidFill>
                  <a:schemeClr val="bg1"/>
                </a:solidFill>
              </a:rPr>
              <a:t>Приклад контекстного меню подано на малюнку.</a:t>
            </a:r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3E5B6BE4-2EE6-47A2-A811-D68E115EA7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rmAutofit/>
          </a:bodyPr>
          <a:lstStyle/>
          <a:p>
            <a:r>
              <a:rPr lang="uk-UA" dirty="0"/>
              <a:t>Програмні об’єкти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0D7AE07-CCA3-4886-8346-D40342A5935E}"/>
              </a:ext>
            </a:extLst>
          </p:cNvPr>
          <p:cNvSpPr txBox="1"/>
          <p:nvPr/>
        </p:nvSpPr>
        <p:spPr>
          <a:xfrm>
            <a:off x="72008" y="5956852"/>
            <a:ext cx="12050142" cy="523220"/>
          </a:xfrm>
          <a:prstGeom prst="rect">
            <a:avLst/>
          </a:prstGeom>
          <a:solidFill>
            <a:srgbClr val="008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uk-UA" sz="2800" b="1" i="1" dirty="0">
                <a:solidFill>
                  <a:schemeClr val="bg1"/>
                </a:solidFill>
              </a:rPr>
              <a:t>Контекстне меню шестикутника у графічному редакторі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7DCA6B4B-3AAB-4144-B973-6DF00A2C90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8297" y="1801793"/>
            <a:ext cx="8475406" cy="4030016"/>
          </a:xfrm>
          <a:prstGeom prst="rect">
            <a:avLst/>
          </a:prstGeom>
        </p:spPr>
      </p:pic>
      <p:sp>
        <p:nvSpPr>
          <p:cNvPr id="9" name="Прямокутник 8">
            <a:extLst>
              <a:ext uri="{FF2B5EF4-FFF2-40B4-BE49-F238E27FC236}">
                <a16:creationId xmlns:a16="http://schemas.microsoft.com/office/drawing/2014/main" id="{60EE1338-7CB8-4A97-B247-A99CE0002F90}"/>
              </a:ext>
            </a:extLst>
          </p:cNvPr>
          <p:cNvSpPr/>
          <p:nvPr/>
        </p:nvSpPr>
        <p:spPr>
          <a:xfrm>
            <a:off x="116841" y="79749"/>
            <a:ext cx="1051560" cy="53898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Розділ 1</a:t>
            </a:r>
          </a:p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§ 1.1</a:t>
            </a:r>
          </a:p>
        </p:txBody>
      </p:sp>
    </p:spTree>
    <p:extLst>
      <p:ext uri="{BB962C8B-B14F-4D97-AF65-F5344CB8AC3E}">
        <p14:creationId xmlns:p14="http://schemas.microsoft.com/office/powerpoint/2010/main" val="312371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76DF8F3B-8823-4C32-8826-D80B47074966}"/>
              </a:ext>
            </a:extLst>
          </p:cNvPr>
          <p:cNvSpPr txBox="1"/>
          <p:nvPr/>
        </p:nvSpPr>
        <p:spPr>
          <a:xfrm>
            <a:off x="72008" y="1196763"/>
            <a:ext cx="12050142" cy="954107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indent="457200" algn="just"/>
            <a:r>
              <a:rPr lang="uk-UA" sz="2800" b="1" i="1" dirty="0">
                <a:solidFill>
                  <a:schemeClr val="bg1"/>
                </a:solidFill>
              </a:rPr>
              <a:t>Програмні об’єкти та дії над ними для змінення значення певних властивостей:</a:t>
            </a:r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3E5B6BE4-2EE6-47A2-A811-D68E115EA7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rmAutofit/>
          </a:bodyPr>
          <a:lstStyle/>
          <a:p>
            <a:r>
              <a:rPr lang="uk-UA" dirty="0"/>
              <a:t>Програмні об’єкти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A6FE144-24E1-4964-957B-70AA08326772}"/>
              </a:ext>
            </a:extLst>
          </p:cNvPr>
          <p:cNvSpPr txBox="1"/>
          <p:nvPr/>
        </p:nvSpPr>
        <p:spPr>
          <a:xfrm>
            <a:off x="4906298" y="2258179"/>
            <a:ext cx="7213126" cy="492443"/>
          </a:xfrm>
          <a:prstGeom prst="rect">
            <a:avLst/>
          </a:prstGeom>
          <a:solidFill>
            <a:srgbClr val="7030A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600" b="1" i="1" kern="0" dirty="0">
                <a:solidFill>
                  <a:srgbClr val="FFFFFF"/>
                </a:solidFill>
              </a:rPr>
              <a:t>Графічний редактор</a:t>
            </a:r>
          </a:p>
        </p:txBody>
      </p:sp>
      <p:sp>
        <p:nvSpPr>
          <p:cNvPr id="9" name="Прямокутник 8">
            <a:extLst>
              <a:ext uri="{FF2B5EF4-FFF2-40B4-BE49-F238E27FC236}">
                <a16:creationId xmlns:a16="http://schemas.microsoft.com/office/drawing/2014/main" id="{0596BA2D-744B-4F55-BD9F-FD21C9E080A2}"/>
              </a:ext>
            </a:extLst>
          </p:cNvPr>
          <p:cNvSpPr/>
          <p:nvPr/>
        </p:nvSpPr>
        <p:spPr>
          <a:xfrm>
            <a:off x="72007" y="2258179"/>
            <a:ext cx="4726135" cy="492443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600" b="1" i="1" kern="0" dirty="0">
                <a:solidFill>
                  <a:srgbClr val="FFFFFF"/>
                </a:solidFill>
              </a:rPr>
              <a:t>Програмне середовище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B40C674-DB62-4E93-97C5-1C9389423A2C}"/>
              </a:ext>
            </a:extLst>
          </p:cNvPr>
          <p:cNvSpPr txBox="1"/>
          <p:nvPr/>
        </p:nvSpPr>
        <p:spPr>
          <a:xfrm>
            <a:off x="4906298" y="2839552"/>
            <a:ext cx="7213126" cy="492443"/>
          </a:xfrm>
          <a:prstGeom prst="rect">
            <a:avLst/>
          </a:prstGeom>
          <a:solidFill>
            <a:srgbClr val="7030A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600" b="1" i="1" kern="0" dirty="0">
                <a:solidFill>
                  <a:srgbClr val="FFFFFF"/>
                </a:solidFill>
              </a:rPr>
              <a:t>Прямокутник</a:t>
            </a:r>
          </a:p>
        </p:txBody>
      </p:sp>
      <p:sp>
        <p:nvSpPr>
          <p:cNvPr id="11" name="Прямокутник 10">
            <a:extLst>
              <a:ext uri="{FF2B5EF4-FFF2-40B4-BE49-F238E27FC236}">
                <a16:creationId xmlns:a16="http://schemas.microsoft.com/office/drawing/2014/main" id="{95E97823-4231-425D-BE5F-7E61D4B665F0}"/>
              </a:ext>
            </a:extLst>
          </p:cNvPr>
          <p:cNvSpPr/>
          <p:nvPr/>
        </p:nvSpPr>
        <p:spPr>
          <a:xfrm>
            <a:off x="72007" y="2839552"/>
            <a:ext cx="4726135" cy="492443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600" b="1" i="1" kern="0" dirty="0">
                <a:solidFill>
                  <a:srgbClr val="FFFFFF"/>
                </a:solidFill>
              </a:rPr>
              <a:t>Програмний об’єкт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557A281-74EA-43BD-B065-3F3937101FD4}"/>
              </a:ext>
            </a:extLst>
          </p:cNvPr>
          <p:cNvSpPr txBox="1"/>
          <p:nvPr/>
        </p:nvSpPr>
        <p:spPr>
          <a:xfrm>
            <a:off x="4906298" y="3440590"/>
            <a:ext cx="7213125" cy="1692771"/>
          </a:xfrm>
          <a:prstGeom prst="rect">
            <a:avLst/>
          </a:prstGeom>
          <a:solidFill>
            <a:srgbClr val="7030A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600" b="1" i="1" kern="0" dirty="0">
                <a:solidFill>
                  <a:srgbClr val="FFFFFF"/>
                </a:solidFill>
              </a:rPr>
              <a:t>Відстань від лівого краю аркуша, товщина лінії контуру, колір заливки, колір лінії контуру, товщина лінії контуру</a:t>
            </a:r>
          </a:p>
        </p:txBody>
      </p:sp>
      <p:sp>
        <p:nvSpPr>
          <p:cNvPr id="13" name="Прямокутник 12">
            <a:extLst>
              <a:ext uri="{FF2B5EF4-FFF2-40B4-BE49-F238E27FC236}">
                <a16:creationId xmlns:a16="http://schemas.microsoft.com/office/drawing/2014/main" id="{182B4602-3665-4B63-8891-970FA365D9F3}"/>
              </a:ext>
            </a:extLst>
          </p:cNvPr>
          <p:cNvSpPr/>
          <p:nvPr/>
        </p:nvSpPr>
        <p:spPr>
          <a:xfrm>
            <a:off x="72007" y="3440589"/>
            <a:ext cx="4726135" cy="1692771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600" b="1" i="1" kern="0" dirty="0">
                <a:solidFill>
                  <a:srgbClr val="FFFFFF"/>
                </a:solidFill>
              </a:rPr>
              <a:t>Приклади властивостей програмного об’єкта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7A8FCAA-E9A6-4C47-B332-7C19E63B66E9}"/>
              </a:ext>
            </a:extLst>
          </p:cNvPr>
          <p:cNvSpPr txBox="1"/>
          <p:nvPr/>
        </p:nvSpPr>
        <p:spPr>
          <a:xfrm>
            <a:off x="4906298" y="5230141"/>
            <a:ext cx="7213125" cy="1292662"/>
          </a:xfrm>
          <a:prstGeom prst="rect">
            <a:avLst/>
          </a:prstGeom>
          <a:solidFill>
            <a:srgbClr val="7030A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600" b="1" i="1" kern="0" dirty="0">
                <a:solidFill>
                  <a:srgbClr val="FFFFFF"/>
                </a:solidFill>
              </a:rPr>
              <a:t>Малювання прямокутника, заливка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600" b="1" i="1" kern="0" dirty="0">
                <a:solidFill>
                  <a:srgbClr val="FFFFFF"/>
                </a:solidFill>
              </a:rPr>
              <a:t>внутрішньої області, зменшення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600" b="1" i="1" kern="0" dirty="0">
                <a:solidFill>
                  <a:srgbClr val="FFFFFF"/>
                </a:solidFill>
              </a:rPr>
              <a:t>ширини, переміщення</a:t>
            </a:r>
          </a:p>
        </p:txBody>
      </p:sp>
      <p:sp>
        <p:nvSpPr>
          <p:cNvPr id="15" name="Прямокутник 14">
            <a:extLst>
              <a:ext uri="{FF2B5EF4-FFF2-40B4-BE49-F238E27FC236}">
                <a16:creationId xmlns:a16="http://schemas.microsoft.com/office/drawing/2014/main" id="{0EB618F7-6F74-4CCF-B705-033D9B5D9AA0}"/>
              </a:ext>
            </a:extLst>
          </p:cNvPr>
          <p:cNvSpPr/>
          <p:nvPr/>
        </p:nvSpPr>
        <p:spPr>
          <a:xfrm>
            <a:off x="72007" y="5230140"/>
            <a:ext cx="4726135" cy="1292663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600" b="1" i="1" kern="0" dirty="0">
                <a:solidFill>
                  <a:srgbClr val="FFFFFF"/>
                </a:solidFill>
              </a:rPr>
              <a:t>Приклади дій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600" b="1" i="1" kern="0" dirty="0">
                <a:solidFill>
                  <a:srgbClr val="FFFFFF"/>
                </a:solidFill>
              </a:rPr>
              <a:t>над програмним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600" b="1" i="1" kern="0" dirty="0">
                <a:solidFill>
                  <a:srgbClr val="FFFFFF"/>
                </a:solidFill>
              </a:rPr>
              <a:t>об’єктом</a:t>
            </a:r>
          </a:p>
        </p:txBody>
      </p:sp>
      <p:sp>
        <p:nvSpPr>
          <p:cNvPr id="16" name="Прямокутник 15">
            <a:extLst>
              <a:ext uri="{FF2B5EF4-FFF2-40B4-BE49-F238E27FC236}">
                <a16:creationId xmlns:a16="http://schemas.microsoft.com/office/drawing/2014/main" id="{5A7535B2-F201-4D5C-BEF9-E45CEE38A1E3}"/>
              </a:ext>
            </a:extLst>
          </p:cNvPr>
          <p:cNvSpPr/>
          <p:nvPr/>
        </p:nvSpPr>
        <p:spPr>
          <a:xfrm>
            <a:off x="116841" y="79749"/>
            <a:ext cx="1051560" cy="53898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Розділ 1</a:t>
            </a:r>
          </a:p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§ 1.1</a:t>
            </a:r>
          </a:p>
        </p:txBody>
      </p:sp>
    </p:spTree>
    <p:extLst>
      <p:ext uri="{BB962C8B-B14F-4D97-AF65-F5344CB8AC3E}">
        <p14:creationId xmlns:p14="http://schemas.microsoft.com/office/powerpoint/2010/main" val="1807830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75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5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25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2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76DF8F3B-8823-4C32-8826-D80B47074966}"/>
              </a:ext>
            </a:extLst>
          </p:cNvPr>
          <p:cNvSpPr txBox="1"/>
          <p:nvPr/>
        </p:nvSpPr>
        <p:spPr>
          <a:xfrm>
            <a:off x="72008" y="1196763"/>
            <a:ext cx="12050142" cy="523220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indent="457200" algn="just"/>
            <a:r>
              <a:rPr lang="uk-UA" sz="2800" b="1" i="1" dirty="0">
                <a:solidFill>
                  <a:schemeClr val="bg1"/>
                </a:solidFill>
              </a:rPr>
              <a:t>Продовження…</a:t>
            </a:r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3E5B6BE4-2EE6-47A2-A811-D68E115EA7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rmAutofit/>
          </a:bodyPr>
          <a:lstStyle/>
          <a:p>
            <a:r>
              <a:rPr lang="uk-UA" dirty="0"/>
              <a:t>Програмні об’єкти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177B87-1133-459B-93FD-6BD0CA0EC5CA}"/>
              </a:ext>
            </a:extLst>
          </p:cNvPr>
          <p:cNvSpPr txBox="1"/>
          <p:nvPr/>
        </p:nvSpPr>
        <p:spPr>
          <a:xfrm>
            <a:off x="4906298" y="1855056"/>
            <a:ext cx="7213126" cy="492443"/>
          </a:xfrm>
          <a:prstGeom prst="rect">
            <a:avLst/>
          </a:prstGeom>
          <a:solidFill>
            <a:srgbClr val="7030A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600" b="1" i="1" kern="0" dirty="0">
                <a:solidFill>
                  <a:srgbClr val="FFFFFF"/>
                </a:solidFill>
              </a:rPr>
              <a:t>Редактор презентацій</a:t>
            </a:r>
          </a:p>
        </p:txBody>
      </p:sp>
      <p:sp>
        <p:nvSpPr>
          <p:cNvPr id="8" name="Прямокутник 7">
            <a:extLst>
              <a:ext uri="{FF2B5EF4-FFF2-40B4-BE49-F238E27FC236}">
                <a16:creationId xmlns:a16="http://schemas.microsoft.com/office/drawing/2014/main" id="{5EA89C2D-DDA3-45B1-B289-336929B76421}"/>
              </a:ext>
            </a:extLst>
          </p:cNvPr>
          <p:cNvSpPr/>
          <p:nvPr/>
        </p:nvSpPr>
        <p:spPr>
          <a:xfrm>
            <a:off x="72007" y="1855056"/>
            <a:ext cx="4726135" cy="492443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600" b="1" i="1" kern="0" dirty="0">
                <a:solidFill>
                  <a:srgbClr val="FFFFFF"/>
                </a:solidFill>
              </a:rPr>
              <a:t>Програмне середовище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8BD509-4E88-4792-AC4A-021B0F8C6A62}"/>
              </a:ext>
            </a:extLst>
          </p:cNvPr>
          <p:cNvSpPr txBox="1"/>
          <p:nvPr/>
        </p:nvSpPr>
        <p:spPr>
          <a:xfrm>
            <a:off x="4906298" y="2436429"/>
            <a:ext cx="7213126" cy="492443"/>
          </a:xfrm>
          <a:prstGeom prst="rect">
            <a:avLst/>
          </a:prstGeom>
          <a:solidFill>
            <a:srgbClr val="7030A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600" b="1" i="1" kern="0" dirty="0">
                <a:solidFill>
                  <a:srgbClr val="FFFFFF"/>
                </a:solidFill>
              </a:rPr>
              <a:t>Заголовок слайда</a:t>
            </a:r>
          </a:p>
        </p:txBody>
      </p:sp>
      <p:sp>
        <p:nvSpPr>
          <p:cNvPr id="10" name="Прямокутник 9">
            <a:extLst>
              <a:ext uri="{FF2B5EF4-FFF2-40B4-BE49-F238E27FC236}">
                <a16:creationId xmlns:a16="http://schemas.microsoft.com/office/drawing/2014/main" id="{B87897CC-F291-4835-836D-C78090D3F954}"/>
              </a:ext>
            </a:extLst>
          </p:cNvPr>
          <p:cNvSpPr/>
          <p:nvPr/>
        </p:nvSpPr>
        <p:spPr>
          <a:xfrm>
            <a:off x="72007" y="2436429"/>
            <a:ext cx="4726135" cy="492443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600" b="1" i="1" kern="0" dirty="0">
                <a:solidFill>
                  <a:srgbClr val="FFFFFF"/>
                </a:solidFill>
              </a:rPr>
              <a:t>Програмний об’єкт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12C481C-9C41-449C-9E8A-DBEBA86E6362}"/>
              </a:ext>
            </a:extLst>
          </p:cNvPr>
          <p:cNvSpPr txBox="1"/>
          <p:nvPr/>
        </p:nvSpPr>
        <p:spPr>
          <a:xfrm>
            <a:off x="4906298" y="3037467"/>
            <a:ext cx="7213125" cy="1292662"/>
          </a:xfrm>
          <a:prstGeom prst="rect">
            <a:avLst/>
          </a:prstGeom>
          <a:solidFill>
            <a:srgbClr val="7030A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600" b="1" i="1" kern="0" dirty="0">
                <a:solidFill>
                  <a:srgbClr val="FFFFFF"/>
                </a:solidFill>
              </a:rPr>
              <a:t>Розміщення відносно верхнього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600" b="1" i="1" kern="0" dirty="0">
                <a:solidFill>
                  <a:srgbClr val="FFFFFF"/>
                </a:solidFill>
              </a:rPr>
              <a:t>краю, шрифт, колір символів,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600" b="1" i="1" kern="0" dirty="0">
                <a:solidFill>
                  <a:srgbClr val="FFFFFF"/>
                </a:solidFill>
              </a:rPr>
              <a:t>вирівнювання тексту</a:t>
            </a:r>
          </a:p>
        </p:txBody>
      </p:sp>
      <p:sp>
        <p:nvSpPr>
          <p:cNvPr id="12" name="Прямокутник 11">
            <a:extLst>
              <a:ext uri="{FF2B5EF4-FFF2-40B4-BE49-F238E27FC236}">
                <a16:creationId xmlns:a16="http://schemas.microsoft.com/office/drawing/2014/main" id="{B65F1606-49DD-47D0-B36C-E30E91119D31}"/>
              </a:ext>
            </a:extLst>
          </p:cNvPr>
          <p:cNvSpPr/>
          <p:nvPr/>
        </p:nvSpPr>
        <p:spPr>
          <a:xfrm>
            <a:off x="72007" y="3037466"/>
            <a:ext cx="4726135" cy="1292663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600" b="1" i="1" kern="0" dirty="0">
                <a:solidFill>
                  <a:srgbClr val="FFFFFF"/>
                </a:solidFill>
              </a:rPr>
              <a:t>Приклади властивостей програмного об’єкта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D457E54-7AC5-4F97-A54B-896136A3AB11}"/>
              </a:ext>
            </a:extLst>
          </p:cNvPr>
          <p:cNvSpPr txBox="1"/>
          <p:nvPr/>
        </p:nvSpPr>
        <p:spPr>
          <a:xfrm>
            <a:off x="4906298" y="4438724"/>
            <a:ext cx="7213125" cy="1292662"/>
          </a:xfrm>
          <a:prstGeom prst="rect">
            <a:avLst/>
          </a:prstGeom>
          <a:solidFill>
            <a:srgbClr val="7030A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600" b="1" i="1" kern="0" dirty="0">
                <a:solidFill>
                  <a:srgbClr val="FFFFFF"/>
                </a:solidFill>
              </a:rPr>
              <a:t>Створення, редагування (зміна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600" b="1" i="1" kern="0" dirty="0">
                <a:solidFill>
                  <a:srgbClr val="FFFFFF"/>
                </a:solidFill>
              </a:rPr>
              <a:t>вмісту заголовка), форматування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600" b="1" i="1" kern="0" dirty="0">
                <a:solidFill>
                  <a:srgbClr val="FFFFFF"/>
                </a:solidFill>
              </a:rPr>
              <a:t>(зміна оформлення символів)</a:t>
            </a:r>
          </a:p>
        </p:txBody>
      </p:sp>
      <p:sp>
        <p:nvSpPr>
          <p:cNvPr id="14" name="Прямокутник 13">
            <a:extLst>
              <a:ext uri="{FF2B5EF4-FFF2-40B4-BE49-F238E27FC236}">
                <a16:creationId xmlns:a16="http://schemas.microsoft.com/office/drawing/2014/main" id="{D8A59E14-B7B7-4FB4-A044-C7E13B40C731}"/>
              </a:ext>
            </a:extLst>
          </p:cNvPr>
          <p:cNvSpPr/>
          <p:nvPr/>
        </p:nvSpPr>
        <p:spPr>
          <a:xfrm>
            <a:off x="72007" y="4438723"/>
            <a:ext cx="4726135" cy="1292663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600" b="1" i="1" kern="0" dirty="0">
                <a:solidFill>
                  <a:srgbClr val="FFFFFF"/>
                </a:solidFill>
              </a:rPr>
              <a:t>Приклади дій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600" b="1" i="1" kern="0" dirty="0">
                <a:solidFill>
                  <a:srgbClr val="FFFFFF"/>
                </a:solidFill>
              </a:rPr>
              <a:t>над програмним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600" b="1" i="1" kern="0" dirty="0">
                <a:solidFill>
                  <a:srgbClr val="FFFFFF"/>
                </a:solidFill>
              </a:rPr>
              <a:t>об’єктом</a:t>
            </a:r>
          </a:p>
        </p:txBody>
      </p:sp>
      <p:sp>
        <p:nvSpPr>
          <p:cNvPr id="15" name="Прямокутник 14">
            <a:extLst>
              <a:ext uri="{FF2B5EF4-FFF2-40B4-BE49-F238E27FC236}">
                <a16:creationId xmlns:a16="http://schemas.microsoft.com/office/drawing/2014/main" id="{2E6CE6B4-3E5C-4BD9-A54E-9AB818D83F35}"/>
              </a:ext>
            </a:extLst>
          </p:cNvPr>
          <p:cNvSpPr/>
          <p:nvPr/>
        </p:nvSpPr>
        <p:spPr>
          <a:xfrm>
            <a:off x="116841" y="79749"/>
            <a:ext cx="1051560" cy="53898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Розділ 1</a:t>
            </a:r>
          </a:p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§ 1.1</a:t>
            </a:r>
          </a:p>
        </p:txBody>
      </p:sp>
    </p:spTree>
    <p:extLst>
      <p:ext uri="{BB962C8B-B14F-4D97-AF65-F5344CB8AC3E}">
        <p14:creationId xmlns:p14="http://schemas.microsoft.com/office/powerpoint/2010/main" val="3175294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75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5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25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2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76DF8F3B-8823-4C32-8826-D80B47074966}"/>
              </a:ext>
            </a:extLst>
          </p:cNvPr>
          <p:cNvSpPr txBox="1"/>
          <p:nvPr/>
        </p:nvSpPr>
        <p:spPr>
          <a:xfrm>
            <a:off x="72008" y="1196763"/>
            <a:ext cx="12050142" cy="523220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indent="457200" algn="just"/>
            <a:r>
              <a:rPr lang="uk-UA" sz="2800" b="1" i="1" dirty="0">
                <a:solidFill>
                  <a:schemeClr val="bg1"/>
                </a:solidFill>
              </a:rPr>
              <a:t>Продовження…</a:t>
            </a:r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3E5B6BE4-2EE6-47A2-A811-D68E115EA7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rmAutofit/>
          </a:bodyPr>
          <a:lstStyle/>
          <a:p>
            <a:r>
              <a:rPr lang="uk-UA" dirty="0"/>
              <a:t>Програмні об’єкти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177B87-1133-459B-93FD-6BD0CA0EC5CA}"/>
              </a:ext>
            </a:extLst>
          </p:cNvPr>
          <p:cNvSpPr txBox="1"/>
          <p:nvPr/>
        </p:nvSpPr>
        <p:spPr>
          <a:xfrm>
            <a:off x="4906298" y="1855056"/>
            <a:ext cx="7213126" cy="492443"/>
          </a:xfrm>
          <a:prstGeom prst="rect">
            <a:avLst/>
          </a:prstGeom>
          <a:solidFill>
            <a:srgbClr val="7030A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600" b="1" i="1" kern="0" dirty="0">
                <a:solidFill>
                  <a:srgbClr val="FFFFFF"/>
                </a:solidFill>
              </a:rPr>
              <a:t>Браузер</a:t>
            </a:r>
          </a:p>
        </p:txBody>
      </p:sp>
      <p:sp>
        <p:nvSpPr>
          <p:cNvPr id="8" name="Прямокутник 7">
            <a:extLst>
              <a:ext uri="{FF2B5EF4-FFF2-40B4-BE49-F238E27FC236}">
                <a16:creationId xmlns:a16="http://schemas.microsoft.com/office/drawing/2014/main" id="{5EA89C2D-DDA3-45B1-B289-336929B76421}"/>
              </a:ext>
            </a:extLst>
          </p:cNvPr>
          <p:cNvSpPr/>
          <p:nvPr/>
        </p:nvSpPr>
        <p:spPr>
          <a:xfrm>
            <a:off x="72007" y="1855056"/>
            <a:ext cx="4726135" cy="492443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600" b="1" i="1" kern="0" dirty="0">
                <a:solidFill>
                  <a:srgbClr val="FFFFFF"/>
                </a:solidFill>
              </a:rPr>
              <a:t>Програмне середовище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8BD509-4E88-4792-AC4A-021B0F8C6A62}"/>
              </a:ext>
            </a:extLst>
          </p:cNvPr>
          <p:cNvSpPr txBox="1"/>
          <p:nvPr/>
        </p:nvSpPr>
        <p:spPr>
          <a:xfrm>
            <a:off x="4906298" y="2436429"/>
            <a:ext cx="7213126" cy="492443"/>
          </a:xfrm>
          <a:prstGeom prst="rect">
            <a:avLst/>
          </a:prstGeom>
          <a:solidFill>
            <a:srgbClr val="7030A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600" b="1" i="1" kern="0" dirty="0">
                <a:solidFill>
                  <a:srgbClr val="FFFFFF"/>
                </a:solidFill>
              </a:rPr>
              <a:t>Вікно програми</a:t>
            </a:r>
          </a:p>
        </p:txBody>
      </p:sp>
      <p:sp>
        <p:nvSpPr>
          <p:cNvPr id="10" name="Прямокутник 9">
            <a:extLst>
              <a:ext uri="{FF2B5EF4-FFF2-40B4-BE49-F238E27FC236}">
                <a16:creationId xmlns:a16="http://schemas.microsoft.com/office/drawing/2014/main" id="{B87897CC-F291-4835-836D-C78090D3F954}"/>
              </a:ext>
            </a:extLst>
          </p:cNvPr>
          <p:cNvSpPr/>
          <p:nvPr/>
        </p:nvSpPr>
        <p:spPr>
          <a:xfrm>
            <a:off x="72007" y="2436429"/>
            <a:ext cx="4726135" cy="492443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600" b="1" i="1" kern="0" dirty="0">
                <a:solidFill>
                  <a:srgbClr val="FFFFFF"/>
                </a:solidFill>
              </a:rPr>
              <a:t>Програмний об’єкт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12C481C-9C41-449C-9E8A-DBEBA86E6362}"/>
              </a:ext>
            </a:extLst>
          </p:cNvPr>
          <p:cNvSpPr txBox="1"/>
          <p:nvPr/>
        </p:nvSpPr>
        <p:spPr>
          <a:xfrm>
            <a:off x="4906298" y="3037467"/>
            <a:ext cx="7213125" cy="1692771"/>
          </a:xfrm>
          <a:prstGeom prst="rect">
            <a:avLst/>
          </a:prstGeom>
          <a:solidFill>
            <a:srgbClr val="7030A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600" b="1" i="1" kern="0" dirty="0">
                <a:solidFill>
                  <a:srgbClr val="FFFFFF"/>
                </a:solidFill>
              </a:rPr>
              <a:t>Розміщення на робочому столі, спосіб відображення, розмір, ім’я відкритої сторінки, кількість відкритих вкладок</a:t>
            </a:r>
          </a:p>
        </p:txBody>
      </p:sp>
      <p:sp>
        <p:nvSpPr>
          <p:cNvPr id="12" name="Прямокутник 11">
            <a:extLst>
              <a:ext uri="{FF2B5EF4-FFF2-40B4-BE49-F238E27FC236}">
                <a16:creationId xmlns:a16="http://schemas.microsoft.com/office/drawing/2014/main" id="{B65F1606-49DD-47D0-B36C-E30E91119D31}"/>
              </a:ext>
            </a:extLst>
          </p:cNvPr>
          <p:cNvSpPr/>
          <p:nvPr/>
        </p:nvSpPr>
        <p:spPr>
          <a:xfrm>
            <a:off x="72007" y="3037466"/>
            <a:ext cx="4726135" cy="1692771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600" b="1" i="1" kern="0" dirty="0">
                <a:solidFill>
                  <a:srgbClr val="FFFFFF"/>
                </a:solidFill>
              </a:rPr>
              <a:t>Приклади властивостей програмного об’єкта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D457E54-7AC5-4F97-A54B-896136A3AB11}"/>
              </a:ext>
            </a:extLst>
          </p:cNvPr>
          <p:cNvSpPr txBox="1"/>
          <p:nvPr/>
        </p:nvSpPr>
        <p:spPr>
          <a:xfrm>
            <a:off x="4906298" y="4838834"/>
            <a:ext cx="7213125" cy="1692771"/>
          </a:xfrm>
          <a:prstGeom prst="rect">
            <a:avLst/>
          </a:prstGeom>
          <a:solidFill>
            <a:srgbClr val="7030A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600" b="1" i="1" kern="0" dirty="0">
                <a:solidFill>
                  <a:srgbClr val="FFFFFF"/>
                </a:solidFill>
              </a:rPr>
              <a:t>Відкриття, закриття, згорнення, зменшення/збільшення ширини,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600" b="1" i="1" kern="0" dirty="0">
                <a:solidFill>
                  <a:srgbClr val="FFFFFF"/>
                </a:solidFill>
              </a:rPr>
              <a:t>зменшення/збільшення висоти, змінення масштабу</a:t>
            </a:r>
          </a:p>
        </p:txBody>
      </p:sp>
      <p:sp>
        <p:nvSpPr>
          <p:cNvPr id="14" name="Прямокутник 13">
            <a:extLst>
              <a:ext uri="{FF2B5EF4-FFF2-40B4-BE49-F238E27FC236}">
                <a16:creationId xmlns:a16="http://schemas.microsoft.com/office/drawing/2014/main" id="{D8A59E14-B7B7-4FB4-A044-C7E13B40C731}"/>
              </a:ext>
            </a:extLst>
          </p:cNvPr>
          <p:cNvSpPr/>
          <p:nvPr/>
        </p:nvSpPr>
        <p:spPr>
          <a:xfrm>
            <a:off x="72007" y="4838833"/>
            <a:ext cx="4726135" cy="1692771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600" b="1" i="1" kern="0" dirty="0">
                <a:solidFill>
                  <a:srgbClr val="FFFFFF"/>
                </a:solidFill>
              </a:rPr>
              <a:t>Приклади дій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600" b="1" i="1" kern="0" dirty="0">
                <a:solidFill>
                  <a:srgbClr val="FFFFFF"/>
                </a:solidFill>
              </a:rPr>
              <a:t>над програмним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600" b="1" i="1" kern="0" dirty="0">
                <a:solidFill>
                  <a:srgbClr val="FFFFFF"/>
                </a:solidFill>
              </a:rPr>
              <a:t>об’єктом</a:t>
            </a:r>
          </a:p>
        </p:txBody>
      </p:sp>
      <p:sp>
        <p:nvSpPr>
          <p:cNvPr id="15" name="Прямокутник 14">
            <a:extLst>
              <a:ext uri="{FF2B5EF4-FFF2-40B4-BE49-F238E27FC236}">
                <a16:creationId xmlns:a16="http://schemas.microsoft.com/office/drawing/2014/main" id="{08C8751E-5F41-4721-B7A7-181C1E133E39}"/>
              </a:ext>
            </a:extLst>
          </p:cNvPr>
          <p:cNvSpPr/>
          <p:nvPr/>
        </p:nvSpPr>
        <p:spPr>
          <a:xfrm>
            <a:off x="116841" y="79749"/>
            <a:ext cx="1051560" cy="53898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Розділ 1</a:t>
            </a:r>
          </a:p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§ 1.1</a:t>
            </a:r>
          </a:p>
        </p:txBody>
      </p:sp>
    </p:spTree>
    <p:extLst>
      <p:ext uri="{BB962C8B-B14F-4D97-AF65-F5344CB8AC3E}">
        <p14:creationId xmlns:p14="http://schemas.microsoft.com/office/powerpoint/2010/main" val="4197347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75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5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25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2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3E5B6BE4-2EE6-47A2-A811-D68E115EA7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rmAutofit/>
          </a:bodyPr>
          <a:lstStyle/>
          <a:p>
            <a:r>
              <a:rPr lang="uk-UA" dirty="0"/>
              <a:t>Програмні об’єкти</a:t>
            </a:r>
          </a:p>
        </p:txBody>
      </p:sp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0D3E2420-E87D-420B-88A2-C481D6382076}"/>
              </a:ext>
            </a:extLst>
          </p:cNvPr>
          <p:cNvGrpSpPr/>
          <p:nvPr/>
        </p:nvGrpSpPr>
        <p:grpSpPr>
          <a:xfrm>
            <a:off x="6037008" y="1196763"/>
            <a:ext cx="6096000" cy="5181600"/>
            <a:chOff x="6096000" y="1196763"/>
            <a:chExt cx="6096000" cy="5181600"/>
          </a:xfrm>
        </p:grpSpPr>
        <p:sp>
          <p:nvSpPr>
            <p:cNvPr id="8" name="Прямокутник 7">
              <a:extLst>
                <a:ext uri="{FF2B5EF4-FFF2-40B4-BE49-F238E27FC236}">
                  <a16:creationId xmlns:a16="http://schemas.microsoft.com/office/drawing/2014/main" id="{165AD49A-C65F-4B30-A341-75473C96EF1C}"/>
                </a:ext>
              </a:extLst>
            </p:cNvPr>
            <p:cNvSpPr/>
            <p:nvPr/>
          </p:nvSpPr>
          <p:spPr>
            <a:xfrm>
              <a:off x="6096000" y="1196763"/>
              <a:ext cx="6096000" cy="3768527"/>
            </a:xfrm>
            <a:prstGeom prst="rect">
              <a:avLst/>
            </a:prstGeom>
            <a:solidFill>
              <a:srgbClr val="0ABE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9" name="Графіка 8">
              <a:extLst>
                <a:ext uri="{FF2B5EF4-FFF2-40B4-BE49-F238E27FC236}">
                  <a16:creationId xmlns:a16="http://schemas.microsoft.com/office/drawing/2014/main" id="{FB3FFF74-0DDE-4489-89B2-9418D61BB37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 b="4364"/>
            <a:stretch/>
          </p:blipFill>
          <p:spPr>
            <a:xfrm>
              <a:off x="6096000" y="1422901"/>
              <a:ext cx="6096000" cy="4955462"/>
            </a:xfrm>
            <a:prstGeom prst="rect">
              <a:avLst/>
            </a:prstGeom>
          </p:spPr>
        </p:pic>
      </p:grpSp>
      <p:sp>
        <p:nvSpPr>
          <p:cNvPr id="10" name="Прямокутник 9">
            <a:extLst>
              <a:ext uri="{FF2B5EF4-FFF2-40B4-BE49-F238E27FC236}">
                <a16:creationId xmlns:a16="http://schemas.microsoft.com/office/drawing/2014/main" id="{B87BF991-ABB1-417C-BBD5-67FF65E08654}"/>
              </a:ext>
            </a:extLst>
          </p:cNvPr>
          <p:cNvSpPr/>
          <p:nvPr/>
        </p:nvSpPr>
        <p:spPr>
          <a:xfrm>
            <a:off x="72009" y="1196763"/>
            <a:ext cx="5827346" cy="5181600"/>
          </a:xfrm>
          <a:prstGeom prst="rect">
            <a:avLst/>
          </a:prstGeom>
          <a:solidFill>
            <a:srgbClr val="1942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i="1" dirty="0">
                <a:solidFill>
                  <a:schemeClr val="bg1"/>
                </a:solidFill>
              </a:rPr>
              <a:t>У програмних середовищах для змінення значення певних властивостей об’єктів, як правило, потрібно послідовно виконати кілька дій. Тобто необхідно виконати певний </a:t>
            </a:r>
            <a:r>
              <a:rPr lang="uk-UA" sz="3200" b="1" i="1" dirty="0">
                <a:solidFill>
                  <a:srgbClr val="FFFF00"/>
                </a:solidFill>
              </a:rPr>
              <a:t>алгоритм</a:t>
            </a:r>
            <a:r>
              <a:rPr lang="uk-UA" sz="3200" b="1" i="1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1" name="Прямокутник 10">
            <a:extLst>
              <a:ext uri="{FF2B5EF4-FFF2-40B4-BE49-F238E27FC236}">
                <a16:creationId xmlns:a16="http://schemas.microsoft.com/office/drawing/2014/main" id="{337D234C-9F78-4654-B7E4-E46665F0E55D}"/>
              </a:ext>
            </a:extLst>
          </p:cNvPr>
          <p:cNvSpPr/>
          <p:nvPr/>
        </p:nvSpPr>
        <p:spPr>
          <a:xfrm>
            <a:off x="116841" y="79749"/>
            <a:ext cx="1051560" cy="53898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Розділ 1</a:t>
            </a:r>
          </a:p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§ 1.1</a:t>
            </a:r>
          </a:p>
        </p:txBody>
      </p:sp>
    </p:spTree>
    <p:extLst>
      <p:ext uri="{BB962C8B-B14F-4D97-AF65-F5344CB8AC3E}">
        <p14:creationId xmlns:p14="http://schemas.microsoft.com/office/powerpoint/2010/main" val="2660668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76DF8F3B-8823-4C32-8826-D80B47074966}"/>
              </a:ext>
            </a:extLst>
          </p:cNvPr>
          <p:cNvSpPr txBox="1"/>
          <p:nvPr/>
        </p:nvSpPr>
        <p:spPr>
          <a:xfrm>
            <a:off x="72008" y="1196763"/>
            <a:ext cx="12050142" cy="1384995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indent="457200" algn="just"/>
            <a:r>
              <a:rPr lang="uk-UA" sz="2800" b="1" i="1" dirty="0">
                <a:solidFill>
                  <a:schemeClr val="bg1"/>
                </a:solidFill>
              </a:rPr>
              <a:t>Наприклад, щоб у програмі роботи з текстами змінити колір символів певного слова, слід виконати такий алгоритм:</a:t>
            </a:r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3E5B6BE4-2EE6-47A2-A811-D68E115EA7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rmAutofit/>
          </a:bodyPr>
          <a:lstStyle/>
          <a:p>
            <a:r>
              <a:rPr lang="uk-UA" dirty="0"/>
              <a:t>Програмні об’єкти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BAFDFD2-1195-4E8E-A4D7-2B8E4DDEEF58}"/>
              </a:ext>
            </a:extLst>
          </p:cNvPr>
          <p:cNvSpPr txBox="1"/>
          <p:nvPr/>
        </p:nvSpPr>
        <p:spPr>
          <a:xfrm>
            <a:off x="72008" y="2697174"/>
            <a:ext cx="12050142" cy="523220"/>
          </a:xfrm>
          <a:prstGeom prst="rect">
            <a:avLst/>
          </a:prstGeom>
          <a:solidFill>
            <a:srgbClr val="008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marL="514350" indent="-514350" algn="just">
              <a:buFont typeface="+mj-lt"/>
              <a:buAutoNum type="arabicPeriod"/>
            </a:pPr>
            <a:r>
              <a:rPr lang="uk-UA" sz="2800" b="1" i="1" dirty="0">
                <a:solidFill>
                  <a:schemeClr val="bg1"/>
                </a:solidFill>
              </a:rPr>
              <a:t>Виділити потрібне слово.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3204976-556D-4C8E-8767-31007BB4FE51}"/>
              </a:ext>
            </a:extLst>
          </p:cNvPr>
          <p:cNvSpPr txBox="1"/>
          <p:nvPr/>
        </p:nvSpPr>
        <p:spPr>
          <a:xfrm>
            <a:off x="72008" y="3319281"/>
            <a:ext cx="12050142" cy="523220"/>
          </a:xfrm>
          <a:prstGeom prst="rect">
            <a:avLst/>
          </a:prstGeom>
          <a:solidFill>
            <a:srgbClr val="008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marL="514350" indent="-514350" algn="just">
              <a:buFont typeface="+mj-lt"/>
              <a:buAutoNum type="arabicPeriod" startAt="2"/>
            </a:pPr>
            <a:r>
              <a:rPr lang="uk-UA" sz="2800" b="1" i="1" dirty="0">
                <a:solidFill>
                  <a:schemeClr val="bg1"/>
                </a:solidFill>
              </a:rPr>
              <a:t>Зробити поточною вкладку </a:t>
            </a:r>
            <a:r>
              <a:rPr lang="uk-UA" sz="2800" b="1" i="1" dirty="0">
                <a:solidFill>
                  <a:srgbClr val="FFFF00"/>
                </a:solidFill>
              </a:rPr>
              <a:t>Основне</a:t>
            </a:r>
            <a:r>
              <a:rPr lang="uk-UA" sz="2800" b="1" i="1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9F221DF-444B-46A4-9EC2-C318B34A44A6}"/>
              </a:ext>
            </a:extLst>
          </p:cNvPr>
          <p:cNvSpPr txBox="1"/>
          <p:nvPr/>
        </p:nvSpPr>
        <p:spPr>
          <a:xfrm>
            <a:off x="72008" y="3941388"/>
            <a:ext cx="3978328" cy="2246769"/>
          </a:xfrm>
          <a:prstGeom prst="rect">
            <a:avLst/>
          </a:prstGeom>
          <a:solidFill>
            <a:srgbClr val="008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 startAt="3"/>
            </a:pPr>
            <a:r>
              <a:rPr lang="uk-UA" sz="2800" b="1" i="1" dirty="0">
                <a:solidFill>
                  <a:schemeClr val="bg1"/>
                </a:solidFill>
              </a:rPr>
              <a:t>Відкрити список кнопки </a:t>
            </a:r>
            <a:r>
              <a:rPr lang="uk-UA" sz="2800" b="1" i="1" dirty="0">
                <a:solidFill>
                  <a:srgbClr val="FFFF00"/>
                </a:solidFill>
              </a:rPr>
              <a:t>Колір шрифту </a:t>
            </a:r>
            <a:r>
              <a:rPr lang="uk-UA" sz="2800" b="1" i="1" dirty="0">
                <a:solidFill>
                  <a:schemeClr val="bg1"/>
                </a:solidFill>
              </a:rPr>
              <a:t>у групі елементів </a:t>
            </a:r>
            <a:r>
              <a:rPr lang="uk-UA" sz="2800" b="1" i="1" dirty="0">
                <a:solidFill>
                  <a:srgbClr val="FFFF00"/>
                </a:solidFill>
              </a:rPr>
              <a:t>Шрифт</a:t>
            </a:r>
            <a:r>
              <a:rPr lang="uk-UA" sz="2800" b="1" i="1" dirty="0">
                <a:solidFill>
                  <a:schemeClr val="bg1"/>
                </a:solidFill>
              </a:rPr>
              <a:t>.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7F21B7FC-3B78-4062-A617-CD6B3E535E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8206" y="3941387"/>
            <a:ext cx="7911787" cy="25076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Прямокутник 10">
            <a:extLst>
              <a:ext uri="{FF2B5EF4-FFF2-40B4-BE49-F238E27FC236}">
                <a16:creationId xmlns:a16="http://schemas.microsoft.com/office/drawing/2014/main" id="{64787607-F0C5-4598-991E-21DB91554031}"/>
              </a:ext>
            </a:extLst>
          </p:cNvPr>
          <p:cNvSpPr/>
          <p:nvPr/>
        </p:nvSpPr>
        <p:spPr>
          <a:xfrm>
            <a:off x="5143027" y="4491308"/>
            <a:ext cx="1299683" cy="526462"/>
          </a:xfrm>
          <a:prstGeom prst="rect">
            <a:avLst/>
          </a:prstGeom>
          <a:solidFill>
            <a:srgbClr val="008000">
              <a:alpha val="30000"/>
            </a:srgbClr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2400" b="1" dirty="0"/>
          </a:p>
        </p:txBody>
      </p:sp>
      <p:cxnSp>
        <p:nvCxnSpPr>
          <p:cNvPr id="12" name="Пряма зі стрілкою 11">
            <a:extLst>
              <a:ext uri="{FF2B5EF4-FFF2-40B4-BE49-F238E27FC236}">
                <a16:creationId xmlns:a16="http://schemas.microsoft.com/office/drawing/2014/main" id="{0CC35C87-0F8A-4A5F-8A08-3CC79DE839DD}"/>
              </a:ext>
            </a:extLst>
          </p:cNvPr>
          <p:cNvCxnSpPr>
            <a:cxnSpLocks/>
            <a:stCxn id="8" idx="2"/>
            <a:endCxn id="11" idx="0"/>
          </p:cNvCxnSpPr>
          <p:nvPr/>
        </p:nvCxnSpPr>
        <p:spPr>
          <a:xfrm flipH="1">
            <a:off x="5792869" y="3842501"/>
            <a:ext cx="304210" cy="648807"/>
          </a:xfrm>
          <a:prstGeom prst="straightConnector1">
            <a:avLst/>
          </a:prstGeom>
          <a:noFill/>
          <a:ln w="76200" cap="flat" cmpd="sng" algn="ctr">
            <a:solidFill>
              <a:srgbClr val="FF0000"/>
            </a:solidFill>
            <a:prstDash val="solid"/>
            <a:miter lim="800000"/>
            <a:tailEnd type="triangle"/>
          </a:ln>
          <a:effectLst/>
        </p:spPr>
      </p:cxnSp>
      <p:cxnSp>
        <p:nvCxnSpPr>
          <p:cNvPr id="16" name="Пряма зі стрілкою 15">
            <a:extLst>
              <a:ext uri="{FF2B5EF4-FFF2-40B4-BE49-F238E27FC236}">
                <a16:creationId xmlns:a16="http://schemas.microsoft.com/office/drawing/2014/main" id="{14995CB8-B5C1-4F8D-816D-9AC11204ABB7}"/>
              </a:ext>
            </a:extLst>
          </p:cNvPr>
          <p:cNvCxnSpPr>
            <a:cxnSpLocks/>
            <a:stCxn id="9" idx="3"/>
            <a:endCxn id="17" idx="1"/>
          </p:cNvCxnSpPr>
          <p:nvPr/>
        </p:nvCxnSpPr>
        <p:spPr>
          <a:xfrm>
            <a:off x="4050336" y="5064773"/>
            <a:ext cx="7274889" cy="763557"/>
          </a:xfrm>
          <a:prstGeom prst="straightConnector1">
            <a:avLst/>
          </a:prstGeom>
          <a:noFill/>
          <a:ln w="76200" cap="flat" cmpd="sng" algn="ctr">
            <a:solidFill>
              <a:srgbClr val="FF0000"/>
            </a:solidFill>
            <a:prstDash val="solid"/>
            <a:miter lim="800000"/>
            <a:tailEnd type="triangle"/>
          </a:ln>
          <a:effectLst/>
        </p:spPr>
      </p:cxnSp>
      <p:sp>
        <p:nvSpPr>
          <p:cNvPr id="17" name="Прямокутник 16">
            <a:extLst>
              <a:ext uri="{FF2B5EF4-FFF2-40B4-BE49-F238E27FC236}">
                <a16:creationId xmlns:a16="http://schemas.microsoft.com/office/drawing/2014/main" id="{AF271C32-FE74-41FC-809F-2EE387027C93}"/>
              </a:ext>
            </a:extLst>
          </p:cNvPr>
          <p:cNvSpPr/>
          <p:nvPr/>
        </p:nvSpPr>
        <p:spPr>
          <a:xfrm>
            <a:off x="11325225" y="5589234"/>
            <a:ext cx="707137" cy="478191"/>
          </a:xfrm>
          <a:prstGeom prst="rect">
            <a:avLst/>
          </a:prstGeom>
          <a:solidFill>
            <a:srgbClr val="008000">
              <a:alpha val="30000"/>
            </a:srgbClr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2400" b="1" dirty="0"/>
          </a:p>
        </p:txBody>
      </p:sp>
      <p:sp>
        <p:nvSpPr>
          <p:cNvPr id="14" name="Прямокутник 13">
            <a:extLst>
              <a:ext uri="{FF2B5EF4-FFF2-40B4-BE49-F238E27FC236}">
                <a16:creationId xmlns:a16="http://schemas.microsoft.com/office/drawing/2014/main" id="{4F182352-655C-42BF-B284-42FE1F74D74A}"/>
              </a:ext>
            </a:extLst>
          </p:cNvPr>
          <p:cNvSpPr/>
          <p:nvPr/>
        </p:nvSpPr>
        <p:spPr>
          <a:xfrm>
            <a:off x="116841" y="79749"/>
            <a:ext cx="1051560" cy="53898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Розділ 1</a:t>
            </a:r>
          </a:p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§ 1.1</a:t>
            </a:r>
          </a:p>
        </p:txBody>
      </p:sp>
    </p:spTree>
    <p:extLst>
      <p:ext uri="{BB962C8B-B14F-4D97-AF65-F5344CB8AC3E}">
        <p14:creationId xmlns:p14="http://schemas.microsoft.com/office/powerpoint/2010/main" val="92117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500"/>
                            </p:stCondLst>
                            <p:childTnLst>
                              <p:par>
                                <p:cTn id="2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5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250"/>
                            </p:stCondLst>
                            <p:childTnLst>
                              <p:par>
                                <p:cTn id="3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" grpId="0" animBg="1"/>
      <p:bldP spid="8" grpId="0" animBg="1"/>
      <p:bldP spid="9" grpId="0" animBg="1"/>
      <p:bldP spid="11" grpId="0" animBg="1"/>
      <p:bldP spid="17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76DF8F3B-8823-4C32-8826-D80B47074966}"/>
              </a:ext>
            </a:extLst>
          </p:cNvPr>
          <p:cNvSpPr txBox="1"/>
          <p:nvPr/>
        </p:nvSpPr>
        <p:spPr>
          <a:xfrm>
            <a:off x="72008" y="1196763"/>
            <a:ext cx="12050142" cy="523220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indent="457200" algn="just"/>
            <a:r>
              <a:rPr lang="uk-UA" sz="2800" b="1" i="1" dirty="0">
                <a:solidFill>
                  <a:schemeClr val="bg1"/>
                </a:solidFill>
              </a:rPr>
              <a:t>Продовження…</a:t>
            </a:r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3E5B6BE4-2EE6-47A2-A811-D68E115EA7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rmAutofit/>
          </a:bodyPr>
          <a:lstStyle/>
          <a:p>
            <a:r>
              <a:rPr lang="uk-UA" dirty="0"/>
              <a:t>Програмні об’єкти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FE63A9A-5EB4-4FDA-866E-B5824146055E}"/>
              </a:ext>
            </a:extLst>
          </p:cNvPr>
          <p:cNvSpPr txBox="1"/>
          <p:nvPr/>
        </p:nvSpPr>
        <p:spPr>
          <a:xfrm>
            <a:off x="70929" y="1806681"/>
            <a:ext cx="3547342" cy="2246769"/>
          </a:xfrm>
          <a:prstGeom prst="rect">
            <a:avLst/>
          </a:prstGeom>
          <a:solidFill>
            <a:srgbClr val="008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 startAt="4"/>
            </a:pPr>
            <a:r>
              <a:rPr lang="uk-UA" sz="2800" b="1" i="1" dirty="0">
                <a:solidFill>
                  <a:schemeClr val="bg1"/>
                </a:solidFill>
              </a:rPr>
              <a:t>Вибрати на </a:t>
            </a:r>
            <a:r>
              <a:rPr lang="uk-UA" sz="2800" b="1" i="1" dirty="0">
                <a:solidFill>
                  <a:srgbClr val="FFFF00"/>
                </a:solidFill>
              </a:rPr>
              <a:t>Палітрі кольорів </a:t>
            </a:r>
            <a:r>
              <a:rPr lang="uk-UA" sz="2800" b="1" i="1" dirty="0">
                <a:solidFill>
                  <a:schemeClr val="bg1"/>
                </a:solidFill>
              </a:rPr>
              <a:t>потрібний колір.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587FE326-AE84-447A-9BFB-630AF26703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46090" y="1801824"/>
            <a:ext cx="8374981" cy="46547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Прямокутник 8">
            <a:extLst>
              <a:ext uri="{FF2B5EF4-FFF2-40B4-BE49-F238E27FC236}">
                <a16:creationId xmlns:a16="http://schemas.microsoft.com/office/drawing/2014/main" id="{7F2AE09A-3149-43D6-8644-8BBEBF1FB74C}"/>
              </a:ext>
            </a:extLst>
          </p:cNvPr>
          <p:cNvSpPr/>
          <p:nvPr/>
        </p:nvSpPr>
        <p:spPr>
          <a:xfrm>
            <a:off x="8808720" y="3638551"/>
            <a:ext cx="1866899" cy="2773680"/>
          </a:xfrm>
          <a:prstGeom prst="rect">
            <a:avLst/>
          </a:prstGeom>
          <a:solidFill>
            <a:srgbClr val="008000">
              <a:alpha val="30000"/>
            </a:srgbClr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2400" b="1" dirty="0"/>
          </a:p>
        </p:txBody>
      </p:sp>
      <p:sp>
        <p:nvSpPr>
          <p:cNvPr id="10" name="Стрілка вліво 20">
            <a:extLst>
              <a:ext uri="{FF2B5EF4-FFF2-40B4-BE49-F238E27FC236}">
                <a16:creationId xmlns:a16="http://schemas.microsoft.com/office/drawing/2014/main" id="{60E6A966-3B65-4E21-9B76-0A2C4F1738D2}"/>
              </a:ext>
            </a:extLst>
          </p:cNvPr>
          <p:cNvSpPr/>
          <p:nvPr/>
        </p:nvSpPr>
        <p:spPr>
          <a:xfrm rot="18900000">
            <a:off x="10161311" y="3035406"/>
            <a:ext cx="1153332" cy="648072"/>
          </a:xfrm>
          <a:prstGeom prst="leftArrow">
            <a:avLst/>
          </a:prstGeom>
          <a:solidFill>
            <a:srgbClr val="FF0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uk-UA" sz="2400" b="1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sp>
        <p:nvSpPr>
          <p:cNvPr id="11" name="Прямокутник 10">
            <a:extLst>
              <a:ext uri="{FF2B5EF4-FFF2-40B4-BE49-F238E27FC236}">
                <a16:creationId xmlns:a16="http://schemas.microsoft.com/office/drawing/2014/main" id="{AD536340-1D54-4353-85CB-977A252E9C21}"/>
              </a:ext>
            </a:extLst>
          </p:cNvPr>
          <p:cNvSpPr/>
          <p:nvPr/>
        </p:nvSpPr>
        <p:spPr>
          <a:xfrm>
            <a:off x="116841" y="79749"/>
            <a:ext cx="1051560" cy="53898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Розділ 1</a:t>
            </a:r>
          </a:p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§ 1.1</a:t>
            </a:r>
          </a:p>
        </p:txBody>
      </p:sp>
    </p:spTree>
    <p:extLst>
      <p:ext uri="{BB962C8B-B14F-4D97-AF65-F5344CB8AC3E}">
        <p14:creationId xmlns:p14="http://schemas.microsoft.com/office/powerpoint/2010/main" val="3510184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750"/>
                            </p:stCondLst>
                            <p:childTnLst>
                              <p:par>
                                <p:cTn id="2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" grpId="0" animBg="1"/>
      <p:bldP spid="9" grpId="0" animBg="1"/>
      <p:bldP spid="10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76DF8F3B-8823-4C32-8826-D80B47074966}"/>
              </a:ext>
            </a:extLst>
          </p:cNvPr>
          <p:cNvSpPr txBox="1"/>
          <p:nvPr/>
        </p:nvSpPr>
        <p:spPr>
          <a:xfrm>
            <a:off x="72008" y="1196763"/>
            <a:ext cx="12050142" cy="1815882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indent="457200" algn="just"/>
            <a:r>
              <a:rPr lang="uk-UA" sz="2800" b="1" i="1" dirty="0">
                <a:solidFill>
                  <a:schemeClr val="bg1"/>
                </a:solidFill>
              </a:rPr>
              <a:t>Як ви вже знаєте, алгоритми можна подати різними способами. У цьому підручнику будемо використовувати текстовий запис алгоритмів, подібний до попереднього запису, графічне подання у вигляді інфографіки:</a:t>
            </a:r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3E5B6BE4-2EE6-47A2-A811-D68E115EA7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rmAutofit/>
          </a:bodyPr>
          <a:lstStyle/>
          <a:p>
            <a:r>
              <a:rPr lang="uk-UA" dirty="0"/>
              <a:t>Програмні об’єкти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BBD85B9-61A0-491A-B51F-9281E96EFAE1}"/>
              </a:ext>
            </a:extLst>
          </p:cNvPr>
          <p:cNvSpPr txBox="1"/>
          <p:nvPr/>
        </p:nvSpPr>
        <p:spPr>
          <a:xfrm>
            <a:off x="70929" y="5159160"/>
            <a:ext cx="12050142" cy="1384995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indent="457200" algn="just"/>
            <a:r>
              <a:rPr lang="uk-UA" sz="2800" b="1" i="1" dirty="0">
                <a:solidFill>
                  <a:schemeClr val="bg1"/>
                </a:solidFill>
              </a:rPr>
              <a:t>Або дати запис типу </a:t>
            </a:r>
            <a:r>
              <a:rPr lang="uk-UA" sz="2800" b="1" i="1" dirty="0">
                <a:solidFill>
                  <a:srgbClr val="FFFF00"/>
                </a:solidFill>
              </a:rPr>
              <a:t>Файл</a:t>
            </a:r>
            <a:r>
              <a:rPr lang="uk-UA" sz="2800" b="1" i="1" dirty="0">
                <a:solidFill>
                  <a:schemeClr val="bg1"/>
                </a:solidFill>
              </a:rPr>
              <a:t> </a:t>
            </a:r>
            <a:r>
              <a:rPr lang="uk-UA" sz="28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</a:t>
            </a:r>
            <a:r>
              <a:rPr lang="uk-UA" sz="2800" b="1" i="1" dirty="0">
                <a:solidFill>
                  <a:schemeClr val="bg1"/>
                </a:solidFill>
              </a:rPr>
              <a:t> </a:t>
            </a:r>
            <a:r>
              <a:rPr lang="uk-UA" sz="2800" b="1" i="1" dirty="0">
                <a:solidFill>
                  <a:srgbClr val="FFFF00"/>
                </a:solidFill>
              </a:rPr>
              <a:t>Зберегти</a:t>
            </a:r>
            <a:r>
              <a:rPr lang="uk-UA" sz="2800" b="1" i="1" dirty="0">
                <a:solidFill>
                  <a:schemeClr val="bg1"/>
                </a:solidFill>
              </a:rPr>
              <a:t>, у якому записується послідовність вибору команд меню або елементів керування.</a:t>
            </a:r>
          </a:p>
        </p:txBody>
      </p:sp>
      <p:grpSp>
        <p:nvGrpSpPr>
          <p:cNvPr id="23" name="Групувати 22">
            <a:extLst>
              <a:ext uri="{FF2B5EF4-FFF2-40B4-BE49-F238E27FC236}">
                <a16:creationId xmlns:a16="http://schemas.microsoft.com/office/drawing/2014/main" id="{E71B40EF-A0AE-44DE-BEED-DD4059F373C4}"/>
              </a:ext>
            </a:extLst>
          </p:cNvPr>
          <p:cNvGrpSpPr/>
          <p:nvPr/>
        </p:nvGrpSpPr>
        <p:grpSpPr>
          <a:xfrm>
            <a:off x="70928" y="3081470"/>
            <a:ext cx="12050141" cy="2077690"/>
            <a:chOff x="70928" y="3081470"/>
            <a:chExt cx="12050141" cy="2077690"/>
          </a:xfrm>
        </p:grpSpPr>
        <p:graphicFrame>
          <p:nvGraphicFramePr>
            <p:cNvPr id="2" name="Схема 1">
              <a:extLst>
                <a:ext uri="{FF2B5EF4-FFF2-40B4-BE49-F238E27FC236}">
                  <a16:creationId xmlns:a16="http://schemas.microsoft.com/office/drawing/2014/main" id="{F14E4CFA-EE07-4D91-9E95-38E676A74771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269295136"/>
                </p:ext>
              </p:extLst>
            </p:nvPr>
          </p:nvGraphicFramePr>
          <p:xfrm>
            <a:off x="70928" y="3081470"/>
            <a:ext cx="12050141" cy="2077690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2" r:lo="rId3" r:qs="rId4" r:cs="rId5"/>
            </a:graphicData>
          </a:graphic>
        </p:graphicFrame>
        <p:pic>
          <p:nvPicPr>
            <p:cNvPr id="11" name="Рисунок 10">
              <a:extLst>
                <a:ext uri="{FF2B5EF4-FFF2-40B4-BE49-F238E27FC236}">
                  <a16:creationId xmlns:a16="http://schemas.microsoft.com/office/drawing/2014/main" id="{8B1A1956-6770-42FB-B3A8-3D7F1E18215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349453" y="3781029"/>
              <a:ext cx="631546" cy="613502"/>
            </a:xfrm>
            <a:prstGeom prst="rect">
              <a:avLst/>
            </a:prstGeom>
          </p:spPr>
        </p:pic>
        <p:pic>
          <p:nvPicPr>
            <p:cNvPr id="13" name="Рисунок 12">
              <a:extLst>
                <a:ext uri="{FF2B5EF4-FFF2-40B4-BE49-F238E27FC236}">
                  <a16:creationId xmlns:a16="http://schemas.microsoft.com/office/drawing/2014/main" id="{A779B297-6390-4D21-8500-0917960B50A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3696159" y="3746314"/>
              <a:ext cx="649698" cy="673761"/>
            </a:xfrm>
            <a:prstGeom prst="rect">
              <a:avLst/>
            </a:prstGeom>
          </p:spPr>
        </p:pic>
        <p:sp>
          <p:nvSpPr>
            <p:cNvPr id="15" name="Прямокутник 14">
              <a:extLst>
                <a:ext uri="{FF2B5EF4-FFF2-40B4-BE49-F238E27FC236}">
                  <a16:creationId xmlns:a16="http://schemas.microsoft.com/office/drawing/2014/main" id="{2F3F2ABC-54A4-483B-9112-4885D8D67AAC}"/>
                </a:ext>
              </a:extLst>
            </p:cNvPr>
            <p:cNvSpPr/>
            <p:nvPr/>
          </p:nvSpPr>
          <p:spPr>
            <a:xfrm>
              <a:off x="3805084" y="3492280"/>
              <a:ext cx="2930013" cy="1215071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r>
                <a:rPr lang="uk-UA" sz="2400" i="1" dirty="0"/>
                <a:t>Вибрати</a:t>
              </a:r>
            </a:p>
            <a:p>
              <a:pPr lvl="0" algn="ctr"/>
              <a:r>
                <a:rPr lang="uk-UA" sz="2400" i="1" dirty="0"/>
                <a:t>інструмент</a:t>
              </a:r>
            </a:p>
            <a:p>
              <a:pPr lvl="0" algn="ctr"/>
              <a:r>
                <a:rPr lang="uk-UA" sz="2400" i="1" dirty="0"/>
                <a:t>Заливка</a:t>
              </a:r>
              <a:endParaRPr lang="uk-UA" sz="2400" dirty="0"/>
            </a:p>
          </p:txBody>
        </p:sp>
        <p:sp>
          <p:nvSpPr>
            <p:cNvPr id="16" name="Прямокутник 15">
              <a:extLst>
                <a:ext uri="{FF2B5EF4-FFF2-40B4-BE49-F238E27FC236}">
                  <a16:creationId xmlns:a16="http://schemas.microsoft.com/office/drawing/2014/main" id="{0D738ECD-E1FF-4431-8641-22FF9A67AC8A}"/>
                </a:ext>
              </a:extLst>
            </p:cNvPr>
            <p:cNvSpPr/>
            <p:nvPr/>
          </p:nvSpPr>
          <p:spPr>
            <a:xfrm>
              <a:off x="6634670" y="3506547"/>
              <a:ext cx="2930013" cy="1215071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r>
                <a:rPr lang="uk-UA" sz="2400" i="1" dirty="0"/>
                <a:t>Вибрати</a:t>
              </a:r>
            </a:p>
            <a:p>
              <a:pPr lvl="0" algn="ctr"/>
              <a:r>
                <a:rPr lang="uk-UA" sz="2400" i="1" dirty="0"/>
                <a:t>потрібний</a:t>
              </a:r>
            </a:p>
            <a:p>
              <a:pPr lvl="0" algn="ctr"/>
              <a:r>
                <a:rPr lang="uk-UA" sz="2400" i="1" dirty="0"/>
                <a:t>колір</a:t>
              </a:r>
            </a:p>
          </p:txBody>
        </p:sp>
        <p:sp>
          <p:nvSpPr>
            <p:cNvPr id="17" name="Прямокутник 16">
              <a:extLst>
                <a:ext uri="{FF2B5EF4-FFF2-40B4-BE49-F238E27FC236}">
                  <a16:creationId xmlns:a16="http://schemas.microsoft.com/office/drawing/2014/main" id="{AB065BB6-38E5-4CB5-B62D-3C386030967E}"/>
                </a:ext>
              </a:extLst>
            </p:cNvPr>
            <p:cNvSpPr/>
            <p:nvPr/>
          </p:nvSpPr>
          <p:spPr>
            <a:xfrm>
              <a:off x="641964" y="3506546"/>
              <a:ext cx="2930013" cy="1215071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r>
                <a:rPr lang="uk-UA" sz="2400" i="1" dirty="0"/>
                <a:t>Вибрати</a:t>
              </a:r>
            </a:p>
            <a:p>
              <a:pPr lvl="0" algn="ctr"/>
              <a:r>
                <a:rPr lang="uk-UA" sz="2400" i="1" dirty="0"/>
                <a:t>графічний</a:t>
              </a:r>
            </a:p>
            <a:p>
              <a:pPr lvl="0" algn="ctr"/>
              <a:r>
                <a:rPr lang="uk-UA" sz="2400" i="1" dirty="0"/>
                <a:t>об’єкт</a:t>
              </a:r>
            </a:p>
          </p:txBody>
        </p:sp>
        <p:pic>
          <p:nvPicPr>
            <p:cNvPr id="19" name="Рисунок 18">
              <a:extLst>
                <a:ext uri="{FF2B5EF4-FFF2-40B4-BE49-F238E27FC236}">
                  <a16:creationId xmlns:a16="http://schemas.microsoft.com/office/drawing/2014/main" id="{5704A8AE-D888-406A-9EA7-10EFEC3E993F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6592119" y="3577379"/>
              <a:ext cx="583323" cy="1069426"/>
            </a:xfrm>
            <a:prstGeom prst="rect">
              <a:avLst/>
            </a:prstGeom>
          </p:spPr>
        </p:pic>
        <p:sp>
          <p:nvSpPr>
            <p:cNvPr id="20" name="Прямокутник 19">
              <a:extLst>
                <a:ext uri="{FF2B5EF4-FFF2-40B4-BE49-F238E27FC236}">
                  <a16:creationId xmlns:a16="http://schemas.microsoft.com/office/drawing/2014/main" id="{D716EC07-69B0-4E94-A02C-B59BBFAF7696}"/>
                </a:ext>
              </a:extLst>
            </p:cNvPr>
            <p:cNvSpPr/>
            <p:nvPr/>
          </p:nvSpPr>
          <p:spPr>
            <a:xfrm>
              <a:off x="9732109" y="3514076"/>
              <a:ext cx="2226333" cy="1215071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r>
                <a:rPr lang="uk-UA" sz="2400" i="1" dirty="0"/>
                <a:t>Клацнути ліву кнопку миші</a:t>
              </a:r>
            </a:p>
          </p:txBody>
        </p:sp>
        <p:pic>
          <p:nvPicPr>
            <p:cNvPr id="22" name="Рисунок 21">
              <a:extLst>
                <a:ext uri="{FF2B5EF4-FFF2-40B4-BE49-F238E27FC236}">
                  <a16:creationId xmlns:a16="http://schemas.microsoft.com/office/drawing/2014/main" id="{337D7BC9-7D93-4CA6-AEFB-EF3E4AAA1CAB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9187371" y="3793064"/>
              <a:ext cx="653199" cy="613502"/>
            </a:xfrm>
            <a:prstGeom prst="rect">
              <a:avLst/>
            </a:prstGeom>
          </p:spPr>
        </p:pic>
      </p:grpSp>
      <p:sp>
        <p:nvSpPr>
          <p:cNvPr id="18" name="Прямокутник 17">
            <a:extLst>
              <a:ext uri="{FF2B5EF4-FFF2-40B4-BE49-F238E27FC236}">
                <a16:creationId xmlns:a16="http://schemas.microsoft.com/office/drawing/2014/main" id="{DE215D80-1AAF-4530-A97F-B2ECFF7239D5}"/>
              </a:ext>
            </a:extLst>
          </p:cNvPr>
          <p:cNvSpPr/>
          <p:nvPr/>
        </p:nvSpPr>
        <p:spPr>
          <a:xfrm>
            <a:off x="116841" y="79749"/>
            <a:ext cx="1051560" cy="53898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Розділ 1</a:t>
            </a:r>
          </a:p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§ 1.1</a:t>
            </a:r>
          </a:p>
        </p:txBody>
      </p:sp>
    </p:spTree>
    <p:extLst>
      <p:ext uri="{BB962C8B-B14F-4D97-AF65-F5344CB8AC3E}">
        <p14:creationId xmlns:p14="http://schemas.microsoft.com/office/powerpoint/2010/main" val="3272784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rmAutofit/>
          </a:bodyPr>
          <a:lstStyle/>
          <a:p>
            <a:r>
              <a:rPr lang="uk-UA" dirty="0"/>
              <a:t>Дайте відповіді на запитання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2008" y="1196763"/>
            <a:ext cx="12050142" cy="954107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marL="514350" lvl="0" indent="-514350" algn="just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defRPr/>
            </a:pPr>
            <a:r>
              <a:rPr lang="uk-UA" sz="2800" b="1" i="1" kern="0" dirty="0">
                <a:solidFill>
                  <a:srgbClr val="FFFFFF"/>
                </a:solidFill>
              </a:rPr>
              <a:t>Які об’єкти є предметами, а які — явищами? Наведіть приклади предметів та явищ.</a:t>
            </a:r>
          </a:p>
        </p:txBody>
      </p:sp>
      <p:pic>
        <p:nvPicPr>
          <p:cNvPr id="30" name="Picture 2" descr="http://nvip.com.ua/sites/default/files/imagecache/original_watermark/pictures/news/q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25774" y="4780449"/>
            <a:ext cx="1663554" cy="2053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0"/>
          <p:cNvSpPr txBox="1"/>
          <p:nvPr/>
        </p:nvSpPr>
        <p:spPr>
          <a:xfrm>
            <a:off x="70929" y="2259736"/>
            <a:ext cx="12050142" cy="523220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marL="514350" lvl="0" indent="-514350" algn="just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 startAt="2"/>
              <a:defRPr/>
            </a:pPr>
            <a:r>
              <a:rPr lang="uk-UA" sz="2800" b="1" i="1" kern="0" dirty="0">
                <a:solidFill>
                  <a:srgbClr val="002060"/>
                </a:solidFill>
              </a:rPr>
              <a:t>Що таке об’єкт? Що таке властивість об’єкта?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70929" y="2891822"/>
            <a:ext cx="12050142" cy="523220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marL="514350" lvl="0" indent="-514350" algn="just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 startAt="3"/>
              <a:defRPr/>
            </a:pPr>
            <a:r>
              <a:rPr lang="uk-UA" sz="2800" b="1" i="1" kern="0" dirty="0">
                <a:solidFill>
                  <a:srgbClr val="FFFFFF"/>
                </a:solidFill>
              </a:rPr>
              <a:t>Як змінити значення властивості об’єкта?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0929" y="3523908"/>
            <a:ext cx="12050142" cy="954107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marL="514350" lvl="0" indent="-514350" algn="just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 startAt="4"/>
              <a:defRPr/>
            </a:pPr>
            <a:r>
              <a:rPr lang="uk-UA" sz="2800" b="1" i="1" kern="0" dirty="0">
                <a:solidFill>
                  <a:srgbClr val="002060"/>
                </a:solidFill>
              </a:rPr>
              <a:t>Що таке програмний об’єкт? Які програмні об’єкти ви використовували під час роботи з вікнами програм?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0929" y="4586881"/>
            <a:ext cx="10152634" cy="954107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marL="514350" lvl="0" indent="-514350" algn="just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 startAt="5"/>
              <a:defRPr/>
            </a:pPr>
            <a:r>
              <a:rPr lang="uk-UA" sz="2800" b="1" i="1" kern="0" dirty="0">
                <a:solidFill>
                  <a:srgbClr val="FFFFFF"/>
                </a:solidFill>
              </a:rPr>
              <a:t>Які є способи виконання дій над програмним об’єктом?</a:t>
            </a:r>
          </a:p>
        </p:txBody>
      </p:sp>
      <p:sp>
        <p:nvSpPr>
          <p:cNvPr id="13" name="Прямокутник 12">
            <a:extLst>
              <a:ext uri="{FF2B5EF4-FFF2-40B4-BE49-F238E27FC236}">
                <a16:creationId xmlns:a16="http://schemas.microsoft.com/office/drawing/2014/main" id="{64FDC26B-9F47-4B09-9E92-2E585945D8C6}"/>
              </a:ext>
            </a:extLst>
          </p:cNvPr>
          <p:cNvSpPr/>
          <p:nvPr/>
        </p:nvSpPr>
        <p:spPr>
          <a:xfrm>
            <a:off x="116841" y="79749"/>
            <a:ext cx="1051560" cy="53898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Розділ 1</a:t>
            </a:r>
          </a:p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§ 1.1</a:t>
            </a:r>
          </a:p>
        </p:txBody>
      </p:sp>
    </p:spTree>
    <p:extLst>
      <p:ext uri="{BB962C8B-B14F-4D97-AF65-F5344CB8AC3E}">
        <p14:creationId xmlns:p14="http://schemas.microsoft.com/office/powerpoint/2010/main" val="2026119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31" grpId="0" animBg="1"/>
      <p:bldP spid="32" grpId="0" animBg="1"/>
      <p:bldP spid="10" grpId="0" animBg="1"/>
      <p:bldP spid="12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rmAutofit/>
          </a:bodyPr>
          <a:lstStyle/>
          <a:p>
            <a:r>
              <a:rPr lang="uk-UA" dirty="0"/>
              <a:t>Розгадай ребус</a:t>
            </a:r>
          </a:p>
        </p:txBody>
      </p:sp>
      <p:pic>
        <p:nvPicPr>
          <p:cNvPr id="9" name="Picture 2" descr="http://www.zarobytyhroshi.com/images/243_1c7236e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27977" y="5301208"/>
            <a:ext cx="1561356" cy="1561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4700501" y="5445224"/>
            <a:ext cx="6179706" cy="1021556"/>
          </a:xfrm>
          <a:prstGeom prst="roundRect">
            <a:avLst/>
          </a:prstGeom>
          <a:solidFill>
            <a:srgbClr val="FF0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5400" b="1" i="1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ea typeface="+mn-ea"/>
                <a:cs typeface="Times New Roman" panose="02020603050405020304" pitchFamily="18" charset="0"/>
              </a:rPr>
              <a:t>Безпека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2467" y="1801824"/>
            <a:ext cx="11213639" cy="326272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7619293" y="6525344"/>
            <a:ext cx="4570040" cy="340519"/>
          </a:xfrm>
          <a:prstGeom prst="roundRect">
            <a:avLst/>
          </a:prstGeom>
          <a:solidFill>
            <a:srgbClr val="00B05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400" b="1" i="1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ea typeface="+mn-ea"/>
                <a:cs typeface="Times New Roman" panose="02020603050405020304" pitchFamily="18" charset="0"/>
              </a:rPr>
              <a:t>«Ребуси українською» </a:t>
            </a:r>
            <a:r>
              <a:rPr kumimoji="0" lang="en-US" sz="1400" b="1" i="1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ea typeface="+mn-ea"/>
                <a:cs typeface="Times New Roman" panose="02020603050405020304" pitchFamily="18" charset="0"/>
              </a:rPr>
              <a:t>©</a:t>
            </a:r>
            <a:r>
              <a:rPr kumimoji="0" lang="uk-UA" sz="1400" b="1" i="1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1400" b="1" i="1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ea typeface="+mn-ea"/>
                <a:cs typeface="Times New Roman" panose="02020603050405020304" pitchFamily="18" charset="0"/>
              </a:rPr>
              <a:t>rebus1.com</a:t>
            </a:r>
          </a:p>
        </p:txBody>
      </p:sp>
      <p:sp>
        <p:nvSpPr>
          <p:cNvPr id="11" name="Прямокутник 10">
            <a:extLst>
              <a:ext uri="{FF2B5EF4-FFF2-40B4-BE49-F238E27FC236}">
                <a16:creationId xmlns:a16="http://schemas.microsoft.com/office/drawing/2014/main" id="{C0DF82D4-E32B-40BC-8970-30648AC5EF27}"/>
              </a:ext>
            </a:extLst>
          </p:cNvPr>
          <p:cNvSpPr/>
          <p:nvPr/>
        </p:nvSpPr>
        <p:spPr>
          <a:xfrm>
            <a:off x="116841" y="79749"/>
            <a:ext cx="1051560" cy="53898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Розділ 1</a:t>
            </a:r>
          </a:p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§ 1.1</a:t>
            </a:r>
          </a:p>
        </p:txBody>
      </p:sp>
    </p:spTree>
    <p:extLst>
      <p:ext uri="{BB962C8B-B14F-4D97-AF65-F5344CB8AC3E}">
        <p14:creationId xmlns:p14="http://schemas.microsoft.com/office/powerpoint/2010/main" val="1928299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rmAutofit/>
          </a:bodyPr>
          <a:lstStyle/>
          <a:p>
            <a:r>
              <a:rPr lang="uk-UA" dirty="0"/>
              <a:t>Домашнє завдання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398003" y="1272161"/>
            <a:ext cx="4659625" cy="534781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069854" y="2133942"/>
            <a:ext cx="4663795" cy="1191816"/>
          </a:xfrm>
          <a:prstGeom prst="wedgeRoundRectCallout">
            <a:avLst>
              <a:gd name="adj1" fmla="val -59508"/>
              <a:gd name="adj2" fmla="val 126275"/>
              <a:gd name="adj3" fmla="val 16667"/>
            </a:avLst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200" b="1" i="1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Проаналізувати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3200" i="1" kern="0" dirty="0">
                <a:solidFill>
                  <a:srgbClr val="FFFFFF"/>
                </a:solidFill>
              </a:rPr>
              <a:t>§ 1.1, с</a:t>
            </a:r>
            <a:r>
              <a:rPr kumimoji="0" lang="uk-UA" sz="3200" b="0" i="1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. </a:t>
            </a:r>
            <a:r>
              <a:rPr lang="en-US" sz="3200" i="1" kern="0" dirty="0">
                <a:solidFill>
                  <a:srgbClr val="FFFFFF"/>
                </a:solidFill>
                <a:latin typeface="Verdana"/>
              </a:rPr>
              <a:t>5</a:t>
            </a:r>
            <a:r>
              <a:rPr kumimoji="0" lang="uk-UA" sz="3200" b="0" i="1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-</a:t>
            </a:r>
            <a:r>
              <a:rPr lang="uk-UA" sz="3200" i="1" kern="0" dirty="0">
                <a:solidFill>
                  <a:srgbClr val="FFFFFF"/>
                </a:solidFill>
                <a:latin typeface="Verdana"/>
              </a:rPr>
              <a:t>10</a:t>
            </a:r>
            <a:endParaRPr kumimoji="0" lang="uk-UA" sz="3200" b="0" i="1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sp>
        <p:nvSpPr>
          <p:cNvPr id="7" name="Прямокутник 6">
            <a:extLst>
              <a:ext uri="{FF2B5EF4-FFF2-40B4-BE49-F238E27FC236}">
                <a16:creationId xmlns:a16="http://schemas.microsoft.com/office/drawing/2014/main" id="{662F4262-402B-438F-AD83-9478642194BC}"/>
              </a:ext>
            </a:extLst>
          </p:cNvPr>
          <p:cNvSpPr/>
          <p:nvPr/>
        </p:nvSpPr>
        <p:spPr>
          <a:xfrm>
            <a:off x="116841" y="79749"/>
            <a:ext cx="1051560" cy="53898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Розділ 1</a:t>
            </a:r>
          </a:p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§ 1.1</a:t>
            </a:r>
          </a:p>
        </p:txBody>
      </p:sp>
    </p:spTree>
    <p:extLst>
      <p:ext uri="{BB962C8B-B14F-4D97-AF65-F5344CB8AC3E}">
        <p14:creationId xmlns:p14="http://schemas.microsoft.com/office/powerpoint/2010/main" val="4070081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rmAutofit/>
          </a:bodyPr>
          <a:lstStyle/>
          <a:p>
            <a:r>
              <a:rPr lang="uk-UA" sz="3100" dirty="0"/>
              <a:t>Працюємо за комп’ютером</a:t>
            </a:r>
            <a:endParaRPr lang="uk-UA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7659" y="1272161"/>
            <a:ext cx="4659625" cy="534781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689511" y="2133942"/>
            <a:ext cx="3233804" cy="1191816"/>
          </a:xfrm>
          <a:prstGeom prst="wedgeRoundRectCallout">
            <a:avLst>
              <a:gd name="adj1" fmla="val -62679"/>
              <a:gd name="adj2" fmla="val 164747"/>
              <a:gd name="adj3" fmla="val 16667"/>
            </a:avLst>
          </a:prstGeom>
          <a:solidFill>
            <a:srgbClr val="FFFF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>
            <a:defPPr>
              <a:defRPr lang="uk-UA"/>
            </a:defPPr>
            <a:lvl1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200" b="1" i="1" u="none" strike="noStrike" kern="0" cap="none" spc="0" normalizeH="0" baseline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Verdana"/>
              </a:defRPr>
            </a:lvl1pPr>
          </a:lstStyle>
          <a:p>
            <a:pPr lvl="0">
              <a:defRPr/>
            </a:pPr>
            <a:r>
              <a:rPr lang="uk-UA" dirty="0"/>
              <a:t>Сторінка</a:t>
            </a:r>
          </a:p>
          <a:p>
            <a:pPr lvl="0">
              <a:defRPr/>
            </a:pPr>
            <a:r>
              <a:rPr lang="uk-UA" dirty="0"/>
              <a:t>9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C87CB552-4E22-4667-A9CE-CD78F99EF57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882" r="9530"/>
          <a:stretch/>
        </p:blipFill>
        <p:spPr>
          <a:xfrm>
            <a:off x="7228115" y="1177376"/>
            <a:ext cx="4839154" cy="5640046"/>
          </a:xfrm>
          <a:prstGeom prst="rect">
            <a:avLst/>
          </a:prstGeom>
        </p:spPr>
      </p:pic>
      <p:sp>
        <p:nvSpPr>
          <p:cNvPr id="8" name="Прямокутник 7">
            <a:extLst>
              <a:ext uri="{FF2B5EF4-FFF2-40B4-BE49-F238E27FC236}">
                <a16:creationId xmlns:a16="http://schemas.microsoft.com/office/drawing/2014/main" id="{9FECB0EC-7F89-49B7-8064-6C5AC8BCEBFA}"/>
              </a:ext>
            </a:extLst>
          </p:cNvPr>
          <p:cNvSpPr/>
          <p:nvPr/>
        </p:nvSpPr>
        <p:spPr>
          <a:xfrm>
            <a:off x="116841" y="79749"/>
            <a:ext cx="1051560" cy="53898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Розділ 1</a:t>
            </a:r>
          </a:p>
          <a:p>
            <a:pPr marL="0" marR="0" lvl="0" indent="0" algn="ct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2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§ 1.1</a:t>
            </a:r>
          </a:p>
        </p:txBody>
      </p:sp>
    </p:spTree>
    <p:extLst>
      <p:ext uri="{BB962C8B-B14F-4D97-AF65-F5344CB8AC3E}">
        <p14:creationId xmlns:p14="http://schemas.microsoft.com/office/powerpoint/2010/main" val="152235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ідзаголовок 2"/>
          <p:cNvSpPr>
            <a:spLocks noGrp="1"/>
          </p:cNvSpPr>
          <p:nvPr>
            <p:ph type="subTitle" idx="4294967295"/>
          </p:nvPr>
        </p:nvSpPr>
        <p:spPr>
          <a:xfrm>
            <a:off x="5032382" y="3184362"/>
            <a:ext cx="7138989" cy="403410"/>
          </a:xfrm>
        </p:spPr>
        <p:txBody>
          <a:bodyPr anchor="ctr">
            <a:normAutofit/>
          </a:bodyPr>
          <a:lstStyle/>
          <a:p>
            <a:pPr marL="0" indent="0" algn="r">
              <a:buNone/>
            </a:pPr>
            <a:r>
              <a:rPr lang="uk-UA" sz="1600" b="1" dirty="0">
                <a:solidFill>
                  <a:srgbClr val="FFFFFF"/>
                </a:solidFill>
              </a:rPr>
              <a:t>Нова українська школа</a:t>
            </a:r>
          </a:p>
        </p:txBody>
      </p:sp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23A6E78D-4BB1-431D-9CF6-87C1DAC9D25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uk-UA" sz="4800" dirty="0"/>
              <a:t>Дякую за увагу!</a:t>
            </a:r>
          </a:p>
        </p:txBody>
      </p:sp>
      <p:sp>
        <p:nvSpPr>
          <p:cNvPr id="10" name="Прямокутник 9">
            <a:extLst>
              <a:ext uri="{FF2B5EF4-FFF2-40B4-BE49-F238E27FC236}">
                <a16:creationId xmlns:a16="http://schemas.microsoft.com/office/drawing/2014/main" id="{5E651889-8BEB-4475-BFDB-68EC06DA322F}"/>
              </a:ext>
            </a:extLst>
          </p:cNvPr>
          <p:cNvSpPr/>
          <p:nvPr/>
        </p:nvSpPr>
        <p:spPr>
          <a:xfrm>
            <a:off x="2926948" y="2060124"/>
            <a:ext cx="2092407" cy="706854"/>
          </a:xfrm>
          <a:prstGeom prst="rect">
            <a:avLst/>
          </a:prstGeom>
          <a:solidFill>
            <a:srgbClr val="6D6E7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r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2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Урок 1</a:t>
            </a:r>
          </a:p>
        </p:txBody>
      </p:sp>
      <p:pic>
        <p:nvPicPr>
          <p:cNvPr id="11" name="Picture 2" descr="Design, responsive, computer, desktop, mobile, smartphone icon - Download on Iconfinder">
            <a:extLst>
              <a:ext uri="{FF2B5EF4-FFF2-40B4-BE49-F238E27FC236}">
                <a16:creationId xmlns:a16="http://schemas.microsoft.com/office/drawing/2014/main" id="{021070E8-A63F-4D7A-9153-DDD9BDD4A3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0583" y="3945169"/>
            <a:ext cx="2336812" cy="2336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board, sign, warning icon">
            <a:extLst>
              <a:ext uri="{FF2B5EF4-FFF2-40B4-BE49-F238E27FC236}">
                <a16:creationId xmlns:a16="http://schemas.microsoft.com/office/drawing/2014/main" id="{D921DBCB-0AB9-4AB4-B2B8-0D762E977D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1699" y="3938304"/>
            <a:ext cx="2350542" cy="2350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4496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Настроювані 1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8914</TotalTime>
  <Words>1421</Words>
  <Application>Microsoft Office PowerPoint</Application>
  <PresentationFormat>Широкий екран</PresentationFormat>
  <Paragraphs>331</Paragraphs>
  <Slides>40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40</vt:i4>
      </vt:variant>
    </vt:vector>
  </HeadingPairs>
  <TitlesOfParts>
    <vt:vector size="47" baseType="lpstr">
      <vt:lpstr>Arial</vt:lpstr>
      <vt:lpstr>Calibri</vt:lpstr>
      <vt:lpstr>Comic Sans MS</vt:lpstr>
      <vt:lpstr>Times New Roman</vt:lpstr>
      <vt:lpstr>Verdana</vt:lpstr>
      <vt:lpstr>Wingdings</vt:lpstr>
      <vt:lpstr>Тема Office</vt:lpstr>
      <vt:lpstr>Правила поведінки та безпеки життєдіяльності при роботі в комп’ютерному класі. Об’єкти, їх властивості, значення властивостей об’єкта</vt:lpstr>
      <vt:lpstr>Правила поведінки в комп’ютерному класі</vt:lpstr>
      <vt:lpstr>Правила поведінки в комп’ютерному класі</vt:lpstr>
      <vt:lpstr>Правила поведінки в комп’ютерному класі</vt:lpstr>
      <vt:lpstr>Правила поведінки в комп’ютерному класі</vt:lpstr>
      <vt:lpstr>Правила поведінки в комп’ютерному класі</vt:lpstr>
      <vt:lpstr>Правила поведінки в комп’ютерному класі</vt:lpstr>
      <vt:lpstr>Правила поведінки в комп’ютерному класі</vt:lpstr>
      <vt:lpstr>Правила поведінки в комп’ютерному класі</vt:lpstr>
      <vt:lpstr>Правила поведінки в комп’ютерному класі</vt:lpstr>
      <vt:lpstr>Правила поведінки в комп’ютерному класі</vt:lpstr>
      <vt:lpstr>Правила поведінки в комп’ютерному класі</vt:lpstr>
      <vt:lpstr>Правила поведінки в комп’ютерному класі</vt:lpstr>
      <vt:lpstr>Правила поведінки в комп’ютерному класі</vt:lpstr>
      <vt:lpstr>Об’єкти та їх властивості</vt:lpstr>
      <vt:lpstr>Об’єкти та їх властивості</vt:lpstr>
      <vt:lpstr>Об’єкти та їх властивості</vt:lpstr>
      <vt:lpstr>Об’єкти та їх властивості</vt:lpstr>
      <vt:lpstr>Об’єкти та їх властивості</vt:lpstr>
      <vt:lpstr>Об’єкти та їх властивості</vt:lpstr>
      <vt:lpstr>Об’єкти та їх властивості</vt:lpstr>
      <vt:lpstr>Об’єкти та їх властивості</vt:lpstr>
      <vt:lpstr>Об’єкти та їх властивості</vt:lpstr>
      <vt:lpstr>Об’єкти та їх властивості</vt:lpstr>
      <vt:lpstr>Програмні об’єкти</vt:lpstr>
      <vt:lpstr>Програмні об’єкти</vt:lpstr>
      <vt:lpstr>Програмні об’єкти</vt:lpstr>
      <vt:lpstr>Програмні об’єкти</vt:lpstr>
      <vt:lpstr>Програмні об’єкти</vt:lpstr>
      <vt:lpstr>Програмні об’єкти</vt:lpstr>
      <vt:lpstr>Програмні об’єкти</vt:lpstr>
      <vt:lpstr>Програмні об’єкти</vt:lpstr>
      <vt:lpstr>Програмні об’єкти</vt:lpstr>
      <vt:lpstr>Програмні об’єкти</vt:lpstr>
      <vt:lpstr>Програмні об’єкти</vt:lpstr>
      <vt:lpstr>Дайте відповіді на запитання</vt:lpstr>
      <vt:lpstr>Розгадай ребус</vt:lpstr>
      <vt:lpstr>Домашнє завдання</vt:lpstr>
      <vt:lpstr>Працюємо за комп’ютером</vt:lpstr>
      <vt:lpstr>Дякую за увагу!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Мацаєнко Сергій</dc:creator>
  <cp:lastModifiedBy>Сергій Мацаєнко</cp:lastModifiedBy>
  <cp:revision>295</cp:revision>
  <dcterms:created xsi:type="dcterms:W3CDTF">2016-06-06T19:48:43Z</dcterms:created>
  <dcterms:modified xsi:type="dcterms:W3CDTF">2022-08-08T10:00:26Z</dcterms:modified>
</cp:coreProperties>
</file>