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93" r:id="rId4"/>
    <p:sldId id="290" r:id="rId5"/>
    <p:sldId id="294" r:id="rId6"/>
    <p:sldId id="296" r:id="rId7"/>
    <p:sldId id="281" r:id="rId8"/>
    <p:sldId id="297" r:id="rId9"/>
    <p:sldId id="292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090"/>
    <a:srgbClr val="FF7C80"/>
    <a:srgbClr val="CC00CC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9285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</p:spTree>
    <p:extLst>
      <p:ext uri="{BB962C8B-B14F-4D97-AF65-F5344CB8AC3E}">
        <p14:creationId xmlns:p14="http://schemas.microsoft.com/office/powerpoint/2010/main" val="558374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9193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487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8679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3383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597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0472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9618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563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E053F8C-7A01-4082-85AB-725CE02E1AB7}" type="datetimeFigureOut">
              <a:rPr lang="uk-UA" smtClean="0"/>
              <a:t>25.03.2025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DC547B-C36E-43E9-9EC4-280A77E264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83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  <a:effectLst>
            <a:softEdge rad="241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1291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584101"/>
            <a:ext cx="10515600" cy="489397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dirty="0"/>
              <a:t>Редагувати стиль зразка тексту</a:t>
            </a:r>
          </a:p>
          <a:p>
            <a:pPr lvl="1"/>
            <a:r>
              <a:rPr lang="uk-UA" dirty="0"/>
              <a:t>Другий рівень</a:t>
            </a:r>
          </a:p>
          <a:p>
            <a:pPr lvl="2"/>
            <a:r>
              <a:rPr lang="uk-UA" dirty="0"/>
              <a:t>Третій рівень</a:t>
            </a:r>
          </a:p>
          <a:p>
            <a:pPr lvl="3"/>
            <a:r>
              <a:rPr lang="uk-UA" dirty="0"/>
              <a:t>Четвертий рівень</a:t>
            </a:r>
          </a:p>
          <a:p>
            <a:pPr lvl="4"/>
            <a:r>
              <a:rPr lang="uk-UA" dirty="0"/>
              <a:t>П’ятий рівень</a:t>
            </a:r>
          </a:p>
        </p:txBody>
      </p:sp>
      <p:sp>
        <p:nvSpPr>
          <p:cNvPr id="8" name="Прямокутник 7"/>
          <p:cNvSpPr/>
          <p:nvPr userDrawn="1"/>
        </p:nvSpPr>
        <p:spPr>
          <a:xfrm>
            <a:off x="11752289" y="0"/>
            <a:ext cx="16489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9047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 cap="none" spc="0">
          <a:ln w="9525">
            <a:solidFill>
              <a:schemeClr val="bg1"/>
            </a:solidFill>
            <a:prstDash val="solid"/>
          </a:ln>
          <a:solidFill>
            <a:srgbClr val="FF0000"/>
          </a:solidFill>
          <a:effectLst>
            <a:outerShdw blurRad="12700" dist="38100" dir="2700000" algn="tl" rotWithShape="0">
              <a:schemeClr val="accent5">
                <a:lumMod val="60000"/>
                <a:lumOff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effectLst/>
              </a:rPr>
              <a:t>«</a:t>
            </a:r>
            <a:r>
              <a:rPr lang="ru-RU" dirty="0" err="1">
                <a:effectLst/>
              </a:rPr>
              <a:t>Черепашача</a:t>
            </a:r>
            <a:r>
              <a:rPr lang="ru-RU" dirty="0">
                <a:effectLst/>
              </a:rPr>
              <a:t>» </a:t>
            </a:r>
            <a:r>
              <a:rPr lang="ru-RU" dirty="0" err="1">
                <a:effectLst/>
              </a:rPr>
              <a:t>графіка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в </a:t>
            </a:r>
            <a:r>
              <a:rPr lang="en-US" dirty="0">
                <a:effectLst/>
              </a:rPr>
              <a:t>Python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937" y="4131412"/>
            <a:ext cx="1765255" cy="97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74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6"/>
            <a:ext cx="10515600" cy="101291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Введення даних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«Черепашача» графіка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3361268" y="1693333"/>
            <a:ext cx="7992532" cy="4527643"/>
          </a:xfrm>
        </p:spPr>
        <p:txBody>
          <a:bodyPr>
            <a:normAutofit/>
          </a:bodyPr>
          <a:lstStyle/>
          <a:p>
            <a:pPr marL="0" indent="252000" algn="just">
              <a:buNone/>
            </a:pPr>
            <a:r>
              <a:rPr lang="uk-UA" sz="3200" dirty="0"/>
              <a:t>У середовищі </a:t>
            </a:r>
            <a:r>
              <a:rPr lang="en-US" sz="3200" dirty="0"/>
              <a:t>Python </a:t>
            </a:r>
            <a:r>
              <a:rPr lang="uk-UA" sz="3200" b="1" dirty="0"/>
              <a:t>Черепашкою</a:t>
            </a:r>
            <a:r>
              <a:rPr lang="uk-UA" sz="3200" dirty="0"/>
              <a:t> зветься уявний робот, який переміщується екраном за алгоритмом, залишаючи (або не залишаючи) за собою намальований слід.</a:t>
            </a:r>
          </a:p>
          <a:p>
            <a:pPr marL="0" indent="252000" algn="just">
              <a:buNone/>
            </a:pPr>
            <a:r>
              <a:rPr lang="uk-UA" sz="3200" dirty="0"/>
              <a:t>Її положення та напрямок руху показує чорна стрілка, що повільно пересувається по екрану. Це дає змогу зрозуміти, як кожен рядок коду впливає на її рух.</a:t>
            </a:r>
            <a:endParaRPr lang="uk-UA" sz="4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AutoShape 2" descr="Результат пошуку зображень за запитом &quot;объем параллелепипеда&quot;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Картинки знак оклику (64 фото) » Юмор, позитив и много смешных картинок">
            <a:extLst>
              <a:ext uri="{FF2B5EF4-FFF2-40B4-BE49-F238E27FC236}">
                <a16:creationId xmlns:a16="http://schemas.microsoft.com/office/drawing/2014/main" id="{12B96BA1-91D0-4FDB-9CE6-7AFA479550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3913" l="9910" r="89990">
                        <a14:foregroundMark x1="45946" y1="81884" x2="45946" y2="81884"/>
                        <a14:foregroundMark x1="49850" y1="25072" x2="49850" y2="25072"/>
                        <a14:foregroundMark x1="44044" y1="26087" x2="44044" y2="26087"/>
                        <a14:backgroundMark x1="60661" y1="43043" x2="60661" y2="43043"/>
                        <a14:backgroundMark x1="63564" y1="48551" x2="63564" y2="48551"/>
                        <a14:backgroundMark x1="61862" y1="46087" x2="61862" y2="46087"/>
                        <a14:backgroundMark x1="37638" y1="24493" x2="37638" y2="24493"/>
                        <a14:backgroundMark x1="35035" y1="24348" x2="35035" y2="243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782" t="10193" r="30958" b="8389"/>
          <a:stretch/>
        </p:blipFill>
        <p:spPr bwMode="auto">
          <a:xfrm>
            <a:off x="307975" y="1693333"/>
            <a:ext cx="2983964" cy="438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50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6"/>
            <a:ext cx="10515600" cy="101291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Введення даних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Система координат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838200" y="1693334"/>
            <a:ext cx="10515600" cy="9167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/>
              <a:t>Результат виконання Черепашкою команд відображається у графічному вікні </a:t>
            </a:r>
            <a:r>
              <a:rPr lang="en-US" dirty="0"/>
              <a:t>Python Turtle </a:t>
            </a:r>
            <a:r>
              <a:rPr lang="en-US" dirty="0" err="1"/>
              <a:t>Grafics</a:t>
            </a:r>
            <a:r>
              <a:rPr lang="en-US" dirty="0"/>
              <a:t>.</a:t>
            </a:r>
            <a:endParaRPr lang="uk-UA" sz="4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AutoShape 2" descr="Результат пошуку зображень за запитом &quot;объем параллелепипеда&quot;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27AB58-631F-44CE-9C25-8E16E3AAC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644" y="2732440"/>
            <a:ext cx="5700712" cy="401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76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6"/>
            <a:ext cx="10515600" cy="101291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Введення даних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Команди Черепашки</a:t>
            </a:r>
            <a:endParaRPr lang="ru-RU" dirty="0"/>
          </a:p>
        </p:txBody>
      </p:sp>
      <p:sp>
        <p:nvSpPr>
          <p:cNvPr id="11" name="AutoShape 2" descr="Результат пошуку зображень за запитом &quot;объем параллелепипеда&quot;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724BAB2F-6E4D-4CCE-B6EC-E0F6898D2018}"/>
              </a:ext>
            </a:extLst>
          </p:cNvPr>
          <p:cNvSpPr/>
          <p:nvPr/>
        </p:nvSpPr>
        <p:spPr>
          <a:xfrm>
            <a:off x="838200" y="1443841"/>
            <a:ext cx="10515600" cy="489364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uk-UA" sz="2400" dirty="0"/>
              <a:t>Щоб команди стали доступними потрібна команда:</a:t>
            </a:r>
            <a:br>
              <a:rPr lang="uk-UA" sz="2400" dirty="0"/>
            </a:br>
            <a:r>
              <a:rPr lang="en-US" sz="2400" b="1" dirty="0"/>
              <a:t>from turtle import*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uk-UA" sz="2400" dirty="0"/>
              <a:t>Тепер у програмі можна використовувати команди керування Черепашкою. Спочатку вона перебуває в центрі вікна — точці з координатами (0; 0).</a:t>
            </a:r>
            <a:br>
              <a:rPr lang="uk-UA" sz="2400" dirty="0"/>
            </a:br>
            <a:r>
              <a:rPr lang="uk-UA" sz="2400" dirty="0"/>
              <a:t>Команда </a:t>
            </a:r>
            <a:r>
              <a:rPr lang="en-US" sz="2400" b="1" dirty="0" err="1"/>
              <a:t>goto</a:t>
            </a:r>
            <a:r>
              <a:rPr lang="en-US" sz="2400" b="1" dirty="0"/>
              <a:t>(55, 80)</a:t>
            </a:r>
            <a:r>
              <a:rPr lang="en-US" sz="2400" dirty="0"/>
              <a:t> </a:t>
            </a:r>
            <a:r>
              <a:rPr lang="uk-UA" sz="2400" dirty="0"/>
              <a:t>змусить її перейти в точку з координатами (55; 80).</a:t>
            </a:r>
            <a:br>
              <a:rPr lang="uk-UA" sz="2400" dirty="0"/>
            </a:br>
            <a:r>
              <a:rPr lang="uk-UA" sz="2400" dirty="0"/>
              <a:t>За замовчуванням перо опущене і під час пересування Черепашка залишає слід.</a:t>
            </a:r>
            <a:br>
              <a:rPr lang="uk-UA" sz="2400" dirty="0"/>
            </a:br>
            <a:r>
              <a:rPr lang="uk-UA" sz="2400" dirty="0"/>
              <a:t>Результат виконання Черепашкою команд відображається у графічному вікні </a:t>
            </a:r>
            <a:r>
              <a:rPr lang="en-US" sz="2400" dirty="0"/>
              <a:t>Python Turtle </a:t>
            </a:r>
            <a:r>
              <a:rPr lang="en-US" sz="2400" dirty="0" err="1"/>
              <a:t>Grafics</a:t>
            </a:r>
            <a:r>
              <a:rPr lang="en-US" sz="2400" dirty="0" smtClean="0"/>
              <a:t>.</a:t>
            </a:r>
            <a:endParaRPr lang="uk-UA" sz="2400" dirty="0" smtClean="0"/>
          </a:p>
          <a:p>
            <a:r>
              <a:rPr lang="en-US" sz="2400" b="1" dirty="0" smtClean="0"/>
              <a:t>setup() – </a:t>
            </a:r>
            <a:r>
              <a:rPr lang="uk-UA" sz="2400" b="1" dirty="0" smtClean="0"/>
              <a:t>встановити розмір графічного вікна.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uk-UA" sz="2400" dirty="0"/>
              <a:t>Для керування пером призначені такі команди:</a:t>
            </a:r>
            <a:br>
              <a:rPr lang="uk-UA" sz="2400" dirty="0"/>
            </a:br>
            <a:r>
              <a:rPr lang="uk-UA" sz="2400" dirty="0"/>
              <a:t>      • </a:t>
            </a:r>
            <a:r>
              <a:rPr lang="en-US" sz="2400" b="1" dirty="0"/>
              <a:t>down()</a:t>
            </a:r>
            <a:r>
              <a:rPr lang="en-US" sz="2400" dirty="0"/>
              <a:t> — </a:t>
            </a:r>
            <a:r>
              <a:rPr lang="uk-UA" sz="2400" b="1" dirty="0"/>
              <a:t>Опустити перо</a:t>
            </a:r>
            <a:r>
              <a:rPr lang="uk-UA" sz="2400" dirty="0"/>
              <a:t>;</a:t>
            </a:r>
            <a:br>
              <a:rPr lang="uk-UA" sz="2400" dirty="0"/>
            </a:br>
            <a:r>
              <a:rPr lang="uk-UA" sz="2400" dirty="0"/>
              <a:t>      • </a:t>
            </a:r>
            <a:r>
              <a:rPr lang="en-US" sz="2400" b="1" dirty="0"/>
              <a:t>up()</a:t>
            </a:r>
            <a:r>
              <a:rPr lang="en-US" sz="2400" dirty="0"/>
              <a:t> — </a:t>
            </a:r>
            <a:r>
              <a:rPr lang="uk-UA" sz="2400" b="1" dirty="0"/>
              <a:t>Підняти перо</a:t>
            </a:r>
            <a:r>
              <a:rPr lang="uk-UA" sz="2400" dirty="0"/>
              <a:t>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A713B00-4CCC-4463-9875-483025C976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21" t="30922" b="20515"/>
          <a:stretch/>
        </p:blipFill>
        <p:spPr bwMode="auto">
          <a:xfrm>
            <a:off x="9001957" y="4861986"/>
            <a:ext cx="2742830" cy="1980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46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6"/>
            <a:ext cx="10515600" cy="101291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Введення даних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838200" y="123370"/>
            <a:ext cx="10515600" cy="775697"/>
          </a:xfrm>
        </p:spPr>
        <p:txBody>
          <a:bodyPr/>
          <a:lstStyle/>
          <a:p>
            <a:r>
              <a:rPr lang="uk-UA" dirty="0"/>
              <a:t>Команди Черепашки</a:t>
            </a:r>
            <a:endParaRPr lang="ru-RU" dirty="0"/>
          </a:p>
        </p:txBody>
      </p:sp>
      <p:sp>
        <p:nvSpPr>
          <p:cNvPr id="11" name="AutoShape 2" descr="Результат пошуку зображень за запитом &quot;объем параллелепипеда&quot;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081363"/>
              </p:ext>
            </p:extLst>
          </p:nvPr>
        </p:nvGraphicFramePr>
        <p:xfrm>
          <a:off x="1467598" y="934672"/>
          <a:ext cx="9026230" cy="588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2188">
                  <a:extLst>
                    <a:ext uri="{9D8B030D-6E8A-4147-A177-3AD203B41FA5}">
                      <a16:colId xmlns:a16="http://schemas.microsoft.com/office/drawing/2014/main" val="1834091480"/>
                    </a:ext>
                  </a:extLst>
                </a:gridCol>
                <a:gridCol w="6984042">
                  <a:extLst>
                    <a:ext uri="{9D8B030D-6E8A-4147-A177-3AD203B41FA5}">
                      <a16:colId xmlns:a16="http://schemas.microsoft.com/office/drawing/2014/main" val="537510290"/>
                    </a:ext>
                  </a:extLst>
                </a:gridCol>
              </a:tblGrid>
              <a:tr h="310561">
                <a:tc>
                  <a:txBody>
                    <a:bodyPr/>
                    <a:lstStyle/>
                    <a:p>
                      <a:pPr algn="ctr"/>
                      <a:r>
                        <a:rPr lang="uk-UA" sz="1850" dirty="0" smtClean="0">
                          <a:solidFill>
                            <a:schemeClr val="tx1"/>
                          </a:solidFill>
                        </a:rPr>
                        <a:t>Команда </a:t>
                      </a:r>
                      <a:endParaRPr lang="uk-UA" sz="18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50" dirty="0" smtClean="0">
                          <a:solidFill>
                            <a:schemeClr val="tx1"/>
                          </a:solidFill>
                        </a:rPr>
                        <a:t>Призначення</a:t>
                      </a:r>
                      <a:endParaRPr lang="uk-UA" sz="18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371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>
                          <a:solidFill>
                            <a:schemeClr val="tx1"/>
                          </a:solidFill>
                        </a:rPr>
                        <a:t>width(n)</a:t>
                      </a:r>
                      <a:endParaRPr lang="uk-UA" sz="18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>
                          <a:solidFill>
                            <a:schemeClr val="tx1"/>
                          </a:solidFill>
                        </a:rPr>
                        <a:t>Установити ширину сліду Черепашки </a:t>
                      </a:r>
                      <a:r>
                        <a:rPr lang="en-US" sz="185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uk-UA" sz="1850" dirty="0" smtClean="0">
                          <a:solidFill>
                            <a:schemeClr val="tx1"/>
                          </a:solidFill>
                        </a:rPr>
                        <a:t> пікселів</a:t>
                      </a:r>
                      <a:endParaRPr lang="uk-UA" sz="18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1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forward(n)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Проповзти вперед на </a:t>
                      </a:r>
                      <a:r>
                        <a:rPr lang="en-US" sz="1850" b="1" dirty="0" smtClean="0"/>
                        <a:t>n</a:t>
                      </a:r>
                      <a:r>
                        <a:rPr lang="uk-UA" sz="1850" dirty="0" smtClean="0"/>
                        <a:t> кроків (пікселів) 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940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left(angle)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50" dirty="0" smtClean="0"/>
                        <a:t>Повернутися</a:t>
                      </a:r>
                      <a:r>
                        <a:rPr lang="uk-UA" sz="1850" baseline="0" dirty="0" smtClean="0"/>
                        <a:t> ліворуч на </a:t>
                      </a:r>
                      <a:r>
                        <a:rPr lang="en-US" sz="1850" b="1" dirty="0" smtClean="0"/>
                        <a:t>angle</a:t>
                      </a:r>
                      <a:r>
                        <a:rPr lang="uk-UA" sz="1850" dirty="0" smtClean="0"/>
                        <a:t> градусів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7988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right(angle)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Повернутися</a:t>
                      </a:r>
                      <a:r>
                        <a:rPr lang="uk-UA" sz="1850" baseline="0" dirty="0" smtClean="0"/>
                        <a:t> праворуч на </a:t>
                      </a:r>
                      <a:r>
                        <a:rPr lang="en-US" sz="1850" b="1" dirty="0" smtClean="0"/>
                        <a:t>angle</a:t>
                      </a:r>
                      <a:r>
                        <a:rPr lang="uk-UA" sz="1850" dirty="0" smtClean="0"/>
                        <a:t> градусів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631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circle(r)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Намалювати коло радіуса </a:t>
                      </a:r>
                      <a:r>
                        <a:rPr lang="en-US" sz="1850" b="1" dirty="0" smtClean="0"/>
                        <a:t>r</a:t>
                      </a:r>
                      <a:r>
                        <a:rPr lang="uk-UA" sz="1850" dirty="0" smtClean="0"/>
                        <a:t> ліворуч від Черепашки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148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50" dirty="0" smtClean="0"/>
                        <a:t>circle(</a:t>
                      </a:r>
                      <a:r>
                        <a:rPr lang="en-US" sz="1850" dirty="0" err="1" smtClean="0"/>
                        <a:t>r,angle</a:t>
                      </a:r>
                      <a:r>
                        <a:rPr lang="en-US" sz="1850" dirty="0" smtClean="0"/>
                        <a:t>)</a:t>
                      </a:r>
                      <a:endParaRPr lang="uk-UA" sz="185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Намалювати дугу радіуса </a:t>
                      </a:r>
                      <a:r>
                        <a:rPr lang="en-US" sz="1850" b="1" dirty="0" smtClean="0"/>
                        <a:t>r</a:t>
                      </a:r>
                      <a:r>
                        <a:rPr lang="uk-UA" sz="1850" baseline="0" dirty="0" smtClean="0"/>
                        <a:t> з градусною мірою </a:t>
                      </a:r>
                      <a:r>
                        <a:rPr lang="en-US" sz="1850" b="1" dirty="0" smtClean="0"/>
                        <a:t>angle</a:t>
                      </a:r>
                      <a:endParaRPr lang="uk-UA" sz="18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49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dot(</a:t>
                      </a:r>
                      <a:r>
                        <a:rPr lang="en-US" sz="1850" dirty="0" err="1" smtClean="0"/>
                        <a:t>size,”color</a:t>
                      </a:r>
                      <a:r>
                        <a:rPr lang="en-US" sz="1850" dirty="0" smtClean="0"/>
                        <a:t>”)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Намалювати круг діаметра </a:t>
                      </a:r>
                      <a:r>
                        <a:rPr lang="en-US" sz="1850" b="1" dirty="0" smtClean="0"/>
                        <a:t>size</a:t>
                      </a:r>
                      <a:r>
                        <a:rPr lang="uk-UA" sz="1850" dirty="0" smtClean="0"/>
                        <a:t> кольору </a:t>
                      </a:r>
                      <a:r>
                        <a:rPr lang="en-US" sz="1850" b="1" dirty="0" smtClean="0"/>
                        <a:t>color</a:t>
                      </a:r>
                      <a:endParaRPr lang="uk-UA" sz="18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1104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home()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Перейти в центр вікна і повернутися вправо  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70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err="1" smtClean="0"/>
                        <a:t>spide</a:t>
                      </a:r>
                      <a:r>
                        <a:rPr lang="en-US" sz="1850" dirty="0" smtClean="0"/>
                        <a:t>(x)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Встановити швидкість Черепашки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766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clear()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Очистити графічне вікно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8583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color(‘s’)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Установити колір сліду Черепашки в </a:t>
                      </a:r>
                      <a:r>
                        <a:rPr lang="en-US" sz="1850" b="1" dirty="0" smtClean="0"/>
                        <a:t>s</a:t>
                      </a:r>
                      <a:endParaRPr lang="uk-UA" sz="18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37257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smtClean="0"/>
                        <a:t>color(‘s1’,’s2’)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dirty="0" smtClean="0"/>
                        <a:t>Установити колір сліду Черепашки в </a:t>
                      </a:r>
                      <a:r>
                        <a:rPr lang="en-US" sz="1850" b="1" dirty="0" smtClean="0"/>
                        <a:t>s1</a:t>
                      </a:r>
                      <a:r>
                        <a:rPr lang="uk-UA" sz="1850" b="1" dirty="0" smtClean="0"/>
                        <a:t>, </a:t>
                      </a:r>
                      <a:r>
                        <a:rPr lang="uk-UA" sz="1850" b="0" dirty="0" smtClean="0"/>
                        <a:t>а колір заливки замкненої фігури - в </a:t>
                      </a:r>
                      <a:r>
                        <a:rPr lang="en-US" sz="1850" b="1" dirty="0" smtClean="0"/>
                        <a:t>s2</a:t>
                      </a:r>
                      <a:endParaRPr lang="uk-UA" sz="18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2292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err="1" smtClean="0"/>
                        <a:t>begin_fill</a:t>
                      </a:r>
                      <a:r>
                        <a:rPr lang="en-US" sz="1850" dirty="0" smtClean="0"/>
                        <a:t>()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850" b="0" dirty="0" smtClean="0"/>
                        <a:t>Почати стежити за Черепашкою для заповнення області</a:t>
                      </a:r>
                      <a:endParaRPr lang="uk-UA" sz="185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088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50" dirty="0" err="1" smtClean="0"/>
                        <a:t>end_fill</a:t>
                      </a:r>
                      <a:r>
                        <a:rPr lang="en-US" sz="1850" dirty="0" smtClean="0"/>
                        <a:t>()</a:t>
                      </a:r>
                      <a:endParaRPr lang="uk-UA" sz="1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50" b="0" dirty="0" smtClean="0"/>
                        <a:t>Заповнити кольором </a:t>
                      </a:r>
                      <a:r>
                        <a:rPr lang="en-US" sz="1850" b="1" dirty="0" smtClean="0"/>
                        <a:t>s2</a:t>
                      </a:r>
                      <a:r>
                        <a:rPr lang="uk-UA" sz="1850" b="1" dirty="0" smtClean="0"/>
                        <a:t> </a:t>
                      </a:r>
                      <a:r>
                        <a:rPr lang="uk-UA" sz="1850" b="0" dirty="0" smtClean="0"/>
                        <a:t>область, починаючи з </a:t>
                      </a:r>
                      <a:r>
                        <a:rPr lang="en-US" sz="1850" b="1" dirty="0" err="1" smtClean="0"/>
                        <a:t>begin_fill</a:t>
                      </a:r>
                      <a:r>
                        <a:rPr lang="en-US" sz="1850" b="1" dirty="0" smtClean="0"/>
                        <a:t>()</a:t>
                      </a:r>
                      <a:endParaRPr lang="uk-UA" sz="18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1052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590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6"/>
            <a:ext cx="10515600" cy="101291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Введення даних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Форма </a:t>
            </a:r>
            <a:r>
              <a:rPr lang="uk-UA" dirty="0"/>
              <a:t>Черепашки</a:t>
            </a:r>
            <a:endParaRPr lang="ru-RU" dirty="0"/>
          </a:p>
        </p:txBody>
      </p:sp>
      <p:sp>
        <p:nvSpPr>
          <p:cNvPr id="11" name="AutoShape 2" descr="Результат пошуку зображень за запитом &quot;объем параллелепипеда&quot;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261340"/>
              </p:ext>
            </p:extLst>
          </p:nvPr>
        </p:nvGraphicFramePr>
        <p:xfrm>
          <a:off x="4008119" y="2221519"/>
          <a:ext cx="4299858" cy="429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8213">
                  <a:extLst>
                    <a:ext uri="{9D8B030D-6E8A-4147-A177-3AD203B41FA5}">
                      <a16:colId xmlns:a16="http://schemas.microsoft.com/office/drawing/2014/main" val="295517276"/>
                    </a:ext>
                  </a:extLst>
                </a:gridCol>
                <a:gridCol w="2281645">
                  <a:extLst>
                    <a:ext uri="{9D8B030D-6E8A-4147-A177-3AD203B41FA5}">
                      <a16:colId xmlns:a16="http://schemas.microsoft.com/office/drawing/2014/main" val="3816932534"/>
                    </a:ext>
                  </a:extLst>
                </a:gridCol>
              </a:tblGrid>
              <a:tr h="721945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r>
                        <a:rPr kumimoji="0" lang="uk-UA" altLang="uk-UA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arrow</a:t>
                      </a: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063379"/>
                  </a:ext>
                </a:extLst>
              </a:tr>
              <a:tr h="714276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r>
                        <a:rPr kumimoji="0" lang="uk-UA" altLang="uk-UA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turtle</a:t>
                      </a: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8310286"/>
                  </a:ext>
                </a:extLst>
              </a:tr>
              <a:tr h="714276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r>
                        <a:rPr kumimoji="0" lang="uk-UA" altLang="uk-UA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circle</a:t>
                      </a: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2752437"/>
                  </a:ext>
                </a:extLst>
              </a:tr>
              <a:tr h="714276">
                <a:tc>
                  <a:txBody>
                    <a:bodyPr/>
                    <a:lstStyle/>
                    <a:p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r>
                        <a:rPr kumimoji="0" lang="uk-UA" altLang="uk-UA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square</a:t>
                      </a: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endParaRPr lang="uk-UA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1306481"/>
                  </a:ext>
                </a:extLst>
              </a:tr>
              <a:tr h="714276">
                <a:tc>
                  <a:txBody>
                    <a:bodyPr/>
                    <a:lstStyle/>
                    <a:p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r>
                        <a:rPr kumimoji="0" lang="uk-UA" altLang="uk-UA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triangle</a:t>
                      </a: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endParaRPr lang="uk-UA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4082689"/>
                  </a:ext>
                </a:extLst>
              </a:tr>
              <a:tr h="714276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  <a:r>
                        <a:rPr kumimoji="0" lang="uk-UA" altLang="uk-UA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classic</a:t>
                      </a:r>
                      <a:r>
                        <a:rPr kumimoji="0" lang="uk-UA" alt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"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9643489"/>
                  </a:ext>
                </a:extLst>
              </a:tr>
            </a:tbl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248807" y="1503335"/>
            <a:ext cx="5888150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altLang="uk-UA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</a:rPr>
              <a:t>shape</a:t>
            </a:r>
            <a:r>
              <a:rPr kumimoji="0" lang="uk-UA" alt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("</a:t>
            </a:r>
            <a:r>
              <a:rPr kumimoji="0" lang="uk-UA" altLang="uk-UA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</a:rPr>
              <a:t>turtle</a:t>
            </a:r>
            <a:r>
              <a:rPr kumimoji="0" lang="uk-UA" alt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") — форма черепашки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9066" y="3710957"/>
            <a:ext cx="587906" cy="64851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9066" y="2960911"/>
            <a:ext cx="662173" cy="68716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9066" y="2265052"/>
            <a:ext cx="613954" cy="6523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0871" y="4402196"/>
            <a:ext cx="624296" cy="65551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0871" y="5098055"/>
            <a:ext cx="592591" cy="68422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0871" y="5838558"/>
            <a:ext cx="592455" cy="620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5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dirty="0"/>
              <a:t>Команда </a:t>
            </a:r>
            <a:r>
              <a:rPr lang="en-US" dirty="0"/>
              <a:t>input() </a:t>
            </a:r>
            <a:r>
              <a:rPr lang="ru-RU" dirty="0" err="1"/>
              <a:t>призначена</a:t>
            </a:r>
            <a:r>
              <a:rPr lang="ru-RU" dirty="0"/>
              <a:t> для </a:t>
            </a:r>
            <a:r>
              <a:rPr lang="ru-RU" dirty="0" err="1"/>
              <a:t>введення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з </a:t>
            </a:r>
            <a:r>
              <a:rPr lang="ru-RU" dirty="0" err="1"/>
              <a:t>клавіатури</a:t>
            </a:r>
            <a:r>
              <a:rPr lang="ru-RU" dirty="0"/>
              <a:t>. Коли </a:t>
            </a:r>
            <a:r>
              <a:rPr lang="ru-RU" dirty="0" err="1"/>
              <a:t>програма</a:t>
            </a:r>
            <a:r>
              <a:rPr lang="ru-RU" dirty="0"/>
              <a:t> </a:t>
            </a:r>
            <a:r>
              <a:rPr lang="ru-RU" dirty="0" err="1"/>
              <a:t>зустрічає</a:t>
            </a:r>
            <a:r>
              <a:rPr lang="ru-RU" dirty="0"/>
              <a:t> команду </a:t>
            </a:r>
            <a:r>
              <a:rPr lang="en-US" dirty="0"/>
              <a:t>input, </a:t>
            </a:r>
            <a:r>
              <a:rPr lang="ru-RU" dirty="0"/>
              <a:t>вона </a:t>
            </a:r>
            <a:r>
              <a:rPr lang="ru-RU" dirty="0" err="1"/>
              <a:t>призупиняє</a:t>
            </a:r>
            <a:r>
              <a:rPr lang="ru-RU" dirty="0"/>
              <a:t> роботу і </a:t>
            </a:r>
            <a:r>
              <a:rPr lang="ru-RU" dirty="0" err="1"/>
              <a:t>очікує</a:t>
            </a:r>
            <a:r>
              <a:rPr lang="ru-RU" dirty="0"/>
              <a:t>, </a:t>
            </a:r>
            <a:r>
              <a:rPr lang="ru-RU" dirty="0" err="1"/>
              <a:t>поки</a:t>
            </a:r>
            <a:r>
              <a:rPr lang="ru-RU" dirty="0"/>
              <a:t> </a:t>
            </a:r>
            <a:r>
              <a:rPr lang="ru-RU" dirty="0" err="1"/>
              <a:t>користувач</a:t>
            </a:r>
            <a:r>
              <a:rPr lang="ru-RU" dirty="0"/>
              <a:t> </a:t>
            </a:r>
            <a:r>
              <a:rPr lang="ru-RU" dirty="0" err="1"/>
              <a:t>введе</a:t>
            </a:r>
            <a:r>
              <a:rPr lang="ru-RU" dirty="0"/>
              <a:t> </a:t>
            </a:r>
            <a:r>
              <a:rPr lang="ru-RU" dirty="0" err="1"/>
              <a:t>дані</a:t>
            </a:r>
            <a:r>
              <a:rPr lang="ru-RU" dirty="0"/>
              <a:t> і </a:t>
            </a:r>
            <a:r>
              <a:rPr lang="ru-RU" dirty="0" err="1"/>
              <a:t>натисне</a:t>
            </a:r>
            <a:r>
              <a:rPr lang="ru-RU" dirty="0"/>
              <a:t> </a:t>
            </a:r>
            <a:r>
              <a:rPr lang="en-US" dirty="0"/>
              <a:t>Enter. </a:t>
            </a:r>
          </a:p>
          <a:p>
            <a:pPr fontAlgn="base"/>
            <a:r>
              <a:rPr lang="ru-RU" dirty="0"/>
              <a:t>В дужках </a:t>
            </a:r>
            <a:r>
              <a:rPr lang="ru-RU" dirty="0" err="1"/>
              <a:t>записується</a:t>
            </a:r>
            <a:r>
              <a:rPr lang="ru-RU" dirty="0"/>
              <a:t> </a:t>
            </a:r>
            <a:r>
              <a:rPr lang="ru-RU" dirty="0" err="1"/>
              <a:t>підказка</a:t>
            </a:r>
            <a:r>
              <a:rPr lang="ru-RU" dirty="0"/>
              <a:t> </a:t>
            </a:r>
            <a:r>
              <a:rPr lang="ru-RU" dirty="0" err="1"/>
              <a:t>користувачеві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саме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ввести 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6"/>
            <a:ext cx="10515600" cy="101291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Введення даних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Працюємо за комп’ютером</a:t>
            </a:r>
            <a:endParaRPr lang="ru-RU" dirty="0"/>
          </a:p>
        </p:txBody>
      </p:sp>
      <p:sp>
        <p:nvSpPr>
          <p:cNvPr id="11" name="AutoShape 2" descr="Результат пошуку зображень за запитом &quot;объем параллелепипеда&quot;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Кут. Види кутів. Градусна міра кута">
            <a:extLst>
              <a:ext uri="{FF2B5EF4-FFF2-40B4-BE49-F238E27FC236}">
                <a16:creationId xmlns:a16="http://schemas.microsoft.com/office/drawing/2014/main" id="{F5BD0757-D093-40C7-8E87-25512D0EF4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649"/>
          <a:stretch/>
        </p:blipFill>
        <p:spPr bwMode="auto">
          <a:xfrm>
            <a:off x="3037335" y="2031283"/>
            <a:ext cx="6260793" cy="198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B02D4DC-5254-44C9-B7DE-BA517575704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486953" y="4015794"/>
            <a:ext cx="9361559" cy="2680738"/>
          </a:xfrm>
          <a:prstGeom prst="rect">
            <a:avLst/>
          </a:prstGeom>
        </p:spPr>
      </p:pic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A4B35F7C-5C3C-4BDD-8EEB-AF903549F4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Намалюємо</a:t>
            </a:r>
            <a:r>
              <a:rPr lang="ru-RU" dirty="0"/>
              <a:t> </a:t>
            </a:r>
            <a:r>
              <a:rPr lang="ru-RU" dirty="0" err="1"/>
              <a:t>трикутник</a:t>
            </a:r>
            <a:r>
              <a:rPr lang="ru-RU" dirty="0"/>
              <a:t>, </a:t>
            </a:r>
            <a:r>
              <a:rPr lang="ru-RU" dirty="0" err="1"/>
              <a:t>використовуючи</a:t>
            </a:r>
            <a:r>
              <a:rPr lang="ru-RU" dirty="0"/>
              <a:t> </a:t>
            </a:r>
            <a:r>
              <a:rPr lang="ru-RU" dirty="0" err="1"/>
              <a:t>команди</a:t>
            </a:r>
            <a:r>
              <a:rPr lang="ru-RU" dirty="0"/>
              <a:t> </a:t>
            </a:r>
            <a:r>
              <a:rPr lang="ru-RU" dirty="0" err="1"/>
              <a:t>малювання</a:t>
            </a:r>
            <a:r>
              <a:rPr lang="ru-RU" dirty="0"/>
              <a:t>.</a:t>
            </a:r>
          </a:p>
          <a:p>
            <a:endParaRPr lang="ru-RU" dirty="0"/>
          </a:p>
          <a:p>
            <a:pPr marL="0" indent="0">
              <a:buNone/>
            </a:pPr>
            <a:r>
              <a:rPr lang="en-US" b="1" dirty="0"/>
              <a:t>from turtle import*</a:t>
            </a:r>
            <a:endParaRPr lang="uk-UA" b="1" dirty="0"/>
          </a:p>
          <a:p>
            <a:pPr marL="0" indent="0">
              <a:buNone/>
            </a:pPr>
            <a:r>
              <a:rPr lang="en-US" b="1" dirty="0"/>
              <a:t>forward(100)</a:t>
            </a:r>
            <a:endParaRPr lang="uk-UA" b="1" dirty="0"/>
          </a:p>
          <a:p>
            <a:pPr marL="0" indent="0">
              <a:buNone/>
            </a:pPr>
            <a:r>
              <a:rPr lang="en-US" b="1" dirty="0"/>
              <a:t>right(120)</a:t>
            </a:r>
            <a:endParaRPr lang="uk-UA" b="1" dirty="0"/>
          </a:p>
          <a:p>
            <a:pPr marL="0" indent="0">
              <a:buNone/>
            </a:pPr>
            <a:r>
              <a:rPr lang="en-US" b="1" dirty="0"/>
              <a:t>forward(100)</a:t>
            </a:r>
            <a:endParaRPr lang="uk-UA" b="1" dirty="0"/>
          </a:p>
          <a:p>
            <a:pPr marL="0" indent="0">
              <a:buNone/>
            </a:pPr>
            <a:r>
              <a:rPr lang="en-US" b="1" dirty="0"/>
              <a:t>right(120)</a:t>
            </a:r>
            <a:endParaRPr lang="uk-UA" b="1" dirty="0"/>
          </a:p>
          <a:p>
            <a:pPr marL="0" indent="0">
              <a:buNone/>
            </a:pPr>
            <a:r>
              <a:rPr lang="en-US" b="1" dirty="0"/>
              <a:t>forward(100)</a:t>
            </a:r>
            <a:endParaRPr lang="uk-UA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C1F51E2-07E8-484F-9452-032C253C1A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0" r="46361"/>
          <a:stretch/>
        </p:blipFill>
        <p:spPr bwMode="auto">
          <a:xfrm>
            <a:off x="5875424" y="2531390"/>
            <a:ext cx="4337475" cy="3380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45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6"/>
            <a:ext cx="10515600" cy="101291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Введення даних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Працюємо за комп’ютером</a:t>
            </a:r>
            <a:endParaRPr lang="ru-RU" dirty="0"/>
          </a:p>
        </p:txBody>
      </p:sp>
      <p:sp>
        <p:nvSpPr>
          <p:cNvPr id="11" name="AutoShape 2" descr="Результат пошуку зображень за запитом &quot;объем параллелепипеда&quot;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A4B35F7C-5C3C-4BDD-8EEB-AF903549F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092" y="1814666"/>
            <a:ext cx="5873890" cy="47951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Намалювати</a:t>
            </a:r>
            <a:r>
              <a:rPr lang="en-US" dirty="0"/>
              <a:t> </a:t>
            </a:r>
            <a:r>
              <a:rPr lang="uk-UA" dirty="0"/>
              <a:t>на одному </a:t>
            </a:r>
            <a:r>
              <a:rPr lang="uk-UA" dirty="0" smtClean="0"/>
              <a:t>полотні</a:t>
            </a:r>
            <a:r>
              <a:rPr lang="en-US" dirty="0" smtClean="0"/>
              <a:t> </a:t>
            </a:r>
            <a:r>
              <a:rPr lang="uk-UA" dirty="0" smtClean="0"/>
              <a:t>наступні фігури (ширина сліду 3 пікселі):</a:t>
            </a:r>
            <a:endParaRPr lang="uk-UA" dirty="0"/>
          </a:p>
          <a:p>
            <a:r>
              <a:rPr lang="ru-RU" dirty="0" err="1"/>
              <a:t>прямокутник</a:t>
            </a:r>
            <a:r>
              <a:rPr lang="en-US" dirty="0"/>
              <a:t> </a:t>
            </a:r>
            <a:r>
              <a:rPr lang="uk-UA" dirty="0"/>
              <a:t>зі сторонами 200 на 100</a:t>
            </a:r>
            <a:r>
              <a:rPr lang="ru-RU" dirty="0"/>
              <a:t>,</a:t>
            </a:r>
          </a:p>
          <a:p>
            <a:r>
              <a:rPr lang="ru-RU" dirty="0"/>
              <a:t>квадрат </a:t>
            </a:r>
            <a:r>
              <a:rPr lang="ru-RU" dirty="0" err="1"/>
              <a:t>зі</a:t>
            </a:r>
            <a:r>
              <a:rPr lang="ru-RU" dirty="0"/>
              <a:t> стороною 100,</a:t>
            </a:r>
          </a:p>
          <a:p>
            <a:r>
              <a:rPr lang="ru-RU" dirty="0"/>
              <a:t>коло </a:t>
            </a:r>
            <a:r>
              <a:rPr lang="ru-RU" dirty="0" err="1"/>
              <a:t>радіусом</a:t>
            </a:r>
            <a:r>
              <a:rPr lang="ru-RU" dirty="0"/>
              <a:t> 80,</a:t>
            </a:r>
          </a:p>
          <a:p>
            <a:r>
              <a:rPr lang="ru-RU" dirty="0"/>
              <a:t>к</a:t>
            </a:r>
            <a:r>
              <a:rPr lang="ru-RU" dirty="0" smtClean="0"/>
              <a:t>руг </a:t>
            </a:r>
            <a:r>
              <a:rPr lang="ru-RU" dirty="0" err="1"/>
              <a:t>діаметром</a:t>
            </a:r>
            <a:r>
              <a:rPr lang="ru-RU" dirty="0"/>
              <a:t> </a:t>
            </a:r>
            <a:r>
              <a:rPr lang="ru-RU" dirty="0" smtClean="0"/>
              <a:t>160,</a:t>
            </a:r>
          </a:p>
          <a:p>
            <a:r>
              <a:rPr lang="ru-RU" dirty="0" smtClean="0"/>
              <a:t>5-кутну </a:t>
            </a:r>
            <a:r>
              <a:rPr lang="ru-RU" dirty="0" err="1" smtClean="0"/>
              <a:t>зірку</a:t>
            </a:r>
            <a:r>
              <a:rPr lang="ru-RU" dirty="0" smtClean="0"/>
              <a:t> з кутом повороту 144</a:t>
            </a:r>
            <a:r>
              <a:rPr lang="en-US" dirty="0" smtClean="0"/>
              <a:t>º </a:t>
            </a:r>
            <a:r>
              <a:rPr lang="uk-UA" dirty="0" smtClean="0"/>
              <a:t>і стороною 150.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9178" y="1814666"/>
            <a:ext cx="5426970" cy="479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1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9587" y="366656"/>
            <a:ext cx="10534213" cy="1011383"/>
          </a:xfrm>
        </p:spPr>
        <p:txBody>
          <a:bodyPr/>
          <a:lstStyle/>
          <a:p>
            <a:r>
              <a:rPr lang="ru-RU" dirty="0" err="1"/>
              <a:t>Домашнє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D52FA4D-B5F9-45E7-8034-A3C7A2006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0734"/>
            <a:ext cx="10515600" cy="786237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uk-UA" sz="4000" dirty="0" smtClean="0"/>
              <a:t>Опрацювати </a:t>
            </a:r>
            <a:r>
              <a:rPr lang="uk-UA" sz="4000" dirty="0"/>
              <a:t>теоретичний </a:t>
            </a:r>
            <a:r>
              <a:rPr lang="uk-UA" sz="4000" dirty="0" smtClean="0"/>
              <a:t>матеріал.</a:t>
            </a:r>
          </a:p>
          <a:p>
            <a:pPr marL="0" indent="0" algn="ctr">
              <a:buNone/>
            </a:pPr>
            <a:r>
              <a:rPr lang="uk-UA" sz="4000" smtClean="0"/>
              <a:t>Засобами </a:t>
            </a:r>
            <a:r>
              <a:rPr lang="uk-UA" sz="4000" smtClean="0"/>
              <a:t>Черепашачої графіки </a:t>
            </a:r>
            <a:r>
              <a:rPr lang="uk-UA" sz="4000" dirty="0" smtClean="0"/>
              <a:t>написати своє ім’я в </a:t>
            </a:r>
            <a:r>
              <a:rPr lang="en-US" sz="4000" dirty="0" smtClean="0"/>
              <a:t>Python</a:t>
            </a:r>
            <a:r>
              <a:rPr lang="uk-UA" sz="40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629665"/>
            <a:ext cx="10515600" cy="403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84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Папір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andara">
      <a:maj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1299</TotalTime>
  <Words>373</Words>
  <Application>Microsoft Office PowerPoint</Application>
  <PresentationFormat>Широкий екран</PresentationFormat>
  <Paragraphs>76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3" baseType="lpstr">
      <vt:lpstr>Arial</vt:lpstr>
      <vt:lpstr>Candara</vt:lpstr>
      <vt:lpstr>Times New Roman</vt:lpstr>
      <vt:lpstr>Тема Office</vt:lpstr>
      <vt:lpstr>«Черепашача» графіка в Python</vt:lpstr>
      <vt:lpstr>«Черепашача» графіка</vt:lpstr>
      <vt:lpstr>Система координат</vt:lpstr>
      <vt:lpstr>Команди Черепашки</vt:lpstr>
      <vt:lpstr>Команди Черепашки</vt:lpstr>
      <vt:lpstr>Форма Черепашки</vt:lpstr>
      <vt:lpstr>Працюємо за комп’ютером</vt:lpstr>
      <vt:lpstr>Працюємо за комп’ютером</vt:lpstr>
      <vt:lpstr>Домашнє завдання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Nataliya</dc:creator>
  <cp:lastModifiedBy>Наталія</cp:lastModifiedBy>
  <cp:revision>85</cp:revision>
  <dcterms:created xsi:type="dcterms:W3CDTF">2019-03-16T09:58:04Z</dcterms:created>
  <dcterms:modified xsi:type="dcterms:W3CDTF">2025-03-25T21:21:20Z</dcterms:modified>
</cp:coreProperties>
</file>