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8" r:id="rId3"/>
    <p:sldId id="268" r:id="rId4"/>
    <p:sldId id="259" r:id="rId5"/>
    <p:sldId id="262" r:id="rId6"/>
    <p:sldId id="261" r:id="rId7"/>
    <p:sldId id="260" r:id="rId8"/>
    <p:sldId id="263" r:id="rId9"/>
    <p:sldId id="264" r:id="rId10"/>
    <p:sldId id="265" r:id="rId11"/>
    <p:sldId id="267" r:id="rId12"/>
  </p:sldIdLst>
  <p:sldSz cx="12188825" cy="6858000"/>
  <p:notesSz cx="6858000" cy="9144000"/>
  <p:defaultTextStyle>
    <a:defPPr rtl="0">
      <a:defRPr lang="ru-ru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DBED569-4797-4DF1-A0F4-6AAB3CD982D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6182" autoAdjust="0"/>
  </p:normalViewPr>
  <p:slideViewPr>
    <p:cSldViewPr showGuides="1">
      <p:cViewPr varScale="1">
        <p:scale>
          <a:sx n="87" d="100"/>
          <a:sy n="87" d="100"/>
        </p:scale>
        <p:origin x="618" y="90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-2886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3054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345608-AF90-4B09-820E-49FDC0916C78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3177A7F-0B3C-4609-8E21-6D2569B85AF9}">
      <dgm:prSet/>
      <dgm:spPr/>
      <dgm:t>
        <a:bodyPr/>
        <a:lstStyle/>
        <a:p>
          <a:pPr rtl="0"/>
          <a:r>
            <a:rPr lang="uk-UA" smtClean="0"/>
            <a:t>З кінця ХХ століття, століття комп'ютеризації, людство щодня користується двійковій системою числення, так як вся інформація, що обробляється сучасними комп'ютерами, представлена ​​в двійковому вигляді.</a:t>
          </a:r>
          <a:endParaRPr lang="en-US"/>
        </a:p>
      </dgm:t>
    </dgm:pt>
    <dgm:pt modelId="{FD316663-8EF5-43AB-9F53-F81C4CBBF984}" type="parTrans" cxnId="{E507ECDA-F6C8-4BB7-88EB-F9632B3DFBFC}">
      <dgm:prSet/>
      <dgm:spPr/>
      <dgm:t>
        <a:bodyPr/>
        <a:lstStyle/>
        <a:p>
          <a:endParaRPr lang="ru-RU"/>
        </a:p>
      </dgm:t>
    </dgm:pt>
    <dgm:pt modelId="{77D22B43-4F8F-4CD4-BCF1-4EACF909C624}" type="sibTrans" cxnId="{E507ECDA-F6C8-4BB7-88EB-F9632B3DFBFC}">
      <dgm:prSet/>
      <dgm:spPr/>
      <dgm:t>
        <a:bodyPr/>
        <a:lstStyle/>
        <a:p>
          <a:endParaRPr lang="ru-RU"/>
        </a:p>
      </dgm:t>
    </dgm:pt>
    <dgm:pt modelId="{26BB0988-ED40-42C2-8874-678115D9B2C4}">
      <dgm:prSet/>
      <dgm:spPr/>
      <dgm:t>
        <a:bodyPr/>
        <a:lstStyle/>
        <a:p>
          <a:pPr rtl="0"/>
          <a:r>
            <a:rPr lang="uk-UA" smtClean="0"/>
            <a:t>Кожен регістр арифметичного пристрою комп'ютера, кожна комірка пам'яті представляє собою фізичну систему, що складається з певної кількості однорідних елементів, що володіють двома стійкими станами, одне з яких відповідає нулю, а інше - одиниці.</a:t>
          </a:r>
          <a:endParaRPr lang="en-US"/>
        </a:p>
      </dgm:t>
    </dgm:pt>
    <dgm:pt modelId="{6026329D-85C7-4668-92F2-0DA3D70216DB}" type="parTrans" cxnId="{F2365F65-B7F2-49C7-986D-519ADE2286A6}">
      <dgm:prSet/>
      <dgm:spPr/>
      <dgm:t>
        <a:bodyPr/>
        <a:lstStyle/>
        <a:p>
          <a:endParaRPr lang="ru-RU"/>
        </a:p>
      </dgm:t>
    </dgm:pt>
    <dgm:pt modelId="{EAFAE544-48D7-4087-8B21-5144CF14608B}" type="sibTrans" cxnId="{F2365F65-B7F2-49C7-986D-519ADE2286A6}">
      <dgm:prSet/>
      <dgm:spPr/>
      <dgm:t>
        <a:bodyPr/>
        <a:lstStyle/>
        <a:p>
          <a:endParaRPr lang="ru-RU"/>
        </a:p>
      </dgm:t>
    </dgm:pt>
    <dgm:pt modelId="{028695CE-9A26-42FA-A2CD-BFF74E3B56F5}" type="pres">
      <dgm:prSet presAssocID="{55345608-AF90-4B09-820E-49FDC0916C78}" presName="linear" presStyleCnt="0">
        <dgm:presLayoutVars>
          <dgm:animLvl val="lvl"/>
          <dgm:resizeHandles val="exact"/>
        </dgm:presLayoutVars>
      </dgm:prSet>
      <dgm:spPr/>
    </dgm:pt>
    <dgm:pt modelId="{204EDD7F-F9EB-49E4-AC0E-037428B6B7F2}" type="pres">
      <dgm:prSet presAssocID="{73177A7F-0B3C-4609-8E21-6D2569B85AF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6A236DA-9E19-4AD0-A572-EC2F23F5B423}" type="pres">
      <dgm:prSet presAssocID="{77D22B43-4F8F-4CD4-BCF1-4EACF909C624}" presName="spacer" presStyleCnt="0"/>
      <dgm:spPr/>
    </dgm:pt>
    <dgm:pt modelId="{248A40BB-9A00-4931-9268-D8CC64F5C1F7}" type="pres">
      <dgm:prSet presAssocID="{26BB0988-ED40-42C2-8874-678115D9B2C4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507ECDA-F6C8-4BB7-88EB-F9632B3DFBFC}" srcId="{55345608-AF90-4B09-820E-49FDC0916C78}" destId="{73177A7F-0B3C-4609-8E21-6D2569B85AF9}" srcOrd="0" destOrd="0" parTransId="{FD316663-8EF5-43AB-9F53-F81C4CBBF984}" sibTransId="{77D22B43-4F8F-4CD4-BCF1-4EACF909C624}"/>
    <dgm:cxn modelId="{F2365F65-B7F2-49C7-986D-519ADE2286A6}" srcId="{55345608-AF90-4B09-820E-49FDC0916C78}" destId="{26BB0988-ED40-42C2-8874-678115D9B2C4}" srcOrd="1" destOrd="0" parTransId="{6026329D-85C7-4668-92F2-0DA3D70216DB}" sibTransId="{EAFAE544-48D7-4087-8B21-5144CF14608B}"/>
    <dgm:cxn modelId="{8ACF9028-1182-42D6-9AAC-F3A38DED2737}" type="presOf" srcId="{73177A7F-0B3C-4609-8E21-6D2569B85AF9}" destId="{204EDD7F-F9EB-49E4-AC0E-037428B6B7F2}" srcOrd="0" destOrd="0" presId="urn:microsoft.com/office/officeart/2005/8/layout/vList2"/>
    <dgm:cxn modelId="{0D239912-D266-446E-B390-068FDECADF10}" type="presOf" srcId="{55345608-AF90-4B09-820E-49FDC0916C78}" destId="{028695CE-9A26-42FA-A2CD-BFF74E3B56F5}" srcOrd="0" destOrd="0" presId="urn:microsoft.com/office/officeart/2005/8/layout/vList2"/>
    <dgm:cxn modelId="{E597697E-D82B-4CDE-9742-0E591E6F1A11}" type="presOf" srcId="{26BB0988-ED40-42C2-8874-678115D9B2C4}" destId="{248A40BB-9A00-4931-9268-D8CC64F5C1F7}" srcOrd="0" destOrd="0" presId="urn:microsoft.com/office/officeart/2005/8/layout/vList2"/>
    <dgm:cxn modelId="{CB428DC6-0ECE-424A-8D16-B077045DEFC1}" type="presParOf" srcId="{028695CE-9A26-42FA-A2CD-BFF74E3B56F5}" destId="{204EDD7F-F9EB-49E4-AC0E-037428B6B7F2}" srcOrd="0" destOrd="0" presId="urn:microsoft.com/office/officeart/2005/8/layout/vList2"/>
    <dgm:cxn modelId="{64DC35FD-B30E-422E-A902-09464E5120C9}" type="presParOf" srcId="{028695CE-9A26-42FA-A2CD-BFF74E3B56F5}" destId="{C6A236DA-9E19-4AD0-A572-EC2F23F5B423}" srcOrd="1" destOrd="0" presId="urn:microsoft.com/office/officeart/2005/8/layout/vList2"/>
    <dgm:cxn modelId="{04A99FAB-9076-4E67-AF73-D851EBB78A97}" type="presParOf" srcId="{028695CE-9A26-42FA-A2CD-BFF74E3B56F5}" destId="{248A40BB-9A00-4931-9268-D8CC64F5C1F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2AB393-3911-4F3F-B6D6-6DC86F6EF5AC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C85738D-19BF-4789-A414-2557C4FBA390}">
      <dgm:prSet custT="1"/>
      <dgm:spPr/>
      <dgm:t>
        <a:bodyPr/>
        <a:lstStyle/>
        <a:p>
          <a:pPr rtl="0"/>
          <a:r>
            <a:rPr lang="uk-UA" sz="1800" smtClean="0"/>
            <a:t>Зворотний код двійкового числа </a:t>
          </a:r>
          <a:r>
            <a:rPr lang="uk-UA" sz="1800" b="1" smtClean="0"/>
            <a:t>утворюється</a:t>
          </a:r>
          <a:r>
            <a:rPr lang="uk-UA" sz="1800" smtClean="0"/>
            <a:t> за наступним правилом. </a:t>
          </a:r>
          <a:endParaRPr lang="en-US" sz="1800"/>
        </a:p>
      </dgm:t>
    </dgm:pt>
    <dgm:pt modelId="{37C68EA7-4FCC-4351-AC6C-A8E798314E8A}" type="parTrans" cxnId="{1599C33D-F065-45D1-9185-58C539264109}">
      <dgm:prSet/>
      <dgm:spPr/>
      <dgm:t>
        <a:bodyPr/>
        <a:lstStyle/>
        <a:p>
          <a:endParaRPr lang="ru-RU" sz="1800"/>
        </a:p>
      </dgm:t>
    </dgm:pt>
    <dgm:pt modelId="{6B20A24A-2524-4DF9-BE1A-B34CC5AB2CB2}" type="sibTrans" cxnId="{1599C33D-F065-45D1-9185-58C539264109}">
      <dgm:prSet/>
      <dgm:spPr/>
      <dgm:t>
        <a:bodyPr/>
        <a:lstStyle/>
        <a:p>
          <a:endParaRPr lang="ru-RU" sz="1800"/>
        </a:p>
      </dgm:t>
    </dgm:pt>
    <dgm:pt modelId="{CAB7F9D1-0CEA-41C5-834A-69DFB719CD01}">
      <dgm:prSet custT="1"/>
      <dgm:spPr/>
      <dgm:t>
        <a:bodyPr/>
        <a:lstStyle/>
        <a:p>
          <a:pPr rtl="0"/>
          <a:r>
            <a:rPr lang="uk-UA" sz="1800" smtClean="0"/>
            <a:t>Зворотний код позитивних чисел </a:t>
          </a:r>
          <a:r>
            <a:rPr lang="uk-UA" sz="1800" b="1" smtClean="0"/>
            <a:t>збігається</a:t>
          </a:r>
          <a:r>
            <a:rPr lang="uk-UA" sz="1800" smtClean="0"/>
            <a:t> з їх прямим кодом. </a:t>
          </a:r>
          <a:endParaRPr lang="en-US" sz="1800"/>
        </a:p>
      </dgm:t>
    </dgm:pt>
    <dgm:pt modelId="{87564A28-DC7F-409A-A5D0-FBAEEDE11BD7}" type="parTrans" cxnId="{817E5A93-2649-4254-9AE2-D96CF17BA083}">
      <dgm:prSet/>
      <dgm:spPr/>
      <dgm:t>
        <a:bodyPr/>
        <a:lstStyle/>
        <a:p>
          <a:endParaRPr lang="ru-RU" sz="1800"/>
        </a:p>
      </dgm:t>
    </dgm:pt>
    <dgm:pt modelId="{A85C7DD8-E441-4A30-8ADE-EA96ECC151BC}" type="sibTrans" cxnId="{817E5A93-2649-4254-9AE2-D96CF17BA083}">
      <dgm:prSet/>
      <dgm:spPr/>
      <dgm:t>
        <a:bodyPr/>
        <a:lstStyle/>
        <a:p>
          <a:endParaRPr lang="ru-RU" sz="1800"/>
        </a:p>
      </dgm:t>
    </dgm:pt>
    <dgm:pt modelId="{477D7302-8D73-4E5F-AC21-94CD214BAFF3}">
      <dgm:prSet custT="1"/>
      <dgm:spPr/>
      <dgm:t>
        <a:bodyPr/>
        <a:lstStyle/>
        <a:p>
          <a:pPr rtl="0"/>
          <a:r>
            <a:rPr lang="uk-UA" sz="1800" smtClean="0"/>
            <a:t>Зворотний код негативного числа </a:t>
          </a:r>
          <a:r>
            <a:rPr lang="uk-UA" sz="1800" b="1" smtClean="0"/>
            <a:t>містить</a:t>
          </a:r>
          <a:r>
            <a:rPr lang="uk-UA" sz="1800" smtClean="0"/>
            <a:t> одиницю в знаковому розряді числа, а значущі розряди числа </a:t>
          </a:r>
          <a:r>
            <a:rPr lang="uk-UA" sz="1800" b="1" smtClean="0"/>
            <a:t>замінюються</a:t>
          </a:r>
          <a:r>
            <a:rPr lang="uk-UA" sz="1800" smtClean="0"/>
            <a:t> на інверсні, тобто нулі замінюються одиницями, а одиниці нулями.</a:t>
          </a:r>
          <a:endParaRPr lang="en-US" sz="1800"/>
        </a:p>
      </dgm:t>
    </dgm:pt>
    <dgm:pt modelId="{3FFB4574-3E3B-433A-87FD-9E5C4BC87687}" type="parTrans" cxnId="{AAC9BB8C-99E4-435E-BAD9-91BA94050356}">
      <dgm:prSet/>
      <dgm:spPr/>
      <dgm:t>
        <a:bodyPr/>
        <a:lstStyle/>
        <a:p>
          <a:endParaRPr lang="ru-RU" sz="1800"/>
        </a:p>
      </dgm:t>
    </dgm:pt>
    <dgm:pt modelId="{099D4089-757D-43F8-8A1E-6AFC46343389}" type="sibTrans" cxnId="{AAC9BB8C-99E4-435E-BAD9-91BA94050356}">
      <dgm:prSet/>
      <dgm:spPr/>
      <dgm:t>
        <a:bodyPr/>
        <a:lstStyle/>
        <a:p>
          <a:endParaRPr lang="ru-RU" sz="1800"/>
        </a:p>
      </dgm:t>
    </dgm:pt>
    <dgm:pt modelId="{4DB20A7B-7159-40B0-ABCF-CA3254FBD3B7}" type="pres">
      <dgm:prSet presAssocID="{9E2AB393-3911-4F3F-B6D6-6DC86F6EF5AC}" presName="linear" presStyleCnt="0">
        <dgm:presLayoutVars>
          <dgm:animLvl val="lvl"/>
          <dgm:resizeHandles val="exact"/>
        </dgm:presLayoutVars>
      </dgm:prSet>
      <dgm:spPr/>
    </dgm:pt>
    <dgm:pt modelId="{1703C263-55A9-4981-BB52-DC5523317478}" type="pres">
      <dgm:prSet presAssocID="{5C85738D-19BF-4789-A414-2557C4FBA39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336CAF9-807B-4A04-B217-9B995925F5C9}" type="pres">
      <dgm:prSet presAssocID="{6B20A24A-2524-4DF9-BE1A-B34CC5AB2CB2}" presName="spacer" presStyleCnt="0"/>
      <dgm:spPr/>
    </dgm:pt>
    <dgm:pt modelId="{99EF0069-4B17-44A3-A21D-E95586116A6F}" type="pres">
      <dgm:prSet presAssocID="{CAB7F9D1-0CEA-41C5-834A-69DFB719CD0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8C67151-D0A4-4226-91C4-B2BE25300E37}" type="pres">
      <dgm:prSet presAssocID="{A85C7DD8-E441-4A30-8ADE-EA96ECC151BC}" presName="spacer" presStyleCnt="0"/>
      <dgm:spPr/>
    </dgm:pt>
    <dgm:pt modelId="{09775183-9FA1-4195-BF91-E68DDCF043EB}" type="pres">
      <dgm:prSet presAssocID="{477D7302-8D73-4E5F-AC21-94CD214BAFF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530B88F-4BC8-478A-86A3-FE33197CF151}" type="presOf" srcId="{9E2AB393-3911-4F3F-B6D6-6DC86F6EF5AC}" destId="{4DB20A7B-7159-40B0-ABCF-CA3254FBD3B7}" srcOrd="0" destOrd="0" presId="urn:microsoft.com/office/officeart/2005/8/layout/vList2"/>
    <dgm:cxn modelId="{C4D2DB5B-9AD9-4E08-8968-FFA5DFDC2C8C}" type="presOf" srcId="{5C85738D-19BF-4789-A414-2557C4FBA390}" destId="{1703C263-55A9-4981-BB52-DC5523317478}" srcOrd="0" destOrd="0" presId="urn:microsoft.com/office/officeart/2005/8/layout/vList2"/>
    <dgm:cxn modelId="{FA6EFEA7-1429-4672-B776-09A44B2FB1F4}" type="presOf" srcId="{CAB7F9D1-0CEA-41C5-834A-69DFB719CD01}" destId="{99EF0069-4B17-44A3-A21D-E95586116A6F}" srcOrd="0" destOrd="0" presId="urn:microsoft.com/office/officeart/2005/8/layout/vList2"/>
    <dgm:cxn modelId="{D255D10B-A327-4904-9C4D-283E8DB47A83}" type="presOf" srcId="{477D7302-8D73-4E5F-AC21-94CD214BAFF3}" destId="{09775183-9FA1-4195-BF91-E68DDCF043EB}" srcOrd="0" destOrd="0" presId="urn:microsoft.com/office/officeart/2005/8/layout/vList2"/>
    <dgm:cxn modelId="{AAC9BB8C-99E4-435E-BAD9-91BA94050356}" srcId="{9E2AB393-3911-4F3F-B6D6-6DC86F6EF5AC}" destId="{477D7302-8D73-4E5F-AC21-94CD214BAFF3}" srcOrd="2" destOrd="0" parTransId="{3FFB4574-3E3B-433A-87FD-9E5C4BC87687}" sibTransId="{099D4089-757D-43F8-8A1E-6AFC46343389}"/>
    <dgm:cxn modelId="{1599C33D-F065-45D1-9185-58C539264109}" srcId="{9E2AB393-3911-4F3F-B6D6-6DC86F6EF5AC}" destId="{5C85738D-19BF-4789-A414-2557C4FBA390}" srcOrd="0" destOrd="0" parTransId="{37C68EA7-4FCC-4351-AC6C-A8E798314E8A}" sibTransId="{6B20A24A-2524-4DF9-BE1A-B34CC5AB2CB2}"/>
    <dgm:cxn modelId="{817E5A93-2649-4254-9AE2-D96CF17BA083}" srcId="{9E2AB393-3911-4F3F-B6D6-6DC86F6EF5AC}" destId="{CAB7F9D1-0CEA-41C5-834A-69DFB719CD01}" srcOrd="1" destOrd="0" parTransId="{87564A28-DC7F-409A-A5D0-FBAEEDE11BD7}" sibTransId="{A85C7DD8-E441-4A30-8ADE-EA96ECC151BC}"/>
    <dgm:cxn modelId="{7900359B-B58C-4850-BD71-F0A02757D159}" type="presParOf" srcId="{4DB20A7B-7159-40B0-ABCF-CA3254FBD3B7}" destId="{1703C263-55A9-4981-BB52-DC5523317478}" srcOrd="0" destOrd="0" presId="urn:microsoft.com/office/officeart/2005/8/layout/vList2"/>
    <dgm:cxn modelId="{E13D1ED6-52E3-4A9B-B0A0-0305B53E636C}" type="presParOf" srcId="{4DB20A7B-7159-40B0-ABCF-CA3254FBD3B7}" destId="{6336CAF9-807B-4A04-B217-9B995925F5C9}" srcOrd="1" destOrd="0" presId="urn:microsoft.com/office/officeart/2005/8/layout/vList2"/>
    <dgm:cxn modelId="{AC155F68-D969-4D34-AE4B-E5283A818E7F}" type="presParOf" srcId="{4DB20A7B-7159-40B0-ABCF-CA3254FBD3B7}" destId="{99EF0069-4B17-44A3-A21D-E95586116A6F}" srcOrd="2" destOrd="0" presId="urn:microsoft.com/office/officeart/2005/8/layout/vList2"/>
    <dgm:cxn modelId="{6C84D286-55AE-47AB-8E72-81DEAC0B5397}" type="presParOf" srcId="{4DB20A7B-7159-40B0-ABCF-CA3254FBD3B7}" destId="{D8C67151-D0A4-4226-91C4-B2BE25300E37}" srcOrd="3" destOrd="0" presId="urn:microsoft.com/office/officeart/2005/8/layout/vList2"/>
    <dgm:cxn modelId="{12471A59-E4EA-4058-8670-11C4822EE6A3}" type="presParOf" srcId="{4DB20A7B-7159-40B0-ABCF-CA3254FBD3B7}" destId="{09775183-9FA1-4195-BF91-E68DDCF043E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BB1F03-334D-4768-B24A-3EA16DB2759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94207AE-1E2C-44F4-A027-58F0D5D5427F}">
      <dgm:prSet/>
      <dgm:spPr/>
      <dgm:t>
        <a:bodyPr/>
        <a:lstStyle/>
        <a:p>
          <a:pPr rtl="0"/>
          <a:r>
            <a:rPr lang="uk-UA" smtClean="0"/>
            <a:t>Додатковий код позитивних чисел збігається з їх прямим кодом.</a:t>
          </a:r>
          <a:endParaRPr lang="en-US"/>
        </a:p>
      </dgm:t>
    </dgm:pt>
    <dgm:pt modelId="{A7519419-EEF9-4DFB-A064-FB3EDA2694E0}" type="parTrans" cxnId="{6E8434E8-0C9F-4832-85A8-C47785A54709}">
      <dgm:prSet/>
      <dgm:spPr/>
      <dgm:t>
        <a:bodyPr/>
        <a:lstStyle/>
        <a:p>
          <a:endParaRPr lang="ru-RU"/>
        </a:p>
      </dgm:t>
    </dgm:pt>
    <dgm:pt modelId="{C27F3AA1-EE34-4337-A63E-E1F5DE5AE633}" type="sibTrans" cxnId="{6E8434E8-0C9F-4832-85A8-C47785A54709}">
      <dgm:prSet/>
      <dgm:spPr/>
      <dgm:t>
        <a:bodyPr/>
        <a:lstStyle/>
        <a:p>
          <a:endParaRPr lang="ru-RU"/>
        </a:p>
      </dgm:t>
    </dgm:pt>
    <dgm:pt modelId="{51B93D95-47F2-45C2-B929-D16C4DB3F3DC}">
      <dgm:prSet/>
      <dgm:spPr/>
      <dgm:t>
        <a:bodyPr/>
        <a:lstStyle/>
        <a:p>
          <a:pPr rtl="0"/>
          <a:r>
            <a:rPr lang="uk-UA" smtClean="0"/>
            <a:t>Додатковий код негативного числа є результат підсумовування зворотного коду числа з одиницею молодшого розряду.</a:t>
          </a:r>
          <a:endParaRPr lang="en-US"/>
        </a:p>
      </dgm:t>
    </dgm:pt>
    <dgm:pt modelId="{B2F00C71-015F-4E12-B0C2-45D82E032980}" type="parTrans" cxnId="{F1B39AEB-2CC2-4B5D-8371-8BDE3C3418AF}">
      <dgm:prSet/>
      <dgm:spPr/>
      <dgm:t>
        <a:bodyPr/>
        <a:lstStyle/>
        <a:p>
          <a:endParaRPr lang="ru-RU"/>
        </a:p>
      </dgm:t>
    </dgm:pt>
    <dgm:pt modelId="{244EE295-F566-4DDF-BE06-F4AC00539380}" type="sibTrans" cxnId="{F1B39AEB-2CC2-4B5D-8371-8BDE3C3418AF}">
      <dgm:prSet/>
      <dgm:spPr/>
      <dgm:t>
        <a:bodyPr/>
        <a:lstStyle/>
        <a:p>
          <a:endParaRPr lang="ru-RU"/>
        </a:p>
      </dgm:t>
    </dgm:pt>
    <dgm:pt modelId="{7F9ED31A-DE93-405E-8096-A2C92568455C}" type="pres">
      <dgm:prSet presAssocID="{F6BB1F03-334D-4768-B24A-3EA16DB27592}" presName="linear" presStyleCnt="0">
        <dgm:presLayoutVars>
          <dgm:animLvl val="lvl"/>
          <dgm:resizeHandles val="exact"/>
        </dgm:presLayoutVars>
      </dgm:prSet>
      <dgm:spPr/>
    </dgm:pt>
    <dgm:pt modelId="{636B1712-B138-440A-82CF-F175D460327F}" type="pres">
      <dgm:prSet presAssocID="{F94207AE-1E2C-44F4-A027-58F0D5D5427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66484B8-63FE-4F75-9777-BC85A420358E}" type="pres">
      <dgm:prSet presAssocID="{C27F3AA1-EE34-4337-A63E-E1F5DE5AE633}" presName="spacer" presStyleCnt="0"/>
      <dgm:spPr/>
    </dgm:pt>
    <dgm:pt modelId="{E976421A-7EA1-4D00-98F3-7FD62101DED3}" type="pres">
      <dgm:prSet presAssocID="{51B93D95-47F2-45C2-B929-D16C4DB3F3D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58A1C8B-0D8F-4141-998E-C7F569B55166}" type="presOf" srcId="{51B93D95-47F2-45C2-B929-D16C4DB3F3DC}" destId="{E976421A-7EA1-4D00-98F3-7FD62101DED3}" srcOrd="0" destOrd="0" presId="urn:microsoft.com/office/officeart/2005/8/layout/vList2"/>
    <dgm:cxn modelId="{F1B39AEB-2CC2-4B5D-8371-8BDE3C3418AF}" srcId="{F6BB1F03-334D-4768-B24A-3EA16DB27592}" destId="{51B93D95-47F2-45C2-B929-D16C4DB3F3DC}" srcOrd="1" destOrd="0" parTransId="{B2F00C71-015F-4E12-B0C2-45D82E032980}" sibTransId="{244EE295-F566-4DDF-BE06-F4AC00539380}"/>
    <dgm:cxn modelId="{6E8434E8-0C9F-4832-85A8-C47785A54709}" srcId="{F6BB1F03-334D-4768-B24A-3EA16DB27592}" destId="{F94207AE-1E2C-44F4-A027-58F0D5D5427F}" srcOrd="0" destOrd="0" parTransId="{A7519419-EEF9-4DFB-A064-FB3EDA2694E0}" sibTransId="{C27F3AA1-EE34-4337-A63E-E1F5DE5AE633}"/>
    <dgm:cxn modelId="{E2BAAFBD-7667-4A5A-9C41-0D54FF62B5C5}" type="presOf" srcId="{F94207AE-1E2C-44F4-A027-58F0D5D5427F}" destId="{636B1712-B138-440A-82CF-F175D460327F}" srcOrd="0" destOrd="0" presId="urn:microsoft.com/office/officeart/2005/8/layout/vList2"/>
    <dgm:cxn modelId="{8695C2DB-E4E4-4AFC-A6B0-C127238B945B}" type="presOf" srcId="{F6BB1F03-334D-4768-B24A-3EA16DB27592}" destId="{7F9ED31A-DE93-405E-8096-A2C92568455C}" srcOrd="0" destOrd="0" presId="urn:microsoft.com/office/officeart/2005/8/layout/vList2"/>
    <dgm:cxn modelId="{1A87A6F2-552D-42B0-82D6-29C27F522197}" type="presParOf" srcId="{7F9ED31A-DE93-405E-8096-A2C92568455C}" destId="{636B1712-B138-440A-82CF-F175D460327F}" srcOrd="0" destOrd="0" presId="urn:microsoft.com/office/officeart/2005/8/layout/vList2"/>
    <dgm:cxn modelId="{4083B864-F39F-4531-85AE-0A232C84F2B5}" type="presParOf" srcId="{7F9ED31A-DE93-405E-8096-A2C92568455C}" destId="{A66484B8-63FE-4F75-9777-BC85A420358E}" srcOrd="1" destOrd="0" presId="urn:microsoft.com/office/officeart/2005/8/layout/vList2"/>
    <dgm:cxn modelId="{423CC32E-0550-434D-A0C1-7718438D3975}" type="presParOf" srcId="{7F9ED31A-DE93-405E-8096-A2C92568455C}" destId="{E976421A-7EA1-4D00-98F3-7FD62101DED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4EDD7F-F9EB-49E4-AC0E-037428B6B7F2}">
      <dsp:nvSpPr>
        <dsp:cNvPr id="0" name=""/>
        <dsp:cNvSpPr/>
      </dsp:nvSpPr>
      <dsp:spPr>
        <a:xfrm>
          <a:off x="0" y="60293"/>
          <a:ext cx="10157354" cy="213890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smtClean="0"/>
            <a:t>З кінця ХХ століття, століття комп'ютеризації, людство щодня користується двійковій системою числення, так як вся інформація, що обробляється сучасними комп'ютерами, представлена ​​в двійковому вигляді.</a:t>
          </a:r>
          <a:endParaRPr lang="en-US" sz="2500" kern="1200"/>
        </a:p>
      </dsp:txBody>
      <dsp:txXfrm>
        <a:off x="104413" y="164706"/>
        <a:ext cx="9948528" cy="1930080"/>
      </dsp:txXfrm>
    </dsp:sp>
    <dsp:sp modelId="{248A40BB-9A00-4931-9268-D8CC64F5C1F7}">
      <dsp:nvSpPr>
        <dsp:cNvPr id="0" name=""/>
        <dsp:cNvSpPr/>
      </dsp:nvSpPr>
      <dsp:spPr>
        <a:xfrm>
          <a:off x="0" y="2271200"/>
          <a:ext cx="10157354" cy="213890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smtClean="0"/>
            <a:t>Кожен регістр арифметичного пристрою комп'ютера, кожна комірка пам'яті представляє собою фізичну систему, що складається з певної кількості однорідних елементів, що володіють двома стійкими станами, одне з яких відповідає нулю, а інше - одиниці.</a:t>
          </a:r>
          <a:endParaRPr lang="en-US" sz="2500" kern="1200"/>
        </a:p>
      </dsp:txBody>
      <dsp:txXfrm>
        <a:off x="104413" y="2375613"/>
        <a:ext cx="9948528" cy="1930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03C263-55A9-4981-BB52-DC5523317478}">
      <dsp:nvSpPr>
        <dsp:cNvPr id="0" name=""/>
        <dsp:cNvSpPr/>
      </dsp:nvSpPr>
      <dsp:spPr>
        <a:xfrm>
          <a:off x="0" y="4269"/>
          <a:ext cx="10157354" cy="9991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smtClean="0"/>
            <a:t>Зворотний код двійкового числа </a:t>
          </a:r>
          <a:r>
            <a:rPr lang="uk-UA" sz="1800" b="1" kern="1200" smtClean="0"/>
            <a:t>утворюється</a:t>
          </a:r>
          <a:r>
            <a:rPr lang="uk-UA" sz="1800" kern="1200" smtClean="0"/>
            <a:t> за наступним правилом. </a:t>
          </a:r>
          <a:endParaRPr lang="en-US" sz="1800" kern="1200"/>
        </a:p>
      </dsp:txBody>
      <dsp:txXfrm>
        <a:off x="48776" y="53045"/>
        <a:ext cx="10059802" cy="901628"/>
      </dsp:txXfrm>
    </dsp:sp>
    <dsp:sp modelId="{99EF0069-4B17-44A3-A21D-E95586116A6F}">
      <dsp:nvSpPr>
        <dsp:cNvPr id="0" name=""/>
        <dsp:cNvSpPr/>
      </dsp:nvSpPr>
      <dsp:spPr>
        <a:xfrm>
          <a:off x="0" y="1084090"/>
          <a:ext cx="10157354" cy="9991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smtClean="0"/>
            <a:t>Зворотний код позитивних чисел </a:t>
          </a:r>
          <a:r>
            <a:rPr lang="uk-UA" sz="1800" b="1" kern="1200" smtClean="0"/>
            <a:t>збігається</a:t>
          </a:r>
          <a:r>
            <a:rPr lang="uk-UA" sz="1800" kern="1200" smtClean="0"/>
            <a:t> з їх прямим кодом. </a:t>
          </a:r>
          <a:endParaRPr lang="en-US" sz="1800" kern="1200"/>
        </a:p>
      </dsp:txBody>
      <dsp:txXfrm>
        <a:off x="48776" y="1132866"/>
        <a:ext cx="10059802" cy="901628"/>
      </dsp:txXfrm>
    </dsp:sp>
    <dsp:sp modelId="{09775183-9FA1-4195-BF91-E68DDCF043EB}">
      <dsp:nvSpPr>
        <dsp:cNvPr id="0" name=""/>
        <dsp:cNvSpPr/>
      </dsp:nvSpPr>
      <dsp:spPr>
        <a:xfrm>
          <a:off x="0" y="2163910"/>
          <a:ext cx="10157354" cy="9991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smtClean="0"/>
            <a:t>Зворотний код негативного числа </a:t>
          </a:r>
          <a:r>
            <a:rPr lang="uk-UA" sz="1800" b="1" kern="1200" smtClean="0"/>
            <a:t>містить</a:t>
          </a:r>
          <a:r>
            <a:rPr lang="uk-UA" sz="1800" kern="1200" smtClean="0"/>
            <a:t> одиницю в знаковому розряді числа, а значущі розряди числа </a:t>
          </a:r>
          <a:r>
            <a:rPr lang="uk-UA" sz="1800" b="1" kern="1200" smtClean="0"/>
            <a:t>замінюються</a:t>
          </a:r>
          <a:r>
            <a:rPr lang="uk-UA" sz="1800" kern="1200" smtClean="0"/>
            <a:t> на інверсні, тобто нулі замінюються одиницями, а одиниці нулями.</a:t>
          </a:r>
          <a:endParaRPr lang="en-US" sz="1800" kern="1200"/>
        </a:p>
      </dsp:txBody>
      <dsp:txXfrm>
        <a:off x="48776" y="2212686"/>
        <a:ext cx="10059802" cy="9016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6B1712-B138-440A-82CF-F175D460327F}">
      <dsp:nvSpPr>
        <dsp:cNvPr id="0" name=""/>
        <dsp:cNvSpPr/>
      </dsp:nvSpPr>
      <dsp:spPr>
        <a:xfrm>
          <a:off x="0" y="1419"/>
          <a:ext cx="10157354" cy="90250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smtClean="0"/>
            <a:t>Додатковий код позитивних чисел збігається з їх прямим кодом.</a:t>
          </a:r>
          <a:endParaRPr lang="en-US" sz="2200" kern="1200"/>
        </a:p>
      </dsp:txBody>
      <dsp:txXfrm>
        <a:off x="44057" y="45476"/>
        <a:ext cx="10069240" cy="814394"/>
      </dsp:txXfrm>
    </dsp:sp>
    <dsp:sp modelId="{E976421A-7EA1-4D00-98F3-7FD62101DED3}">
      <dsp:nvSpPr>
        <dsp:cNvPr id="0" name=""/>
        <dsp:cNvSpPr/>
      </dsp:nvSpPr>
      <dsp:spPr>
        <a:xfrm>
          <a:off x="0" y="967288"/>
          <a:ext cx="10157354" cy="90250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smtClean="0"/>
            <a:t>Додатковий код негативного числа є результат підсумовування зворотного коду числа з одиницею молодшого розряду.</a:t>
          </a:r>
          <a:endParaRPr lang="en-US" sz="2200" kern="1200"/>
        </a:p>
      </dsp:txBody>
      <dsp:txXfrm>
        <a:off x="44057" y="1011345"/>
        <a:ext cx="10069240" cy="8143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60E0B11-E3A0-4304-A4EC-A3766DD0642F}" type="datetime1">
              <a:rPr lang="ru-RU" smtClean="0">
                <a:solidFill>
                  <a:schemeClr val="tx2"/>
                </a:solidFill>
              </a:rPr>
              <a:t>25.02.2021</a:t>
            </a:fld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ru-RU" smtClean="0">
                <a:solidFill>
                  <a:schemeClr val="tx2"/>
                </a:solidFill>
              </a:rPr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CF462843-E7CE-401F-9168-3C20624DE446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B8796F01-7154-41E0-B48B-A692175753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705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4804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0390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700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62096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45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15592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074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B8796F01-7154-41E0-B48B-A6921757531A}" type="slidenum">
              <a:rPr lang="ru-RU" smtClean="0"/>
              <a:pPr rtl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3884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0" y="0"/>
            <a:ext cx="12190572" cy="6858000"/>
            <a:chOff x="0" y="0"/>
            <a:chExt cx="12190572" cy="6858000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rtl="0"/>
              <a:endParaRPr lang="ru-RU" dirty="0"/>
            </a:p>
          </p:txBody>
        </p:sp>
        <p:grpSp>
          <p:nvGrpSpPr>
            <p:cNvPr id="12" name="Группа 11"/>
            <p:cNvGrpSpPr/>
            <p:nvPr/>
          </p:nvGrpSpPr>
          <p:grpSpPr>
            <a:xfrm>
              <a:off x="0" y="0"/>
              <a:ext cx="4742741" cy="6858000"/>
              <a:chOff x="0" y="0"/>
              <a:chExt cx="4742741" cy="6858000"/>
            </a:xfrm>
          </p:grpSpPr>
          <p:pic>
            <p:nvPicPr>
              <p:cNvPr id="9" name="Рисунок 8" descr="Стопка книг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591594" cy="6858000"/>
              </a:xfrm>
              <a:prstGeom prst="rect">
                <a:avLst/>
              </a:prstGeom>
            </p:spPr>
          </p:pic>
          <p:sp>
            <p:nvSpPr>
              <p:cNvPr id="10" name="Прямоугольник 9"/>
              <p:cNvSpPr/>
              <p:nvPr/>
            </p:nvSpPr>
            <p:spPr>
              <a:xfrm>
                <a:off x="4605581" y="0"/>
                <a:ext cx="13716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79346" y="1498601"/>
            <a:ext cx="7008574" cy="3298825"/>
          </a:xfrm>
        </p:spPr>
        <p:txBody>
          <a:bodyPr rtlCol="0"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9346" y="4927600"/>
            <a:ext cx="7008574" cy="12446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0C574C-536D-4DE3-BD10-3D2A199E5CD9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20121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389DF3-AFCA-401A-984F-C85AC9C8F5C0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раздела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rtl="0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818" y="0"/>
              <a:ext cx="4591594" cy="6858000"/>
            </a:xfrm>
            <a:prstGeom prst="rect">
              <a:avLst/>
            </a:prstGeom>
          </p:spPr>
        </p:pic>
        <p:sp>
          <p:nvSpPr>
            <p:cNvPr id="11" name="Прямоугольник 10"/>
            <p:cNvSpPr/>
            <p:nvPr/>
          </p:nvSpPr>
          <p:spPr>
            <a:xfrm>
              <a:off x="7481252" y="0"/>
              <a:ext cx="137160" cy="68580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b="0" dirty="0">
                <a:solidFill>
                  <a:schemeClr val="tx2"/>
                </a:solidFill>
              </a:endParaRPr>
            </a:p>
          </p:txBody>
        </p:sp>
      </p:grpSp>
      <p:pic>
        <p:nvPicPr>
          <p:cNvPr id="5" name="Рисунок 4" descr="Стопка книг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18" y="0"/>
            <a:ext cx="4591594" cy="6858000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237149" y="1498601"/>
            <a:ext cx="7008574" cy="3298825"/>
          </a:xfrm>
        </p:spPr>
        <p:txBody>
          <a:bodyPr rtlCol="0"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149" y="4927600"/>
            <a:ext cx="7008574" cy="12446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42088DB-569F-4C5D-B4BF-8D34D68A7393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2582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buFont typeface="Century Gothic" panose="020B0502020202020204" pitchFamily="34" charset="0"/>
              <a:buChar char="–"/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</a:p>
          <a:p>
            <a:pPr lvl="8" rtl="0"/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6D495BF-7993-49D5-8C3E-E750B6467882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504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D18B9A3-DD14-42AB-A2E2-59C6467DA4D2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007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D01B28-59BC-492B-AE61-0E70B4C0C9C4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84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77F12C3-8F71-435E-8B81-53CF2652410C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0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2" y="1701800"/>
            <a:ext cx="3351927" cy="2844800"/>
          </a:xfrm>
        </p:spPr>
        <p:txBody>
          <a:bodyPr rtlCol="0"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418976" indent="-285750">
              <a:buFont typeface="Century Gothic" panose="020B0502020202020204" pitchFamily="34" charset="0"/>
              <a:buChar char="–"/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5612" y="4648200"/>
            <a:ext cx="3351927" cy="17272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62328C-59BB-4D16-9D0C-F57142FCB39B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911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9D9CB10-B8B2-4E9D-B62A-BC67BE73F234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137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5pPr>
              <a:defRPr/>
            </a:lvl5pPr>
            <a:lvl6pPr marL="2418976" indent="-285750">
              <a:buFont typeface="Century Gothic" panose="020B0502020202020204" pitchFamily="34" charset="0"/>
              <a:buChar char="–"/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583F760-6652-4256-908E-C00B0CA440FC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61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>
            <a:lvl5pPr>
              <a:defRPr/>
            </a:lvl5pPr>
            <a:lvl6pPr marL="2418976" indent="-285750">
              <a:buFont typeface="Century Gothic" panose="020B0502020202020204" pitchFamily="34" charset="0"/>
              <a:buChar char="–"/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5FD70F-EF10-4D53-B267-3A19CB626907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36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04721" y="0"/>
              <a:ext cx="11579384" cy="685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9E55EFC2-A67F-4B8E-96D0-44B98048C5F9}" type="datetime1">
              <a:rPr lang="ru-RU" smtClean="0"/>
              <a:t>25.02.2021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EB37DED6-D4C7-42EE-AB49-D2E39E64FD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018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33226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4562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72267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75986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Jr_3hXkETs&amp;ab_channel=ZerotoHero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in-calc.org.ua/ru/calculator/conversion/notation/any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cutt.ly/tjcgCXt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79346" y="332657"/>
            <a:ext cx="7008574" cy="4464770"/>
          </a:xfrm>
        </p:spPr>
        <p:txBody>
          <a:bodyPr rtlCol="0">
            <a:normAutofit/>
          </a:bodyPr>
          <a:lstStyle/>
          <a:p>
            <a:r>
              <a:rPr lang="uk-UA" i="1" dirty="0" smtClean="0"/>
              <a:t>Інформатика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Прямий,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зворотний і додатковий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коди</a:t>
            </a:r>
            <a:r>
              <a:rPr lang="uk-UA" b="1" dirty="0" smtClean="0"/>
              <a:t/>
            </a:r>
            <a:br>
              <a:rPr lang="uk-UA" b="1" dirty="0" smtClean="0"/>
            </a:br>
            <a:endParaRPr lang="uk-UA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rtl="0"/>
            <a:r>
              <a:rPr lang="uk-UA" dirty="0" smtClean="0"/>
              <a:t>МВМПУ </a:t>
            </a:r>
          </a:p>
          <a:p>
            <a:pPr rtl="0"/>
            <a:r>
              <a:rPr lang="uk-UA" dirty="0" smtClean="0"/>
              <a:t>Галла </a:t>
            </a:r>
            <a:r>
              <a:rPr lang="uk-UA" dirty="0" smtClean="0"/>
              <a:t>Марина Валеріївна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89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Подання інформації в комп'ютері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6969527"/>
              </p:ext>
            </p:extLst>
          </p:nvPr>
        </p:nvGraphicFramePr>
        <p:xfrm>
          <a:off x="1117309" y="1701800"/>
          <a:ext cx="10157354" cy="447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9532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149" y="1700808"/>
            <a:ext cx="7008574" cy="4471392"/>
          </a:xfrm>
        </p:spPr>
        <p:txBody>
          <a:bodyPr>
            <a:noAutofit/>
          </a:bodyPr>
          <a:lstStyle/>
          <a:p>
            <a:pPr algn="ctr"/>
            <a:r>
              <a:rPr lang="uk-UA" sz="3200" b="1" i="1" dirty="0"/>
              <a:t>Прямий, зворотний і додатковий коди двійкового числа </a:t>
            </a:r>
            <a:r>
              <a:rPr lang="uk-UA" sz="3200" i="1" dirty="0"/>
              <a:t>- способи подання двійкових чисел з фіксованою комою в комп'ютерній (</a:t>
            </a:r>
            <a:r>
              <a:rPr lang="uk-UA" sz="3200" i="1" dirty="0" smtClean="0"/>
              <a:t>мікроконтролерній</a:t>
            </a:r>
            <a:r>
              <a:rPr lang="uk-UA" sz="3200" i="1" dirty="0"/>
              <a:t>) арифметиці, призначені для запису негативних і </a:t>
            </a:r>
            <a:r>
              <a:rPr lang="uk-UA" sz="3200" i="1" dirty="0" smtClean="0"/>
              <a:t>позитивних </a:t>
            </a:r>
            <a:r>
              <a:rPr lang="uk-UA" sz="3200" i="1" dirty="0"/>
              <a:t>чисел.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153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Прямий код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7309" y="1701800"/>
            <a:ext cx="10157354" cy="3023344"/>
          </a:xfrm>
        </p:spPr>
        <p:txBody>
          <a:bodyPr rtlCol="0">
            <a:normAutofit fontScale="92500" lnSpcReduction="10000"/>
          </a:bodyPr>
          <a:lstStyle/>
          <a:p>
            <a:r>
              <a:rPr lang="uk-UA" b="1" dirty="0" smtClean="0"/>
              <a:t>Прямий код </a:t>
            </a:r>
            <a:r>
              <a:rPr lang="uk-UA" dirty="0" smtClean="0"/>
              <a:t>двійкового числа є код, отриманий прямим перетворенням числа з десяткової системи числення в двійкову і збігається із записом самого числа. </a:t>
            </a:r>
            <a:endParaRPr lang="uk-UA" dirty="0" smtClean="0"/>
          </a:p>
          <a:p>
            <a:r>
              <a:rPr lang="uk-UA" dirty="0" smtClean="0"/>
              <a:t>Значення </a:t>
            </a:r>
            <a:r>
              <a:rPr lang="uk-UA" dirty="0" smtClean="0"/>
              <a:t>знакового розряду для </a:t>
            </a:r>
            <a:r>
              <a:rPr lang="uk-UA" b="1" dirty="0" smtClean="0"/>
              <a:t>позитивних</a:t>
            </a:r>
            <a:r>
              <a:rPr lang="uk-UA" dirty="0" smtClean="0"/>
              <a:t> чисел дорівнює 0, а для </a:t>
            </a:r>
            <a:r>
              <a:rPr lang="uk-UA" b="1" dirty="0" smtClean="0"/>
              <a:t>негативних</a:t>
            </a:r>
            <a:r>
              <a:rPr lang="uk-UA" dirty="0" smtClean="0"/>
              <a:t> чисел 1. </a:t>
            </a:r>
            <a:endParaRPr lang="uk-UA" dirty="0" smtClean="0"/>
          </a:p>
          <a:p>
            <a:r>
              <a:rPr lang="uk-UA" dirty="0" smtClean="0"/>
              <a:t>Знаковий </a:t>
            </a:r>
            <a:r>
              <a:rPr lang="uk-UA" dirty="0" smtClean="0"/>
              <a:t>розряд відокремлюється крапкою від розрядів двійкового коду числа. Позитивні числа в усіх кодах зображуються однаково - двійковими кодами з цифрою 0 у знаковому розряді.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1775" t="56891" r="46679" b="29328"/>
          <a:stretch/>
        </p:blipFill>
        <p:spPr>
          <a:xfrm>
            <a:off x="2422004" y="4734739"/>
            <a:ext cx="7036212" cy="1728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2289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1844" y="1484784"/>
            <a:ext cx="10157354" cy="3168352"/>
          </a:xfrm>
        </p:spPr>
        <p:txBody>
          <a:bodyPr rtlCol="0">
            <a:noAutofit/>
          </a:bodyPr>
          <a:lstStyle/>
          <a:p>
            <a:pPr algn="ctr">
              <a:lnSpc>
                <a:spcPct val="200000"/>
              </a:lnSpc>
            </a:pP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Переклад з десяткової в двійкову систему числення</a:t>
            </a:r>
          </a:p>
        </p:txBody>
      </p:sp>
    </p:spTree>
    <p:extLst>
      <p:ext uri="{BB962C8B-B14F-4D97-AF65-F5344CB8AC3E}">
        <p14:creationId xmlns:p14="http://schemas.microsoft.com/office/powerpoint/2010/main" val="39790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Зворотний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код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8797589"/>
              </p:ext>
            </p:extLst>
          </p:nvPr>
        </p:nvGraphicFramePr>
        <p:xfrm>
          <a:off x="1117309" y="1701800"/>
          <a:ext cx="10157354" cy="3167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/>
          <a:srcRect l="24543" t="47047" r="30630" b="36218"/>
          <a:stretch/>
        </p:blipFill>
        <p:spPr>
          <a:xfrm>
            <a:off x="1907750" y="4941168"/>
            <a:ext cx="8576471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2719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Додатковий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код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1398109"/>
              </p:ext>
            </p:extLst>
          </p:nvPr>
        </p:nvGraphicFramePr>
        <p:xfrm>
          <a:off x="1117309" y="1701800"/>
          <a:ext cx="10157354" cy="1871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/>
          <a:srcRect l="24542" t="57875" r="13474" b="26375"/>
          <a:stretch/>
        </p:blipFill>
        <p:spPr>
          <a:xfrm>
            <a:off x="903399" y="4437112"/>
            <a:ext cx="10585173" cy="15121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032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Арифметичні операції в двійковій системі числення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095058" y="1628800"/>
            <a:ext cx="1073774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uk-UA" altLang="en-US" dirty="0" smtClean="0">
                <a:latin typeface="+mn-lt"/>
              </a:rPr>
              <a:t>У двійковій системі числення арифметичні операції виконуються за тими самими правилами, що в десятковій системі числення, так як вони обидві є позиційними. Це ж стосується вісімкової і шістнадцяткової систем.</a:t>
            </a:r>
            <a:endParaRPr kumimoji="0" lang="uk-UA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43359" t="34250" r="45019" b="45078"/>
          <a:stretch/>
        </p:blipFill>
        <p:spPr>
          <a:xfrm>
            <a:off x="10128691" y="2874975"/>
            <a:ext cx="1512169" cy="1512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090742" y="3068960"/>
            <a:ext cx="902499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en-US" i="1" dirty="0" smtClean="0"/>
              <a:t>Додавання однорозрядних двійкових чисел виконується за такими правилами: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altLang="en-US" sz="1800" dirty="0" smtClean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en-US" dirty="0" smtClean="0"/>
              <a:t>В останньому випадку, при складанні двох одиниць відбувається переповнення молодшого розряду, і одиниця переноситься в старший розряд. Переповнення виникає в разі, якщо сума дорівнює основи системи числення (в даному випадку це число 2) або більше його.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altLang="en-US" dirty="0" smtClean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en-US" dirty="0" smtClean="0"/>
              <a:t>Приклад складання </a:t>
            </a:r>
            <a:r>
              <a:rPr lang="uk-UA" altLang="en-US" dirty="0" err="1" smtClean="0"/>
              <a:t>багаторозрядних</a:t>
            </a:r>
            <a:r>
              <a:rPr lang="uk-UA" altLang="en-US" dirty="0" smtClean="0"/>
              <a:t> двійкових чисел:</a:t>
            </a:r>
            <a:endParaRPr lang="uk-UA" altLang="en-US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29523" t="74609" r="64943" b="11610"/>
          <a:stretch/>
        </p:blipFill>
        <p:spPr>
          <a:xfrm>
            <a:off x="9406780" y="5611788"/>
            <a:ext cx="875223" cy="12253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7722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756" y="243378"/>
            <a:ext cx="7992888" cy="1097390"/>
          </a:xfrm>
        </p:spPr>
        <p:txBody>
          <a:bodyPr rtlCol="0"/>
          <a:lstStyle/>
          <a:p>
            <a:pPr algn="ctr"/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 раз 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повторимо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s://image.jimcdn.com/app/cms/image/transf/none/path/s8a412068df0f158c/image/i0ea4d081f59b4eff/version/1504121708/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028" y="1748854"/>
            <a:ext cx="6696743" cy="50278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истеми численн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676" y="76201"/>
            <a:ext cx="3346549" cy="17774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8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Таблиця переведення чисел в різні системи числення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Перевод чисел из двоичной системы в восьмеричную и шестнадцатеричную и  обратно — урок. Информатика, 10 класс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0"/>
          <a:stretch/>
        </p:blipFill>
        <p:spPr bwMode="auto">
          <a:xfrm>
            <a:off x="3070076" y="1867309"/>
            <a:ext cx="5944718" cy="4514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16707" y="6351711"/>
            <a:ext cx="4851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hlinkClick r:id="rId4"/>
              </a:rPr>
              <a:t>Калькулятор систем </a:t>
            </a:r>
            <a:r>
              <a:rPr lang="ru-RU" b="1" dirty="0" smtClean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hlinkClick r:id="rId4"/>
              </a:rPr>
              <a:t>числення</a:t>
            </a:r>
            <a:endParaRPr lang="ru-RU" b="1" i="0" dirty="0">
              <a:solidFill>
                <a:srgbClr val="44444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3506754" y="1405644"/>
            <a:ext cx="50713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indent="0" algn="ctr" defTabSz="914400">
              <a:lnSpc>
                <a:spcPct val="100000"/>
              </a:lnSpc>
              <a:buClrTx/>
              <a:buSzTx/>
              <a:buNone/>
            </a:pPr>
            <a:r>
              <a:rPr lang="uk-UA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Основа системи числення </a:t>
            </a:r>
            <a:endParaRPr kumimoji="0" lang="uk-UA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167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8943" y="332657"/>
            <a:ext cx="7008574" cy="2520280"/>
          </a:xfrm>
        </p:spPr>
        <p:txBody>
          <a:bodyPr/>
          <a:lstStyle/>
          <a:p>
            <a:pPr algn="ctr"/>
            <a:r>
              <a:rPr lang="ru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є</a:t>
            </a:r>
            <a:r>
              <a:rPr lang="ru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ru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ня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8943" y="3212976"/>
            <a:ext cx="7008574" cy="3024336"/>
          </a:xfrm>
        </p:spPr>
        <p:txBody>
          <a:bodyPr>
            <a:noAutofit/>
          </a:bodyPr>
          <a:lstStyle/>
          <a:p>
            <a:pPr lvl="0"/>
            <a:r>
              <a:rPr lang="uk-UA" dirty="0"/>
              <a:t>За допомогою програми </a:t>
            </a:r>
            <a:r>
              <a:rPr lang="en-US" dirty="0"/>
              <a:t>MS Excel </a:t>
            </a:r>
            <a:r>
              <a:rPr lang="uk-UA" dirty="0"/>
              <a:t>функцій категорії </a:t>
            </a:r>
            <a:r>
              <a:rPr lang="uk-UA" b="1" i="1" dirty="0"/>
              <a:t>Інженерні</a:t>
            </a:r>
            <a:r>
              <a:rPr lang="uk-UA" dirty="0"/>
              <a:t> перевести </a:t>
            </a:r>
            <a:r>
              <a:rPr lang="uk-UA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https://cutt.ly/tjcgCXt</a:t>
            </a:r>
            <a:r>
              <a:rPr lang="uk-UA" dirty="0"/>
              <a:t>: </a:t>
            </a:r>
            <a:endParaRPr lang="en-US" b="1" dirty="0"/>
          </a:p>
          <a:p>
            <a:pPr marL="342900" lvl="1" indent="-342900" algn="l">
              <a:buFont typeface="Courier New" panose="02070309020205020404" pitchFamily="49" charset="0"/>
              <a:buChar char="o"/>
            </a:pPr>
            <a:r>
              <a:rPr lang="uk-UA" sz="2800" dirty="0">
                <a:ln w="0"/>
                <a:solidFill>
                  <a:schemeClr val="accent2">
                    <a:lumMod val="50000"/>
                  </a:schemeClr>
                </a:solidFill>
              </a:rPr>
              <a:t>числа </a:t>
            </a:r>
            <a:r>
              <a:rPr lang="uk-UA" sz="2800" dirty="0" smtClean="0">
                <a:ln w="0"/>
                <a:solidFill>
                  <a:schemeClr val="accent2">
                    <a:lumMod val="50000"/>
                  </a:schemeClr>
                </a:solidFill>
              </a:rPr>
              <a:t>65</a:t>
            </a:r>
            <a:r>
              <a:rPr lang="uk-UA" sz="2800" dirty="0">
                <a:ln w="0"/>
                <a:solidFill>
                  <a:schemeClr val="accent2">
                    <a:lumMod val="50000"/>
                  </a:schemeClr>
                </a:solidFill>
              </a:rPr>
              <a:t>, 177, 13 із </a:t>
            </a:r>
            <a:r>
              <a:rPr lang="uk-UA" sz="2800" dirty="0" smtClean="0">
                <a:ln w="0"/>
                <a:solidFill>
                  <a:schemeClr val="accent2">
                    <a:lumMod val="50000"/>
                  </a:schemeClr>
                </a:solidFill>
              </a:rPr>
              <a:t>десяткової </a:t>
            </a:r>
            <a:r>
              <a:rPr lang="uk-UA" sz="2800" dirty="0">
                <a:ln w="0"/>
                <a:solidFill>
                  <a:schemeClr val="accent2">
                    <a:lumMod val="50000"/>
                  </a:schemeClr>
                </a:solidFill>
              </a:rPr>
              <a:t>системи числення у </a:t>
            </a:r>
            <a:r>
              <a:rPr lang="uk-UA" sz="2800" dirty="0" smtClean="0">
                <a:ln w="0"/>
                <a:solidFill>
                  <a:schemeClr val="accent2">
                    <a:lumMod val="50000"/>
                  </a:schemeClr>
                </a:solidFill>
              </a:rPr>
              <a:t>вісімкову;</a:t>
            </a:r>
            <a:endParaRPr lang="en-US" sz="2800" dirty="0">
              <a:ln w="0"/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uk-UA" dirty="0"/>
              <a:t>числа 10111, 110101, 1111 із двійкової системи числення у </a:t>
            </a:r>
            <a:r>
              <a:rPr lang="uk-UA" dirty="0" smtClean="0"/>
              <a:t>десяткову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11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&quot;День открытых дверей в классе&quot;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/Palatino Lino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976420_TF03460507.potx" id="{8CAEB682-77FC-48E6-8096-ACAA76022EB9}" vid="{16ED71BE-33C8-4C00-95DF-D4E9B7080364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«День открытых дверей в классе»</Template>
  <TotalTime>213</TotalTime>
  <Words>427</Words>
  <Application>Microsoft Office PowerPoint</Application>
  <PresentationFormat>Произвольный</PresentationFormat>
  <Paragraphs>43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Cambria</vt:lpstr>
      <vt:lpstr>Century Gothic</vt:lpstr>
      <vt:lpstr>Courier New</vt:lpstr>
      <vt:lpstr>Palatino Linotype</vt:lpstr>
      <vt:lpstr>Презентация "День открытых дверей в классе"</vt:lpstr>
      <vt:lpstr>Інформатика  Прямий, зворотний і додатковий коди </vt:lpstr>
      <vt:lpstr>Подання інформації в комп'ютері</vt:lpstr>
      <vt:lpstr>Презентация PowerPoint</vt:lpstr>
      <vt:lpstr>Прямий код</vt:lpstr>
      <vt:lpstr>Переклад з десяткової в двійкову систему числення</vt:lpstr>
      <vt:lpstr>Зворотний код</vt:lpstr>
      <vt:lpstr>Додатковий код</vt:lpstr>
      <vt:lpstr>Арифметичні операції в двійковій системі числення</vt:lpstr>
      <vt:lpstr>Ще раз повторимо</vt:lpstr>
      <vt:lpstr>Таблиця переведення чисел в різні системи числення</vt:lpstr>
      <vt:lpstr>Домашнє завдання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Інформатика  Прямой, дополнительный и обратный коды</dc:title>
  <dc:creator>RePack by Diakov</dc:creator>
  <cp:lastModifiedBy>Пользователь Windows</cp:lastModifiedBy>
  <cp:revision>22</cp:revision>
  <dcterms:created xsi:type="dcterms:W3CDTF">2021-01-13T19:15:43Z</dcterms:created>
  <dcterms:modified xsi:type="dcterms:W3CDTF">2021-02-25T10:36:09Z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74062800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