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95" r:id="rId2"/>
    <p:sldId id="332" r:id="rId3"/>
    <p:sldId id="333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288" r:id="rId20"/>
    <p:sldId id="325" r:id="rId21"/>
    <p:sldId id="326" r:id="rId22"/>
    <p:sldId id="305" r:id="rId23"/>
    <p:sldId id="301" r:id="rId24"/>
    <p:sldId id="303" r:id="rId25"/>
    <p:sldId id="306" r:id="rId26"/>
    <p:sldId id="334" r:id="rId27"/>
    <p:sldId id="331" r:id="rId28"/>
    <p:sldId id="294" r:id="rId29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25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3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536CF0-4B50-40E6-A9B5-4A643AAF1B22}" type="doc">
      <dgm:prSet loTypeId="urn:microsoft.com/office/officeart/2005/8/layout/hProcess9" loCatId="process" qsTypeId="urn:microsoft.com/office/officeart/2005/8/quickstyle/simple3" qsCatId="simple" csTypeId="urn:microsoft.com/office/officeart/2005/8/colors/colorful1#2" csCatId="colorful" phldr="1"/>
      <dgm:spPr/>
    </dgm:pt>
    <dgm:pt modelId="{96594EB9-C1C4-409F-9AA4-3651280CF138}">
      <dgm:prSet phldrT="[Текст]" custT="1"/>
      <dgm:spPr/>
      <dgm:t>
        <a:bodyPr/>
        <a:lstStyle/>
        <a:p>
          <a:r>
            <a:rPr lang="uk-UA" sz="1800" b="1" i="1" noProof="0" dirty="0"/>
            <a:t>Що називають алгоритмом</a:t>
          </a:r>
          <a:endParaRPr lang="ru-RU" sz="1800" b="1" dirty="0"/>
        </a:p>
      </dgm:t>
    </dgm:pt>
    <dgm:pt modelId="{8FA541F7-B670-4377-B8E8-92D11B669005}" type="parTrans" cxnId="{4BC6E97F-6080-42AD-9C07-12349A172955}">
      <dgm:prSet/>
      <dgm:spPr/>
      <dgm:t>
        <a:bodyPr/>
        <a:lstStyle/>
        <a:p>
          <a:endParaRPr lang="ru-RU"/>
        </a:p>
      </dgm:t>
    </dgm:pt>
    <dgm:pt modelId="{1B835531-D1FF-48A4-9447-B45AA09716B6}" type="sibTrans" cxnId="{4BC6E97F-6080-42AD-9C07-12349A172955}">
      <dgm:prSet/>
      <dgm:spPr/>
      <dgm:t>
        <a:bodyPr/>
        <a:lstStyle/>
        <a:p>
          <a:endParaRPr lang="ru-RU"/>
        </a:p>
      </dgm:t>
    </dgm:pt>
    <dgm:pt modelId="{C0056835-3CA0-40B0-BDF6-E4D510CFE99B}">
      <dgm:prSet phldrT="[Текст]" custT="1"/>
      <dgm:spPr/>
      <dgm:t>
        <a:bodyPr/>
        <a:lstStyle/>
        <a:p>
          <a:r>
            <a:rPr lang="uk-UA" sz="1800" b="1" i="1" noProof="0" dirty="0"/>
            <a:t>У якій формі можна подати алгоритм</a:t>
          </a:r>
          <a:endParaRPr lang="ru-RU" sz="1800" b="1" dirty="0"/>
        </a:p>
      </dgm:t>
    </dgm:pt>
    <dgm:pt modelId="{D261ADFA-1A66-4423-9354-A069A7589C92}" type="parTrans" cxnId="{80FC3965-4FD0-4FFB-BEFC-A61A8A9ACAF8}">
      <dgm:prSet/>
      <dgm:spPr/>
      <dgm:t>
        <a:bodyPr/>
        <a:lstStyle/>
        <a:p>
          <a:endParaRPr lang="ru-RU"/>
        </a:p>
      </dgm:t>
    </dgm:pt>
    <dgm:pt modelId="{32481A65-FE51-4F04-91C3-5DD543E5126C}" type="sibTrans" cxnId="{80FC3965-4FD0-4FFB-BEFC-A61A8A9ACAF8}">
      <dgm:prSet/>
      <dgm:spPr/>
      <dgm:t>
        <a:bodyPr/>
        <a:lstStyle/>
        <a:p>
          <a:endParaRPr lang="ru-RU"/>
        </a:p>
      </dgm:t>
    </dgm:pt>
    <dgm:pt modelId="{DF20A7F6-B2E5-4CB1-ADCC-16BBAB0FB29D}">
      <dgm:prSet custT="1"/>
      <dgm:spPr/>
      <dgm:t>
        <a:bodyPr/>
        <a:lstStyle/>
        <a:p>
          <a:r>
            <a:rPr lang="uk-UA" sz="1800" b="1" i="1" noProof="0" dirty="0"/>
            <a:t>Хто або що може бути виконавцем алгоритму</a:t>
          </a:r>
          <a:endParaRPr lang="ru-RU" sz="1800" b="1" dirty="0"/>
        </a:p>
      </dgm:t>
    </dgm:pt>
    <dgm:pt modelId="{893DB8F5-1AF0-4E8F-8A89-97E05BFFBD42}" type="parTrans" cxnId="{8B2B7F17-10D0-455C-9092-2C7F87D64AF9}">
      <dgm:prSet/>
      <dgm:spPr/>
      <dgm:t>
        <a:bodyPr/>
        <a:lstStyle/>
        <a:p>
          <a:endParaRPr lang="ru-RU"/>
        </a:p>
      </dgm:t>
    </dgm:pt>
    <dgm:pt modelId="{A7B3D3F6-121A-42B7-B133-B0F66CB75723}" type="sibTrans" cxnId="{8B2B7F17-10D0-455C-9092-2C7F87D64AF9}">
      <dgm:prSet/>
      <dgm:spPr/>
      <dgm:t>
        <a:bodyPr/>
        <a:lstStyle/>
        <a:p>
          <a:endParaRPr lang="ru-RU"/>
        </a:p>
      </dgm:t>
    </dgm:pt>
    <dgm:pt modelId="{FE4EF2B6-85F3-4002-8C34-BE74494B02D1}">
      <dgm:prSet custT="1"/>
      <dgm:spPr/>
      <dgm:t>
        <a:bodyPr/>
        <a:lstStyle/>
        <a:p>
          <a:r>
            <a:rPr lang="uk-UA" sz="1800" b="1" i="1" noProof="0" dirty="0"/>
            <a:t>Які особливості структури слідування при графічному поданні алгоритмів</a:t>
          </a:r>
          <a:endParaRPr lang="ru-RU" sz="1800" b="1" dirty="0"/>
        </a:p>
      </dgm:t>
    </dgm:pt>
    <dgm:pt modelId="{B970E6F3-C7C9-48E0-B4B9-6EC5C1BDF370}" type="parTrans" cxnId="{29F0B0ED-050E-4363-BFFA-9BAD35EB11D5}">
      <dgm:prSet/>
      <dgm:spPr/>
      <dgm:t>
        <a:bodyPr/>
        <a:lstStyle/>
        <a:p>
          <a:endParaRPr lang="uk-UA"/>
        </a:p>
      </dgm:t>
    </dgm:pt>
    <dgm:pt modelId="{B9035CF0-5074-44F9-9613-92C2BE11EA28}" type="sibTrans" cxnId="{29F0B0ED-050E-4363-BFFA-9BAD35EB11D5}">
      <dgm:prSet/>
      <dgm:spPr/>
      <dgm:t>
        <a:bodyPr/>
        <a:lstStyle/>
        <a:p>
          <a:endParaRPr lang="uk-UA"/>
        </a:p>
      </dgm:t>
    </dgm:pt>
    <dgm:pt modelId="{916B213C-978A-49BB-8E24-BD19AB47B3DA}" type="pres">
      <dgm:prSet presAssocID="{25536CF0-4B50-40E6-A9B5-4A643AAF1B22}" presName="CompostProcess" presStyleCnt="0">
        <dgm:presLayoutVars>
          <dgm:dir/>
          <dgm:resizeHandles val="exact"/>
        </dgm:presLayoutVars>
      </dgm:prSet>
      <dgm:spPr/>
    </dgm:pt>
    <dgm:pt modelId="{749DBDB6-6C39-4A66-921F-2C394F0DFDA5}" type="pres">
      <dgm:prSet presAssocID="{25536CF0-4B50-40E6-A9B5-4A643AAF1B22}" presName="arrow" presStyleLbl="bgShp" presStyleIdx="0" presStyleCnt="1"/>
      <dgm:spPr/>
    </dgm:pt>
    <dgm:pt modelId="{2F1C342A-2EBF-4C94-A1B2-716ADDCE58E6}" type="pres">
      <dgm:prSet presAssocID="{25536CF0-4B50-40E6-A9B5-4A643AAF1B22}" presName="linearProcess" presStyleCnt="0"/>
      <dgm:spPr/>
    </dgm:pt>
    <dgm:pt modelId="{45DF74EB-0B11-489D-8D84-6579490C538C}" type="pres">
      <dgm:prSet presAssocID="{96594EB9-C1C4-409F-9AA4-3651280CF138}" presName="textNode" presStyleLbl="node1" presStyleIdx="0" presStyleCnt="4" custScaleX="114610">
        <dgm:presLayoutVars>
          <dgm:bulletEnabled val="1"/>
        </dgm:presLayoutVars>
      </dgm:prSet>
      <dgm:spPr/>
    </dgm:pt>
    <dgm:pt modelId="{25062FC6-F2D8-4D4F-AE79-4A42B88EB885}" type="pres">
      <dgm:prSet presAssocID="{1B835531-D1FF-48A4-9447-B45AA09716B6}" presName="sibTrans" presStyleCnt="0"/>
      <dgm:spPr/>
    </dgm:pt>
    <dgm:pt modelId="{4D83A136-33B5-4C02-BFB8-C2ADF8C1A196}" type="pres">
      <dgm:prSet presAssocID="{C0056835-3CA0-40B0-BDF6-E4D510CFE99B}" presName="textNode" presStyleLbl="node1" presStyleIdx="1" presStyleCnt="4" custScaleX="114610">
        <dgm:presLayoutVars>
          <dgm:bulletEnabled val="1"/>
        </dgm:presLayoutVars>
      </dgm:prSet>
      <dgm:spPr/>
    </dgm:pt>
    <dgm:pt modelId="{B89BCA72-3AC6-4903-A5FB-986302346754}" type="pres">
      <dgm:prSet presAssocID="{32481A65-FE51-4F04-91C3-5DD543E5126C}" presName="sibTrans" presStyleCnt="0"/>
      <dgm:spPr/>
    </dgm:pt>
    <dgm:pt modelId="{0E0B3BE1-2B4B-43BB-988E-9B465639648E}" type="pres">
      <dgm:prSet presAssocID="{DF20A7F6-B2E5-4CB1-ADCC-16BBAB0FB29D}" presName="textNode" presStyleLbl="node1" presStyleIdx="2" presStyleCnt="4" custScaleX="114610">
        <dgm:presLayoutVars>
          <dgm:bulletEnabled val="1"/>
        </dgm:presLayoutVars>
      </dgm:prSet>
      <dgm:spPr/>
    </dgm:pt>
    <dgm:pt modelId="{D50B6481-B6F6-40EB-8558-6FC072F854A5}" type="pres">
      <dgm:prSet presAssocID="{A7B3D3F6-121A-42B7-B133-B0F66CB75723}" presName="sibTrans" presStyleCnt="0"/>
      <dgm:spPr/>
    </dgm:pt>
    <dgm:pt modelId="{4037F13B-2C5A-47A3-8C81-F68E8D59FABD}" type="pres">
      <dgm:prSet presAssocID="{FE4EF2B6-85F3-4002-8C34-BE74494B02D1}" presName="textNode" presStyleLbl="node1" presStyleIdx="3" presStyleCnt="4" custScaleX="134481">
        <dgm:presLayoutVars>
          <dgm:bulletEnabled val="1"/>
        </dgm:presLayoutVars>
      </dgm:prSet>
      <dgm:spPr/>
    </dgm:pt>
  </dgm:ptLst>
  <dgm:cxnLst>
    <dgm:cxn modelId="{8B2B7F17-10D0-455C-9092-2C7F87D64AF9}" srcId="{25536CF0-4B50-40E6-A9B5-4A643AAF1B22}" destId="{DF20A7F6-B2E5-4CB1-ADCC-16BBAB0FB29D}" srcOrd="2" destOrd="0" parTransId="{893DB8F5-1AF0-4E8F-8A89-97E05BFFBD42}" sibTransId="{A7B3D3F6-121A-42B7-B133-B0F66CB75723}"/>
    <dgm:cxn modelId="{34351420-3372-45DA-97B9-99DFC6E8C375}" type="presOf" srcId="{C0056835-3CA0-40B0-BDF6-E4D510CFE99B}" destId="{4D83A136-33B5-4C02-BFB8-C2ADF8C1A196}" srcOrd="0" destOrd="0" presId="urn:microsoft.com/office/officeart/2005/8/layout/hProcess9"/>
    <dgm:cxn modelId="{373FA126-22BF-468F-98D5-F3F57E783321}" type="presOf" srcId="{FE4EF2B6-85F3-4002-8C34-BE74494B02D1}" destId="{4037F13B-2C5A-47A3-8C81-F68E8D59FABD}" srcOrd="0" destOrd="0" presId="urn:microsoft.com/office/officeart/2005/8/layout/hProcess9"/>
    <dgm:cxn modelId="{80FC3965-4FD0-4FFB-BEFC-A61A8A9ACAF8}" srcId="{25536CF0-4B50-40E6-A9B5-4A643AAF1B22}" destId="{C0056835-3CA0-40B0-BDF6-E4D510CFE99B}" srcOrd="1" destOrd="0" parTransId="{D261ADFA-1A66-4423-9354-A069A7589C92}" sibTransId="{32481A65-FE51-4F04-91C3-5DD543E5126C}"/>
    <dgm:cxn modelId="{4BC6E97F-6080-42AD-9C07-12349A172955}" srcId="{25536CF0-4B50-40E6-A9B5-4A643AAF1B22}" destId="{96594EB9-C1C4-409F-9AA4-3651280CF138}" srcOrd="0" destOrd="0" parTransId="{8FA541F7-B670-4377-B8E8-92D11B669005}" sibTransId="{1B835531-D1FF-48A4-9447-B45AA09716B6}"/>
    <dgm:cxn modelId="{80C5FD83-7C31-4181-8877-B66D9A26BE12}" type="presOf" srcId="{25536CF0-4B50-40E6-A9B5-4A643AAF1B22}" destId="{916B213C-978A-49BB-8E24-BD19AB47B3DA}" srcOrd="0" destOrd="0" presId="urn:microsoft.com/office/officeart/2005/8/layout/hProcess9"/>
    <dgm:cxn modelId="{F4E61B8C-87C0-4D20-BFDA-3DDEC7CFAE1F}" type="presOf" srcId="{96594EB9-C1C4-409F-9AA4-3651280CF138}" destId="{45DF74EB-0B11-489D-8D84-6579490C538C}" srcOrd="0" destOrd="0" presId="urn:microsoft.com/office/officeart/2005/8/layout/hProcess9"/>
    <dgm:cxn modelId="{776ED0C4-1158-4064-B556-759F49AAD2E0}" type="presOf" srcId="{DF20A7F6-B2E5-4CB1-ADCC-16BBAB0FB29D}" destId="{0E0B3BE1-2B4B-43BB-988E-9B465639648E}" srcOrd="0" destOrd="0" presId="urn:microsoft.com/office/officeart/2005/8/layout/hProcess9"/>
    <dgm:cxn modelId="{29F0B0ED-050E-4363-BFFA-9BAD35EB11D5}" srcId="{25536CF0-4B50-40E6-A9B5-4A643AAF1B22}" destId="{FE4EF2B6-85F3-4002-8C34-BE74494B02D1}" srcOrd="3" destOrd="0" parTransId="{B970E6F3-C7C9-48E0-B4B9-6EC5C1BDF370}" sibTransId="{B9035CF0-5074-44F9-9613-92C2BE11EA28}"/>
    <dgm:cxn modelId="{3AE707C8-C9C6-436D-9390-7E9762B68947}" type="presParOf" srcId="{916B213C-978A-49BB-8E24-BD19AB47B3DA}" destId="{749DBDB6-6C39-4A66-921F-2C394F0DFDA5}" srcOrd="0" destOrd="0" presId="urn:microsoft.com/office/officeart/2005/8/layout/hProcess9"/>
    <dgm:cxn modelId="{2549A9B4-32B0-411C-BC0A-A29749369330}" type="presParOf" srcId="{916B213C-978A-49BB-8E24-BD19AB47B3DA}" destId="{2F1C342A-2EBF-4C94-A1B2-716ADDCE58E6}" srcOrd="1" destOrd="0" presId="urn:microsoft.com/office/officeart/2005/8/layout/hProcess9"/>
    <dgm:cxn modelId="{85CF4BB2-16D2-4942-8ADF-1194B3407793}" type="presParOf" srcId="{2F1C342A-2EBF-4C94-A1B2-716ADDCE58E6}" destId="{45DF74EB-0B11-489D-8D84-6579490C538C}" srcOrd="0" destOrd="0" presId="urn:microsoft.com/office/officeart/2005/8/layout/hProcess9"/>
    <dgm:cxn modelId="{016005D3-E7D8-4A8B-B837-787D73F8151D}" type="presParOf" srcId="{2F1C342A-2EBF-4C94-A1B2-716ADDCE58E6}" destId="{25062FC6-F2D8-4D4F-AE79-4A42B88EB885}" srcOrd="1" destOrd="0" presId="urn:microsoft.com/office/officeart/2005/8/layout/hProcess9"/>
    <dgm:cxn modelId="{F02DCBCC-B43F-41DF-84AB-FC38851F8899}" type="presParOf" srcId="{2F1C342A-2EBF-4C94-A1B2-716ADDCE58E6}" destId="{4D83A136-33B5-4C02-BFB8-C2ADF8C1A196}" srcOrd="2" destOrd="0" presId="urn:microsoft.com/office/officeart/2005/8/layout/hProcess9"/>
    <dgm:cxn modelId="{04E6CBBF-993A-45C0-B918-5729C233155A}" type="presParOf" srcId="{2F1C342A-2EBF-4C94-A1B2-716ADDCE58E6}" destId="{B89BCA72-3AC6-4903-A5FB-986302346754}" srcOrd="3" destOrd="0" presId="urn:microsoft.com/office/officeart/2005/8/layout/hProcess9"/>
    <dgm:cxn modelId="{1EBDB46C-4E50-488D-9853-BEEDC9E6095B}" type="presParOf" srcId="{2F1C342A-2EBF-4C94-A1B2-716ADDCE58E6}" destId="{0E0B3BE1-2B4B-43BB-988E-9B465639648E}" srcOrd="4" destOrd="0" presId="urn:microsoft.com/office/officeart/2005/8/layout/hProcess9"/>
    <dgm:cxn modelId="{9EAB89BC-E92F-4684-A3A1-53F360898CF9}" type="presParOf" srcId="{2F1C342A-2EBF-4C94-A1B2-716ADDCE58E6}" destId="{D50B6481-B6F6-40EB-8558-6FC072F854A5}" srcOrd="5" destOrd="0" presId="urn:microsoft.com/office/officeart/2005/8/layout/hProcess9"/>
    <dgm:cxn modelId="{46363B32-E2F6-4D49-94C6-4190535DC5CA}" type="presParOf" srcId="{2F1C342A-2EBF-4C94-A1B2-716ADDCE58E6}" destId="{4037F13B-2C5A-47A3-8C81-F68E8D59FABD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C825F0-251C-4304-85EE-93D6ACFFA6AD}" type="doc">
      <dgm:prSet loTypeId="urn:microsoft.com/office/officeart/2005/8/layout/vList6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uk-UA"/>
        </a:p>
      </dgm:t>
    </dgm:pt>
    <dgm:pt modelId="{FF6D1BC8-239A-477C-B99A-0AC25DC9D293}">
      <dgm:prSet phldrT="[Текст]" custT="1"/>
      <dgm:spPr/>
      <dgm:t>
        <a:bodyPr/>
        <a:lstStyle/>
        <a:p>
          <a:r>
            <a:rPr lang="uk-UA" sz="2400" b="1" i="1" noProof="0" dirty="0">
              <a:solidFill>
                <a:schemeClr val="bg1"/>
              </a:solidFill>
            </a:rPr>
            <a:t>1</a:t>
          </a:r>
        </a:p>
      </dgm:t>
    </dgm:pt>
    <dgm:pt modelId="{58C0FCA2-FA79-4A2A-AEA3-2341A5AC11B9}" type="parTrans" cxnId="{661342A6-1FFA-4E0E-8AE3-919AFDA3DDD3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C0EA35D2-555D-4F33-9E18-0F1737C62971}" type="sibTrans" cxnId="{661342A6-1FFA-4E0E-8AE3-919AFDA3DDD3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C0FD788D-96D9-42AF-96EC-3DEB8B4A607D}">
      <dgm:prSet phldrT="[Текст]" custT="1"/>
      <dgm:spPr>
        <a:solidFill>
          <a:schemeClr val="tx1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uk-UA" sz="2400" b="1" i="1" noProof="0" dirty="0">
              <a:solidFill>
                <a:schemeClr val="bg1"/>
              </a:solidFill>
            </a:rPr>
            <a:t>кожна команда є зрозумілою для виконавця;</a:t>
          </a:r>
        </a:p>
      </dgm:t>
    </dgm:pt>
    <dgm:pt modelId="{D07A16CA-5AEE-4E7A-A318-D2723EF23422}" type="parTrans" cxnId="{6CE761D6-4B8A-4D73-A2EF-E0A4FD11F2C8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77A18E54-432E-4DF8-BEDA-9FD27BD5D914}" type="sibTrans" cxnId="{6CE761D6-4B8A-4D73-A2EF-E0A4FD11F2C8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854C5096-8922-4145-9B55-054B02A8E863}">
      <dgm:prSet phldrT="[Текст]" custT="1"/>
      <dgm:spPr>
        <a:solidFill>
          <a:srgbClr val="E4917C"/>
        </a:solidFill>
      </dgm:spPr>
      <dgm:t>
        <a:bodyPr/>
        <a:lstStyle/>
        <a:p>
          <a:r>
            <a:rPr lang="uk-UA" sz="2400" b="1" i="1" noProof="0" dirty="0">
              <a:solidFill>
                <a:schemeClr val="bg1"/>
              </a:solidFill>
            </a:rPr>
            <a:t>2</a:t>
          </a:r>
        </a:p>
      </dgm:t>
    </dgm:pt>
    <dgm:pt modelId="{2A2173BE-4247-4E48-9B8E-7D4492E872FD}" type="parTrans" cxnId="{F4F07C82-651B-4A55-B69F-A8802DD86B05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4C4CDE93-5711-458F-AE0F-B8F00D03FB6E}" type="sibTrans" cxnId="{F4F07C82-651B-4A55-B69F-A8802DD86B05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52DE003E-E540-4685-BCC2-86A0B78C221A}">
      <dgm:prSet phldrT="[Текст]" custT="1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E4917C"/>
        </a:solidFill>
      </dgm:spPr>
      <dgm:t>
        <a:bodyPr/>
        <a:lstStyle/>
        <a:p>
          <a:r>
            <a:rPr lang="uk-UA" sz="2400" b="1" i="1" noProof="0" dirty="0">
              <a:solidFill>
                <a:schemeClr val="bg1"/>
              </a:solidFill>
            </a:rPr>
            <a:t>нова  команда  не  розпочинається,   поки  не  завершено попередню;</a:t>
          </a:r>
        </a:p>
      </dgm:t>
    </dgm:pt>
    <dgm:pt modelId="{00187844-0334-44B7-91DA-9839AEF0B610}" type="parTrans" cxnId="{14153C7D-C9D5-4EC2-B38E-D212BC289ECA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E58F5A7E-9E57-4482-BC62-970CD22EF048}" type="sibTrans" cxnId="{14153C7D-C9D5-4EC2-B38E-D212BC289ECA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0307DE7D-620F-4D36-AF6F-906E56E11795}">
      <dgm:prSet phldrT="[Текст]" custT="1"/>
      <dgm:spPr>
        <a:solidFill>
          <a:srgbClr val="660066"/>
        </a:solidFill>
      </dgm:spPr>
      <dgm:t>
        <a:bodyPr/>
        <a:lstStyle/>
        <a:p>
          <a:r>
            <a:rPr lang="uk-UA" sz="2400" b="1" i="1" noProof="0" dirty="0">
              <a:solidFill>
                <a:schemeClr val="bg1"/>
              </a:solidFill>
            </a:rPr>
            <a:t>3</a:t>
          </a:r>
        </a:p>
      </dgm:t>
    </dgm:pt>
    <dgm:pt modelId="{04CADB1E-1711-4F15-BD45-8E20ECC12645}" type="parTrans" cxnId="{22A32C43-BAD0-4F6C-BB04-592AC1BD8BFE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159E2F26-BFCA-428D-AF43-4C7121E10004}" type="sibTrans" cxnId="{22A32C43-BAD0-4F6C-BB04-592AC1BD8BFE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F912F2E1-0F09-4B3C-ADF0-74B92093C66E}">
      <dgm:prSet phldrT="[Текст]" custT="1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660066"/>
        </a:solidFill>
      </dgm:spPr>
      <dgm:t>
        <a:bodyPr/>
        <a:lstStyle/>
        <a:p>
          <a:r>
            <a:rPr lang="uk-UA" sz="2400" b="1" i="1" noProof="0" dirty="0">
              <a:solidFill>
                <a:schemeClr val="bg1"/>
              </a:solidFill>
            </a:rPr>
            <a:t>кількість команд обмежена і їх можна виконати за досить короткий час;</a:t>
          </a:r>
        </a:p>
      </dgm:t>
    </dgm:pt>
    <dgm:pt modelId="{42D7CD70-B42D-4D60-A1FB-0AF85A399483}" type="parTrans" cxnId="{381CAD22-BCA4-45C5-8338-8CD6C1A15D1C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6813E07B-7ED8-4DF9-842C-60200CA389E1}" type="sibTrans" cxnId="{381CAD22-BCA4-45C5-8338-8CD6C1A15D1C}">
      <dgm:prSet/>
      <dgm:spPr/>
      <dgm:t>
        <a:bodyPr/>
        <a:lstStyle/>
        <a:p>
          <a:endParaRPr lang="uk-UA" b="1" i="1" noProof="0" dirty="0">
            <a:solidFill>
              <a:schemeClr val="bg1"/>
            </a:solidFill>
          </a:endParaRPr>
        </a:p>
      </dgm:t>
    </dgm:pt>
    <dgm:pt modelId="{5F298155-4761-4E79-B7EA-7F334C38FB32}">
      <dgm:prSet phldrT="[Текст]" custT="1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00B050"/>
        </a:solidFill>
      </dgm:spPr>
      <dgm:t>
        <a:bodyPr/>
        <a:lstStyle/>
        <a:p>
          <a:r>
            <a:rPr lang="uk-UA" sz="2400" b="1" i="1" noProof="0" dirty="0">
              <a:solidFill>
                <a:schemeClr val="bg1"/>
              </a:solidFill>
            </a:rPr>
            <a:t>послідовне виконання всіх команд приводить до отримання результату.</a:t>
          </a:r>
        </a:p>
      </dgm:t>
    </dgm:pt>
    <dgm:pt modelId="{7D3A3CBE-84A1-4C63-883D-7371CA5D4F9D}" type="parTrans" cxnId="{38C420A4-AF96-4BA6-8A85-F7EFAE600148}">
      <dgm:prSet/>
      <dgm:spPr/>
      <dgm:t>
        <a:bodyPr/>
        <a:lstStyle/>
        <a:p>
          <a:endParaRPr lang="uk-UA" noProof="0" dirty="0">
            <a:solidFill>
              <a:schemeClr val="bg1"/>
            </a:solidFill>
          </a:endParaRPr>
        </a:p>
      </dgm:t>
    </dgm:pt>
    <dgm:pt modelId="{9F2EF66D-0AFD-485F-94FD-8CF5074972B4}" type="sibTrans" cxnId="{38C420A4-AF96-4BA6-8A85-F7EFAE600148}">
      <dgm:prSet/>
      <dgm:spPr/>
      <dgm:t>
        <a:bodyPr/>
        <a:lstStyle/>
        <a:p>
          <a:endParaRPr lang="uk-UA" noProof="0" dirty="0">
            <a:solidFill>
              <a:schemeClr val="bg1"/>
            </a:solidFill>
          </a:endParaRPr>
        </a:p>
      </dgm:t>
    </dgm:pt>
    <dgm:pt modelId="{C81F7CFE-CDF1-47F1-8E67-EF72FD01FCC3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uk-UA" sz="2400" b="1" i="1" noProof="0" dirty="0">
              <a:solidFill>
                <a:schemeClr val="bg1"/>
              </a:solidFill>
            </a:rPr>
            <a:t>4</a:t>
          </a:r>
        </a:p>
      </dgm:t>
    </dgm:pt>
    <dgm:pt modelId="{AFD8410B-C598-4A76-9AFF-9ED3A8D44688}" type="parTrans" cxnId="{8B91A96E-5DE8-4BE7-9EAA-75789B2B6398}">
      <dgm:prSet/>
      <dgm:spPr/>
      <dgm:t>
        <a:bodyPr/>
        <a:lstStyle/>
        <a:p>
          <a:endParaRPr lang="uk-UA" noProof="0" dirty="0">
            <a:solidFill>
              <a:schemeClr val="bg1"/>
            </a:solidFill>
          </a:endParaRPr>
        </a:p>
      </dgm:t>
    </dgm:pt>
    <dgm:pt modelId="{7DB2F24D-D296-4651-BAE4-81721EFFDC3D}" type="sibTrans" cxnId="{8B91A96E-5DE8-4BE7-9EAA-75789B2B6398}">
      <dgm:prSet/>
      <dgm:spPr/>
      <dgm:t>
        <a:bodyPr/>
        <a:lstStyle/>
        <a:p>
          <a:endParaRPr lang="uk-UA" noProof="0" dirty="0">
            <a:solidFill>
              <a:schemeClr val="bg1"/>
            </a:solidFill>
          </a:endParaRPr>
        </a:p>
      </dgm:t>
    </dgm:pt>
    <dgm:pt modelId="{1B48DFA7-A283-4ED5-97A2-57DC4B63750B}" type="pres">
      <dgm:prSet presAssocID="{03C825F0-251C-4304-85EE-93D6ACFFA6AD}" presName="Name0" presStyleCnt="0">
        <dgm:presLayoutVars>
          <dgm:dir/>
          <dgm:animLvl val="lvl"/>
          <dgm:resizeHandles/>
        </dgm:presLayoutVars>
      </dgm:prSet>
      <dgm:spPr/>
    </dgm:pt>
    <dgm:pt modelId="{4494CDB1-1FE0-4C2C-84AA-C77C5D58B93D}" type="pres">
      <dgm:prSet presAssocID="{FF6D1BC8-239A-477C-B99A-0AC25DC9D293}" presName="linNode" presStyleCnt="0"/>
      <dgm:spPr/>
    </dgm:pt>
    <dgm:pt modelId="{C1AAF883-1941-4233-A345-168109AEE691}" type="pres">
      <dgm:prSet presAssocID="{FF6D1BC8-239A-477C-B99A-0AC25DC9D293}" presName="parentShp" presStyleLbl="node1" presStyleIdx="0" presStyleCnt="4" custScaleX="19606">
        <dgm:presLayoutVars>
          <dgm:bulletEnabled val="1"/>
        </dgm:presLayoutVars>
      </dgm:prSet>
      <dgm:spPr/>
    </dgm:pt>
    <dgm:pt modelId="{5D968028-1C38-4662-885B-7B5217BCF89C}" type="pres">
      <dgm:prSet presAssocID="{FF6D1BC8-239A-477C-B99A-0AC25DC9D293}" presName="childShp" presStyleLbl="bgAccFollowNode1" presStyleIdx="0" presStyleCnt="4" custScaleX="126617">
        <dgm:presLayoutVars>
          <dgm:bulletEnabled val="1"/>
        </dgm:presLayoutVars>
      </dgm:prSet>
      <dgm:spPr/>
    </dgm:pt>
    <dgm:pt modelId="{2BD62489-A7CB-49B1-B15F-153ED1F15047}" type="pres">
      <dgm:prSet presAssocID="{C0EA35D2-555D-4F33-9E18-0F1737C62971}" presName="spacing" presStyleCnt="0"/>
      <dgm:spPr/>
    </dgm:pt>
    <dgm:pt modelId="{E6C4A127-B320-4EF6-B78C-0D1B9E43EFB4}" type="pres">
      <dgm:prSet presAssocID="{854C5096-8922-4145-9B55-054B02A8E863}" presName="linNode" presStyleCnt="0"/>
      <dgm:spPr/>
    </dgm:pt>
    <dgm:pt modelId="{4EBC9621-8C9E-4B1A-B899-73F8B816432A}" type="pres">
      <dgm:prSet presAssocID="{854C5096-8922-4145-9B55-054B02A8E863}" presName="parentShp" presStyleLbl="node1" presStyleIdx="1" presStyleCnt="4" custScaleX="19606">
        <dgm:presLayoutVars>
          <dgm:bulletEnabled val="1"/>
        </dgm:presLayoutVars>
      </dgm:prSet>
      <dgm:spPr/>
    </dgm:pt>
    <dgm:pt modelId="{604E42DF-8744-4554-A799-6F427B97ADCF}" type="pres">
      <dgm:prSet presAssocID="{854C5096-8922-4145-9B55-054B02A8E863}" presName="childShp" presStyleLbl="bgAccFollowNode1" presStyleIdx="1" presStyleCnt="4" custScaleX="126617">
        <dgm:presLayoutVars>
          <dgm:bulletEnabled val="1"/>
        </dgm:presLayoutVars>
      </dgm:prSet>
      <dgm:spPr/>
    </dgm:pt>
    <dgm:pt modelId="{869CCF32-02E5-4396-8ADC-07006D83FCC0}" type="pres">
      <dgm:prSet presAssocID="{4C4CDE93-5711-458F-AE0F-B8F00D03FB6E}" presName="spacing" presStyleCnt="0"/>
      <dgm:spPr/>
    </dgm:pt>
    <dgm:pt modelId="{CEF1F5B7-4223-4C3E-B5D9-351F05E9935C}" type="pres">
      <dgm:prSet presAssocID="{0307DE7D-620F-4D36-AF6F-906E56E11795}" presName="linNode" presStyleCnt="0"/>
      <dgm:spPr/>
    </dgm:pt>
    <dgm:pt modelId="{4914498E-0E6D-4A48-82A4-F6FCA4E86F68}" type="pres">
      <dgm:prSet presAssocID="{0307DE7D-620F-4D36-AF6F-906E56E11795}" presName="parentShp" presStyleLbl="node1" presStyleIdx="2" presStyleCnt="4" custScaleX="19606">
        <dgm:presLayoutVars>
          <dgm:bulletEnabled val="1"/>
        </dgm:presLayoutVars>
      </dgm:prSet>
      <dgm:spPr/>
    </dgm:pt>
    <dgm:pt modelId="{CC23DF03-079E-4200-9EED-382364F40D36}" type="pres">
      <dgm:prSet presAssocID="{0307DE7D-620F-4D36-AF6F-906E56E11795}" presName="childShp" presStyleLbl="bgAccFollowNode1" presStyleIdx="2" presStyleCnt="4" custScaleX="123749">
        <dgm:presLayoutVars>
          <dgm:bulletEnabled val="1"/>
        </dgm:presLayoutVars>
      </dgm:prSet>
      <dgm:spPr/>
    </dgm:pt>
    <dgm:pt modelId="{7A921C30-253F-4EF8-8322-069650E3917E}" type="pres">
      <dgm:prSet presAssocID="{159E2F26-BFCA-428D-AF43-4C7121E10004}" presName="spacing" presStyleCnt="0"/>
      <dgm:spPr/>
    </dgm:pt>
    <dgm:pt modelId="{E966F053-3217-4EBF-A446-DF870BEA265D}" type="pres">
      <dgm:prSet presAssocID="{C81F7CFE-CDF1-47F1-8E67-EF72FD01FCC3}" presName="linNode" presStyleCnt="0"/>
      <dgm:spPr/>
    </dgm:pt>
    <dgm:pt modelId="{DE7043F8-0448-45CC-8A37-3BBB5589F26A}" type="pres">
      <dgm:prSet presAssocID="{C81F7CFE-CDF1-47F1-8E67-EF72FD01FCC3}" presName="parentShp" presStyleLbl="node1" presStyleIdx="3" presStyleCnt="4" custScaleX="19606">
        <dgm:presLayoutVars>
          <dgm:bulletEnabled val="1"/>
        </dgm:presLayoutVars>
      </dgm:prSet>
      <dgm:spPr/>
    </dgm:pt>
    <dgm:pt modelId="{47D23F6C-3389-435E-A706-A429AC9A5387}" type="pres">
      <dgm:prSet presAssocID="{C81F7CFE-CDF1-47F1-8E67-EF72FD01FCC3}" presName="childShp" presStyleLbl="bgAccFollowNode1" presStyleIdx="3" presStyleCnt="4" custScaleX="123749">
        <dgm:presLayoutVars>
          <dgm:bulletEnabled val="1"/>
        </dgm:presLayoutVars>
      </dgm:prSet>
      <dgm:spPr/>
    </dgm:pt>
  </dgm:ptLst>
  <dgm:cxnLst>
    <dgm:cxn modelId="{381CAD22-BCA4-45C5-8338-8CD6C1A15D1C}" srcId="{0307DE7D-620F-4D36-AF6F-906E56E11795}" destId="{F912F2E1-0F09-4B3C-ADF0-74B92093C66E}" srcOrd="0" destOrd="0" parTransId="{42D7CD70-B42D-4D60-A1FB-0AF85A399483}" sibTransId="{6813E07B-7ED8-4DF9-842C-60200CA389E1}"/>
    <dgm:cxn modelId="{749F642D-DFC8-4765-B7C4-7EA67793114C}" type="presOf" srcId="{C0FD788D-96D9-42AF-96EC-3DEB8B4A607D}" destId="{5D968028-1C38-4662-885B-7B5217BCF89C}" srcOrd="0" destOrd="0" presId="urn:microsoft.com/office/officeart/2005/8/layout/vList6"/>
    <dgm:cxn modelId="{CE428D3C-F051-44F0-B989-20B665C45AA2}" type="presOf" srcId="{F912F2E1-0F09-4B3C-ADF0-74B92093C66E}" destId="{CC23DF03-079E-4200-9EED-382364F40D36}" srcOrd="0" destOrd="0" presId="urn:microsoft.com/office/officeart/2005/8/layout/vList6"/>
    <dgm:cxn modelId="{22A32C43-BAD0-4F6C-BB04-592AC1BD8BFE}" srcId="{03C825F0-251C-4304-85EE-93D6ACFFA6AD}" destId="{0307DE7D-620F-4D36-AF6F-906E56E11795}" srcOrd="2" destOrd="0" parTransId="{04CADB1E-1711-4F15-BD45-8E20ECC12645}" sibTransId="{159E2F26-BFCA-428D-AF43-4C7121E10004}"/>
    <dgm:cxn modelId="{8B91A96E-5DE8-4BE7-9EAA-75789B2B6398}" srcId="{03C825F0-251C-4304-85EE-93D6ACFFA6AD}" destId="{C81F7CFE-CDF1-47F1-8E67-EF72FD01FCC3}" srcOrd="3" destOrd="0" parTransId="{AFD8410B-C598-4A76-9AFF-9ED3A8D44688}" sibTransId="{7DB2F24D-D296-4651-BAE4-81721EFFDC3D}"/>
    <dgm:cxn modelId="{19541350-BB89-4E4D-818C-E57E39EFEBEB}" type="presOf" srcId="{5F298155-4761-4E79-B7EA-7F334C38FB32}" destId="{47D23F6C-3389-435E-A706-A429AC9A5387}" srcOrd="0" destOrd="0" presId="urn:microsoft.com/office/officeart/2005/8/layout/vList6"/>
    <dgm:cxn modelId="{14153C7D-C9D5-4EC2-B38E-D212BC289ECA}" srcId="{854C5096-8922-4145-9B55-054B02A8E863}" destId="{52DE003E-E540-4685-BCC2-86A0B78C221A}" srcOrd="0" destOrd="0" parTransId="{00187844-0334-44B7-91DA-9839AEF0B610}" sibTransId="{E58F5A7E-9E57-4482-BC62-970CD22EF048}"/>
    <dgm:cxn modelId="{F4F07C82-651B-4A55-B69F-A8802DD86B05}" srcId="{03C825F0-251C-4304-85EE-93D6ACFFA6AD}" destId="{854C5096-8922-4145-9B55-054B02A8E863}" srcOrd="1" destOrd="0" parTransId="{2A2173BE-4247-4E48-9B8E-7D4492E872FD}" sibTransId="{4C4CDE93-5711-458F-AE0F-B8F00D03FB6E}"/>
    <dgm:cxn modelId="{38C420A4-AF96-4BA6-8A85-F7EFAE600148}" srcId="{C81F7CFE-CDF1-47F1-8E67-EF72FD01FCC3}" destId="{5F298155-4761-4E79-B7EA-7F334C38FB32}" srcOrd="0" destOrd="0" parTransId="{7D3A3CBE-84A1-4C63-883D-7371CA5D4F9D}" sibTransId="{9F2EF66D-0AFD-485F-94FD-8CF5074972B4}"/>
    <dgm:cxn modelId="{661342A6-1FFA-4E0E-8AE3-919AFDA3DDD3}" srcId="{03C825F0-251C-4304-85EE-93D6ACFFA6AD}" destId="{FF6D1BC8-239A-477C-B99A-0AC25DC9D293}" srcOrd="0" destOrd="0" parTransId="{58C0FCA2-FA79-4A2A-AEA3-2341A5AC11B9}" sibTransId="{C0EA35D2-555D-4F33-9E18-0F1737C62971}"/>
    <dgm:cxn modelId="{CD75D3A7-7D0E-480A-BECF-35BE27FEE732}" type="presOf" srcId="{FF6D1BC8-239A-477C-B99A-0AC25DC9D293}" destId="{C1AAF883-1941-4233-A345-168109AEE691}" srcOrd="0" destOrd="0" presId="urn:microsoft.com/office/officeart/2005/8/layout/vList6"/>
    <dgm:cxn modelId="{69202DB0-4B3F-434C-B445-15AD9AF96C00}" type="presOf" srcId="{854C5096-8922-4145-9B55-054B02A8E863}" destId="{4EBC9621-8C9E-4B1A-B899-73F8B816432A}" srcOrd="0" destOrd="0" presId="urn:microsoft.com/office/officeart/2005/8/layout/vList6"/>
    <dgm:cxn modelId="{10744AB8-71B2-4E3F-960D-91BA34C262B8}" type="presOf" srcId="{0307DE7D-620F-4D36-AF6F-906E56E11795}" destId="{4914498E-0E6D-4A48-82A4-F6FCA4E86F68}" srcOrd="0" destOrd="0" presId="urn:microsoft.com/office/officeart/2005/8/layout/vList6"/>
    <dgm:cxn modelId="{4ABD58BB-670B-4C58-AA57-79A99DD99E41}" type="presOf" srcId="{52DE003E-E540-4685-BCC2-86A0B78C221A}" destId="{604E42DF-8744-4554-A799-6F427B97ADCF}" srcOrd="0" destOrd="0" presId="urn:microsoft.com/office/officeart/2005/8/layout/vList6"/>
    <dgm:cxn modelId="{6CE761D6-4B8A-4D73-A2EF-E0A4FD11F2C8}" srcId="{FF6D1BC8-239A-477C-B99A-0AC25DC9D293}" destId="{C0FD788D-96D9-42AF-96EC-3DEB8B4A607D}" srcOrd="0" destOrd="0" parTransId="{D07A16CA-5AEE-4E7A-A318-D2723EF23422}" sibTransId="{77A18E54-432E-4DF8-BEDA-9FD27BD5D914}"/>
    <dgm:cxn modelId="{743B3BDD-C7EA-4DDF-8BCB-DEEC9E82A42E}" type="presOf" srcId="{03C825F0-251C-4304-85EE-93D6ACFFA6AD}" destId="{1B48DFA7-A283-4ED5-97A2-57DC4B63750B}" srcOrd="0" destOrd="0" presId="urn:microsoft.com/office/officeart/2005/8/layout/vList6"/>
    <dgm:cxn modelId="{A926DEF5-C533-421F-AB12-85C865C27EBF}" type="presOf" srcId="{C81F7CFE-CDF1-47F1-8E67-EF72FD01FCC3}" destId="{DE7043F8-0448-45CC-8A37-3BBB5589F26A}" srcOrd="0" destOrd="0" presId="urn:microsoft.com/office/officeart/2005/8/layout/vList6"/>
    <dgm:cxn modelId="{A424DD8C-6064-400F-BB08-093529D67D5E}" type="presParOf" srcId="{1B48DFA7-A283-4ED5-97A2-57DC4B63750B}" destId="{4494CDB1-1FE0-4C2C-84AA-C77C5D58B93D}" srcOrd="0" destOrd="0" presId="urn:microsoft.com/office/officeart/2005/8/layout/vList6"/>
    <dgm:cxn modelId="{8992370B-3DD9-4BAF-9E3F-2A9B37C50444}" type="presParOf" srcId="{4494CDB1-1FE0-4C2C-84AA-C77C5D58B93D}" destId="{C1AAF883-1941-4233-A345-168109AEE691}" srcOrd="0" destOrd="0" presId="urn:microsoft.com/office/officeart/2005/8/layout/vList6"/>
    <dgm:cxn modelId="{6353EC79-E739-4A49-A534-5B9FA9D72A8C}" type="presParOf" srcId="{4494CDB1-1FE0-4C2C-84AA-C77C5D58B93D}" destId="{5D968028-1C38-4662-885B-7B5217BCF89C}" srcOrd="1" destOrd="0" presId="urn:microsoft.com/office/officeart/2005/8/layout/vList6"/>
    <dgm:cxn modelId="{E205B79A-0CBF-4C7C-8354-5B2595936F02}" type="presParOf" srcId="{1B48DFA7-A283-4ED5-97A2-57DC4B63750B}" destId="{2BD62489-A7CB-49B1-B15F-153ED1F15047}" srcOrd="1" destOrd="0" presId="urn:microsoft.com/office/officeart/2005/8/layout/vList6"/>
    <dgm:cxn modelId="{8B5406D0-586C-4A0E-A4CD-B37EBD0CC06F}" type="presParOf" srcId="{1B48DFA7-A283-4ED5-97A2-57DC4B63750B}" destId="{E6C4A127-B320-4EF6-B78C-0D1B9E43EFB4}" srcOrd="2" destOrd="0" presId="urn:microsoft.com/office/officeart/2005/8/layout/vList6"/>
    <dgm:cxn modelId="{E5B070DC-E10A-431C-BED9-024502C9872A}" type="presParOf" srcId="{E6C4A127-B320-4EF6-B78C-0D1B9E43EFB4}" destId="{4EBC9621-8C9E-4B1A-B899-73F8B816432A}" srcOrd="0" destOrd="0" presId="urn:microsoft.com/office/officeart/2005/8/layout/vList6"/>
    <dgm:cxn modelId="{163140C2-D7EE-4A73-AB53-211618DF931C}" type="presParOf" srcId="{E6C4A127-B320-4EF6-B78C-0D1B9E43EFB4}" destId="{604E42DF-8744-4554-A799-6F427B97ADCF}" srcOrd="1" destOrd="0" presId="urn:microsoft.com/office/officeart/2005/8/layout/vList6"/>
    <dgm:cxn modelId="{4F69736A-354C-4835-A860-0F2D43CB328D}" type="presParOf" srcId="{1B48DFA7-A283-4ED5-97A2-57DC4B63750B}" destId="{869CCF32-02E5-4396-8ADC-07006D83FCC0}" srcOrd="3" destOrd="0" presId="urn:microsoft.com/office/officeart/2005/8/layout/vList6"/>
    <dgm:cxn modelId="{0B782DB2-1BD1-450C-8081-C21168A0323E}" type="presParOf" srcId="{1B48DFA7-A283-4ED5-97A2-57DC4B63750B}" destId="{CEF1F5B7-4223-4C3E-B5D9-351F05E9935C}" srcOrd="4" destOrd="0" presId="urn:microsoft.com/office/officeart/2005/8/layout/vList6"/>
    <dgm:cxn modelId="{056EBD3E-535D-4441-BE0B-857DCCB229E7}" type="presParOf" srcId="{CEF1F5B7-4223-4C3E-B5D9-351F05E9935C}" destId="{4914498E-0E6D-4A48-82A4-F6FCA4E86F68}" srcOrd="0" destOrd="0" presId="urn:microsoft.com/office/officeart/2005/8/layout/vList6"/>
    <dgm:cxn modelId="{2276524F-B581-40D8-A6B5-DDC3114D12C6}" type="presParOf" srcId="{CEF1F5B7-4223-4C3E-B5D9-351F05E9935C}" destId="{CC23DF03-079E-4200-9EED-382364F40D36}" srcOrd="1" destOrd="0" presId="urn:microsoft.com/office/officeart/2005/8/layout/vList6"/>
    <dgm:cxn modelId="{93B44961-B3D6-4796-B1B4-1BFF01151609}" type="presParOf" srcId="{1B48DFA7-A283-4ED5-97A2-57DC4B63750B}" destId="{7A921C30-253F-4EF8-8322-069650E3917E}" srcOrd="5" destOrd="0" presId="urn:microsoft.com/office/officeart/2005/8/layout/vList6"/>
    <dgm:cxn modelId="{557906FD-ED04-484A-87C6-749B088A0987}" type="presParOf" srcId="{1B48DFA7-A283-4ED5-97A2-57DC4B63750B}" destId="{E966F053-3217-4EBF-A446-DF870BEA265D}" srcOrd="6" destOrd="0" presId="urn:microsoft.com/office/officeart/2005/8/layout/vList6"/>
    <dgm:cxn modelId="{5D35B46E-69B3-4D2F-88FF-17943595001F}" type="presParOf" srcId="{E966F053-3217-4EBF-A446-DF870BEA265D}" destId="{DE7043F8-0448-45CC-8A37-3BBB5589F26A}" srcOrd="0" destOrd="0" presId="urn:microsoft.com/office/officeart/2005/8/layout/vList6"/>
    <dgm:cxn modelId="{C0B0B8A5-CD3F-4DF8-877F-C1AC55787E27}" type="presParOf" srcId="{E966F053-3217-4EBF-A446-DF870BEA265D}" destId="{47D23F6C-3389-435E-A706-A429AC9A538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DBDB6-6C39-4A66-921F-2C394F0DFDA5}">
      <dsp:nvSpPr>
        <dsp:cNvPr id="0" name=""/>
        <dsp:cNvSpPr/>
      </dsp:nvSpPr>
      <dsp:spPr>
        <a:xfrm>
          <a:off x="611043" y="0"/>
          <a:ext cx="6925160" cy="4713387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5DF74EB-0B11-489D-8D84-6579490C538C}">
      <dsp:nvSpPr>
        <dsp:cNvPr id="0" name=""/>
        <dsp:cNvSpPr/>
      </dsp:nvSpPr>
      <dsp:spPr>
        <a:xfrm>
          <a:off x="530" y="1414016"/>
          <a:ext cx="1767206" cy="188535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i="1" kern="1200" noProof="0" dirty="0"/>
            <a:t>Що називають алгоритмом</a:t>
          </a:r>
          <a:endParaRPr lang="ru-RU" sz="1800" b="1" kern="1200" dirty="0"/>
        </a:p>
      </dsp:txBody>
      <dsp:txXfrm>
        <a:off x="530" y="1414016"/>
        <a:ext cx="1767206" cy="1885354"/>
      </dsp:txXfrm>
    </dsp:sp>
    <dsp:sp modelId="{4D83A136-33B5-4C02-BFB8-C2ADF8C1A196}">
      <dsp:nvSpPr>
        <dsp:cNvPr id="0" name=""/>
        <dsp:cNvSpPr/>
      </dsp:nvSpPr>
      <dsp:spPr>
        <a:xfrm>
          <a:off x="2024724" y="1414016"/>
          <a:ext cx="1767206" cy="188535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i="1" kern="1200" noProof="0" dirty="0"/>
            <a:t>У якій формі можна подати алгоритм</a:t>
          </a:r>
          <a:endParaRPr lang="ru-RU" sz="1800" b="1" kern="1200" dirty="0"/>
        </a:p>
      </dsp:txBody>
      <dsp:txXfrm>
        <a:off x="2024724" y="1414016"/>
        <a:ext cx="1767206" cy="1885354"/>
      </dsp:txXfrm>
    </dsp:sp>
    <dsp:sp modelId="{0E0B3BE1-2B4B-43BB-988E-9B465639648E}">
      <dsp:nvSpPr>
        <dsp:cNvPr id="0" name=""/>
        <dsp:cNvSpPr/>
      </dsp:nvSpPr>
      <dsp:spPr>
        <a:xfrm>
          <a:off x="4048919" y="1414016"/>
          <a:ext cx="1767206" cy="188535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i="1" kern="1200" noProof="0" dirty="0"/>
            <a:t>Хто або що може бути виконавцем алгоритму</a:t>
          </a:r>
          <a:endParaRPr lang="ru-RU" sz="1800" b="1" kern="1200" dirty="0"/>
        </a:p>
      </dsp:txBody>
      <dsp:txXfrm>
        <a:off x="4048919" y="1414016"/>
        <a:ext cx="1767206" cy="1885354"/>
      </dsp:txXfrm>
    </dsp:sp>
    <dsp:sp modelId="{4037F13B-2C5A-47A3-8C81-F68E8D59FABD}">
      <dsp:nvSpPr>
        <dsp:cNvPr id="0" name=""/>
        <dsp:cNvSpPr/>
      </dsp:nvSpPr>
      <dsp:spPr>
        <a:xfrm>
          <a:off x="6073114" y="1414016"/>
          <a:ext cx="2073603" cy="188535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i="1" kern="1200" noProof="0" dirty="0"/>
            <a:t>Які особливості структури слідування при графічному поданні алгоритмів</a:t>
          </a:r>
          <a:endParaRPr lang="ru-RU" sz="1800" b="1" kern="1200" dirty="0"/>
        </a:p>
      </dsp:txBody>
      <dsp:txXfrm>
        <a:off x="6073114" y="1414016"/>
        <a:ext cx="2073603" cy="18853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968028-1C38-4662-885B-7B5217BCF89C}">
      <dsp:nvSpPr>
        <dsp:cNvPr id="0" name=""/>
        <dsp:cNvSpPr/>
      </dsp:nvSpPr>
      <dsp:spPr>
        <a:xfrm>
          <a:off x="1333447" y="1190"/>
          <a:ext cx="6356779" cy="944562"/>
        </a:xfrm>
        <a:prstGeom prst="rightArrow">
          <a:avLst>
            <a:gd name="adj1" fmla="val 75000"/>
            <a:gd name="adj2" fmla="val 50000"/>
          </a:avLst>
        </a:prstGeom>
        <a:solidFill>
          <a:schemeClr val="tx1">
            <a:lumMod val="60000"/>
            <a:lumOff val="40000"/>
            <a:alpha val="9000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400" b="1" i="1" kern="1200" noProof="0" dirty="0">
              <a:solidFill>
                <a:schemeClr val="bg1"/>
              </a:solidFill>
            </a:rPr>
            <a:t>кожна команда є зрозумілою для виконавця;</a:t>
          </a:r>
        </a:p>
      </dsp:txBody>
      <dsp:txXfrm>
        <a:off x="1333447" y="1190"/>
        <a:ext cx="6356779" cy="944562"/>
      </dsp:txXfrm>
    </dsp:sp>
    <dsp:sp modelId="{C1AAF883-1941-4233-A345-168109AEE691}">
      <dsp:nvSpPr>
        <dsp:cNvPr id="0" name=""/>
        <dsp:cNvSpPr/>
      </dsp:nvSpPr>
      <dsp:spPr>
        <a:xfrm>
          <a:off x="677237" y="1190"/>
          <a:ext cx="656209" cy="94456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i="1" kern="1200" noProof="0" dirty="0">
              <a:solidFill>
                <a:schemeClr val="bg1"/>
              </a:solidFill>
            </a:rPr>
            <a:t>1</a:t>
          </a:r>
        </a:p>
      </dsp:txBody>
      <dsp:txXfrm>
        <a:off x="677237" y="1190"/>
        <a:ext cx="656209" cy="944562"/>
      </dsp:txXfrm>
    </dsp:sp>
    <dsp:sp modelId="{604E42DF-8744-4554-A799-6F427B97ADCF}">
      <dsp:nvSpPr>
        <dsp:cNvPr id="0" name=""/>
        <dsp:cNvSpPr/>
      </dsp:nvSpPr>
      <dsp:spPr>
        <a:xfrm>
          <a:off x="1333447" y="1040209"/>
          <a:ext cx="6356779" cy="944562"/>
        </a:xfrm>
        <a:prstGeom prst="rightArrow">
          <a:avLst>
            <a:gd name="adj1" fmla="val 75000"/>
            <a:gd name="adj2" fmla="val 50000"/>
          </a:avLst>
        </a:prstGeom>
        <a:solidFill>
          <a:srgbClr val="E4917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400" b="1" i="1" kern="1200" noProof="0" dirty="0">
              <a:solidFill>
                <a:schemeClr val="bg1"/>
              </a:solidFill>
            </a:rPr>
            <a:t>нова  команда  не  розпочинається,   поки  не  завершено попередню;</a:t>
          </a:r>
        </a:p>
      </dsp:txBody>
      <dsp:txXfrm>
        <a:off x="1333447" y="1040209"/>
        <a:ext cx="6356779" cy="944562"/>
      </dsp:txXfrm>
    </dsp:sp>
    <dsp:sp modelId="{4EBC9621-8C9E-4B1A-B899-73F8B816432A}">
      <dsp:nvSpPr>
        <dsp:cNvPr id="0" name=""/>
        <dsp:cNvSpPr/>
      </dsp:nvSpPr>
      <dsp:spPr>
        <a:xfrm>
          <a:off x="677237" y="1040209"/>
          <a:ext cx="656209" cy="944562"/>
        </a:xfrm>
        <a:prstGeom prst="roundRect">
          <a:avLst/>
        </a:prstGeom>
        <a:solidFill>
          <a:srgbClr val="E4917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i="1" kern="1200" noProof="0" dirty="0">
              <a:solidFill>
                <a:schemeClr val="bg1"/>
              </a:solidFill>
            </a:rPr>
            <a:t>2</a:t>
          </a:r>
        </a:p>
      </dsp:txBody>
      <dsp:txXfrm>
        <a:off x="677237" y="1040209"/>
        <a:ext cx="656209" cy="944562"/>
      </dsp:txXfrm>
    </dsp:sp>
    <dsp:sp modelId="{CC23DF03-079E-4200-9EED-382364F40D36}">
      <dsp:nvSpPr>
        <dsp:cNvPr id="0" name=""/>
        <dsp:cNvSpPr/>
      </dsp:nvSpPr>
      <dsp:spPr>
        <a:xfrm>
          <a:off x="1405441" y="2079228"/>
          <a:ext cx="6212791" cy="944562"/>
        </a:xfrm>
        <a:prstGeom prst="rightArrow">
          <a:avLst>
            <a:gd name="adj1" fmla="val 75000"/>
            <a:gd name="adj2" fmla="val 50000"/>
          </a:avLst>
        </a:prstGeom>
        <a:solidFill>
          <a:srgbClr val="6600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400" b="1" i="1" kern="1200" noProof="0" dirty="0">
              <a:solidFill>
                <a:schemeClr val="bg1"/>
              </a:solidFill>
            </a:rPr>
            <a:t>кількість команд обмежена і їх можна виконати за досить короткий час;</a:t>
          </a:r>
        </a:p>
      </dsp:txBody>
      <dsp:txXfrm>
        <a:off x="1405441" y="2079228"/>
        <a:ext cx="6212791" cy="944562"/>
      </dsp:txXfrm>
    </dsp:sp>
    <dsp:sp modelId="{4914498E-0E6D-4A48-82A4-F6FCA4E86F68}">
      <dsp:nvSpPr>
        <dsp:cNvPr id="0" name=""/>
        <dsp:cNvSpPr/>
      </dsp:nvSpPr>
      <dsp:spPr>
        <a:xfrm>
          <a:off x="749231" y="2079228"/>
          <a:ext cx="656209" cy="944562"/>
        </a:xfrm>
        <a:prstGeom prst="roundRect">
          <a:avLst/>
        </a:prstGeom>
        <a:solidFill>
          <a:srgbClr val="6600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i="1" kern="1200" noProof="0" dirty="0">
              <a:solidFill>
                <a:schemeClr val="bg1"/>
              </a:solidFill>
            </a:rPr>
            <a:t>3</a:t>
          </a:r>
        </a:p>
      </dsp:txBody>
      <dsp:txXfrm>
        <a:off x="749231" y="2079228"/>
        <a:ext cx="656209" cy="944562"/>
      </dsp:txXfrm>
    </dsp:sp>
    <dsp:sp modelId="{47D23F6C-3389-435E-A706-A429AC9A5387}">
      <dsp:nvSpPr>
        <dsp:cNvPr id="0" name=""/>
        <dsp:cNvSpPr/>
      </dsp:nvSpPr>
      <dsp:spPr>
        <a:xfrm>
          <a:off x="1405441" y="3118246"/>
          <a:ext cx="6212791" cy="944562"/>
        </a:xfrm>
        <a:prstGeom prst="rightArrow">
          <a:avLst>
            <a:gd name="adj1" fmla="val 75000"/>
            <a:gd name="adj2" fmla="val 50000"/>
          </a:avLst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400" b="1" i="1" kern="1200" noProof="0" dirty="0">
              <a:solidFill>
                <a:schemeClr val="bg1"/>
              </a:solidFill>
            </a:rPr>
            <a:t>послідовне виконання всіх команд приводить до отримання результату.</a:t>
          </a:r>
        </a:p>
      </dsp:txBody>
      <dsp:txXfrm>
        <a:off x="1405441" y="3118246"/>
        <a:ext cx="6212791" cy="944562"/>
      </dsp:txXfrm>
    </dsp:sp>
    <dsp:sp modelId="{DE7043F8-0448-45CC-8A37-3BBB5589F26A}">
      <dsp:nvSpPr>
        <dsp:cNvPr id="0" name=""/>
        <dsp:cNvSpPr/>
      </dsp:nvSpPr>
      <dsp:spPr>
        <a:xfrm>
          <a:off x="749231" y="3118246"/>
          <a:ext cx="656209" cy="944562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i="1" kern="1200" noProof="0" dirty="0">
              <a:solidFill>
                <a:schemeClr val="bg1"/>
              </a:solidFill>
            </a:rPr>
            <a:t>4</a:t>
          </a:r>
        </a:p>
      </dsp:txBody>
      <dsp:txXfrm>
        <a:off x="749231" y="3118246"/>
        <a:ext cx="656209" cy="9445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E09475C-719C-47A0-A427-569958BBCEFE}" type="datetimeFigureOut">
              <a:rPr lang="uk-UA"/>
              <a:pPr>
                <a:defRPr/>
              </a:pPr>
              <a:t>22.04.2022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uk-UA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9C7F045-3D14-4175-89C8-18101029594F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A897F2-3E8C-4AAC-8062-53A57BCD4E48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6084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34F2CC6-7EE3-49E9-9F35-09402B768B03}" type="slidenum">
              <a:rPr lang="ru-RU" sz="1200">
                <a:latin typeface="Calibri" pitchFamily="34" charset="0"/>
              </a:rPr>
              <a:pPr algn="r"/>
              <a:t>23</a:t>
            </a:fld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Місце для зображення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Місце для нотаток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/>
          </a:p>
        </p:txBody>
      </p:sp>
      <p:sp>
        <p:nvSpPr>
          <p:cNvPr id="81924" name="Місце для номера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3445261-97A5-49F0-A068-8CF21FA856A9}" type="slidenum">
              <a:rPr lang="uk-UA" sz="1200"/>
              <a:pPr algn="r"/>
              <a:t>27</a:t>
            </a:fld>
            <a:endParaRPr lang="uk-UA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EEDAB-B2B7-46A1-83DA-66E0CC145F1D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6A014-7AD9-4321-94E8-C15560A4581F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CC785-8C85-469E-8957-240DB2FFA71C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CA2E9-0CF8-4987-B1B3-54922460FB1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09E2F-6112-4133-A303-E0B1C3933C0E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24A0E-5BA2-4B9E-BE30-C7455B5DC0E2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39B66-D905-44D1-BFBC-CB48040DA12C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E2B4B-D690-448A-96A3-2FD250ACE0F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C7A9A-45A3-4252-B662-AE0179D13ACA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277B8-A625-489C-A9D7-C6CA9311E14B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F07BE-3761-43C3-8A5D-729051C42A3F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A6EA2-42A4-43DD-9477-25021C75D494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B32AF-B8A0-4672-ABCE-28C5BDCA214D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F0BFB-1815-4056-9688-8D4AA6878FD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78F4D-8B7E-4F49-8B7A-9B80789A7649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011BB-6EF6-447D-9F5A-40E64E7C6CD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B47C4-7D03-49B0-8741-F0DEAAA4CF1F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32C1E-0871-40AA-B313-A09E71129CC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16BED-C4E3-48BC-B7FD-0CDF8E81C2A0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BB0A4-9C76-4625-B9D7-ADFE7251D10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6408D-D7FE-473B-A3F0-96232ACDD6F5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80AD7-941D-4D9D-BC99-E3D82EFB2EF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текста</a:t>
            </a:r>
          </a:p>
          <a:p>
            <a:pPr lvl="1"/>
            <a:r>
              <a:rPr lang="ru-RU" altLang="uk-UA"/>
              <a:t>Второй уровень</a:t>
            </a:r>
          </a:p>
          <a:p>
            <a:pPr lvl="2"/>
            <a:r>
              <a:rPr lang="ru-RU" altLang="uk-UA"/>
              <a:t>Третий уровень</a:t>
            </a:r>
          </a:p>
          <a:p>
            <a:pPr lvl="3"/>
            <a:r>
              <a:rPr lang="ru-RU" altLang="uk-UA"/>
              <a:t>Четвертый уровень</a:t>
            </a:r>
          </a:p>
          <a:p>
            <a:pPr lvl="4"/>
            <a:r>
              <a:rPr lang="ru-RU" altLang="uk-UA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DE6AC7-6C0D-4B2E-BD39-3C74AD753C9F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6EC2DAC-804B-4426-A8F7-B7348E88B22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11" Type="http://schemas.openxmlformats.org/officeDocument/2006/relationships/image" Target="../media/image27.png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35.gi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ctrTitle"/>
          </p:nvPr>
        </p:nvSpPr>
        <p:spPr>
          <a:xfrm>
            <a:off x="4511824" y="1339628"/>
            <a:ext cx="5832326" cy="4465637"/>
          </a:xfrm>
        </p:spPr>
        <p:txBody>
          <a:bodyPr/>
          <a:lstStyle/>
          <a:p>
            <a:pPr eaLnBrk="1" hangingPunct="1"/>
            <a:r>
              <a:rPr lang="uk-UA" sz="3200" b="1" dirty="0">
                <a:solidFill>
                  <a:srgbClr val="C00000"/>
                </a:solidFill>
                <a:latin typeface="Verdana" pitchFamily="34" charset="0"/>
              </a:rPr>
              <a:t>ПОНЯТТЯ АЛГОРИТМУ. ВИКОНАВЦІ АЛГОРИТМІВ</a:t>
            </a:r>
            <a:r>
              <a:rPr lang="en-US" sz="3200" b="1" dirty="0">
                <a:solidFill>
                  <a:srgbClr val="C00000"/>
                </a:solidFill>
                <a:latin typeface="Verdana" pitchFamily="34" charset="0"/>
              </a:rPr>
              <a:t>.</a:t>
            </a:r>
            <a:br>
              <a:rPr lang="en-US" sz="3200" b="1" dirty="0"/>
            </a:br>
            <a:r>
              <a:rPr lang="uk-UA" sz="3200" b="1" dirty="0">
                <a:solidFill>
                  <a:srgbClr val="C00000"/>
                </a:solidFill>
                <a:latin typeface="Verdana" pitchFamily="34" charset="0"/>
              </a:rPr>
              <a:t>ФОРМИ ПОДАННЯ АЛГОРИТМІВ</a:t>
            </a:r>
            <a:br>
              <a:rPr lang="uk-UA" sz="3200" b="1" dirty="0">
                <a:solidFill>
                  <a:srgbClr val="C00000"/>
                </a:solidFill>
                <a:latin typeface="Verdana" pitchFamily="34" charset="0"/>
              </a:rPr>
            </a:br>
            <a:endParaRPr lang="uk-UA" altLang="uk-UA" sz="3200" b="1" dirty="0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5" name="Округлена прямокутна виноска 7"/>
          <p:cNvSpPr/>
          <p:nvPr/>
        </p:nvSpPr>
        <p:spPr>
          <a:xfrm>
            <a:off x="5087888" y="836712"/>
            <a:ext cx="5040560" cy="720080"/>
          </a:xfrm>
          <a:prstGeom prst="wedgeRoundRectCallout">
            <a:avLst>
              <a:gd name="adj1" fmla="val 1954"/>
              <a:gd name="adj2" fmla="val 10743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ТЕМА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553" y="764705"/>
            <a:ext cx="3087687" cy="354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919537" y="5229201"/>
            <a:ext cx="3311525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uk-UA" sz="2000" b="1" dirty="0">
                <a:latin typeface="Calibri" pitchFamily="34" charset="0"/>
              </a:rPr>
              <a:t>ЗА ПІДРУЧНИКОМ Н.В.МОРЗЕ</a:t>
            </a:r>
            <a:endParaRPr lang="en-US" sz="2000" b="1" dirty="0">
              <a:latin typeface="Calibri" pitchFamily="34" charset="0"/>
            </a:endParaRPr>
          </a:p>
        </p:txBody>
      </p:sp>
      <p:grpSp>
        <p:nvGrpSpPr>
          <p:cNvPr id="3" name="Округлена прямокутна виноска 1"/>
          <p:cNvGrpSpPr>
            <a:grpSpLocks/>
          </p:cNvGrpSpPr>
          <p:nvPr/>
        </p:nvGrpSpPr>
        <p:grpSpPr bwMode="auto">
          <a:xfrm>
            <a:off x="5016501" y="5300663"/>
            <a:ext cx="5172075" cy="1016000"/>
            <a:chOff x="660" y="2200"/>
            <a:chExt cx="1625" cy="549"/>
          </a:xfrm>
        </p:grpSpPr>
        <p:pic>
          <p:nvPicPr>
            <p:cNvPr id="14346" name="Округлена прямокутна виноска 1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60" y="2200"/>
              <a:ext cx="1625" cy="549"/>
            </a:xfrm>
            <a:prstGeom prst="rect">
              <a:avLst/>
            </a:prstGeom>
            <a:noFill/>
          </p:spPr>
        </p:pic>
        <p:sp>
          <p:nvSpPr>
            <p:cNvPr id="14347" name="Text Box 11"/>
            <p:cNvSpPr txBox="1">
              <a:spLocks noChangeArrowheads="1"/>
            </p:cNvSpPr>
            <p:nvPr/>
          </p:nvSpPr>
          <p:spPr bwMode="auto">
            <a:xfrm>
              <a:off x="727" y="2260"/>
              <a:ext cx="1496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uk-UA" b="1" i="1" dirty="0">
                  <a:latin typeface="Century Gothic" pitchFamily="34" charset="0"/>
                </a:rPr>
                <a:t>Підготувала: вчитель </a:t>
              </a:r>
              <a:r>
                <a:rPr lang="uk-UA" b="1" i="1" dirty="0" err="1">
                  <a:latin typeface="Century Gothic" pitchFamily="34" charset="0"/>
                </a:rPr>
                <a:t>Великомостівського</a:t>
              </a:r>
              <a:r>
                <a:rPr lang="uk-UA" b="1" i="1" dirty="0">
                  <a:latin typeface="Century Gothic" pitchFamily="34" charset="0"/>
                </a:rPr>
                <a:t> ОЗЗСО І-ІІІ ст.</a:t>
              </a:r>
            </a:p>
            <a:p>
              <a:pPr algn="ctr"/>
              <a:r>
                <a:rPr lang="uk-UA" b="1" i="1" dirty="0" err="1">
                  <a:latin typeface="Century Gothic" pitchFamily="34" charset="0"/>
                </a:rPr>
                <a:t>Салик</a:t>
              </a:r>
              <a:r>
                <a:rPr lang="uk-UA" b="1" i="1" dirty="0">
                  <a:latin typeface="Century Gothic" pitchFamily="34" charset="0"/>
                </a:rPr>
                <a:t> С.М.</a:t>
              </a:r>
            </a:p>
          </p:txBody>
        </p:sp>
      </p:grpSp>
      <p:sp>
        <p:nvSpPr>
          <p:cNvPr id="12" name="Округлена прямокутна виноска 7"/>
          <p:cNvSpPr/>
          <p:nvPr/>
        </p:nvSpPr>
        <p:spPr>
          <a:xfrm>
            <a:off x="2207568" y="4365104"/>
            <a:ext cx="1944216" cy="720080"/>
          </a:xfrm>
          <a:prstGeom prst="wedgeRoundRectCallout">
            <a:avLst>
              <a:gd name="adj1" fmla="val -12788"/>
              <a:gd name="adj2" fmla="val -116209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/>
            <a:r>
              <a:rPr lang="uk-UA" sz="2000" b="1" dirty="0">
                <a:solidFill>
                  <a:schemeClr val="bg1"/>
                </a:solidFill>
                <a:latin typeface="Times New Roman" pitchFamily="18" charset="0"/>
              </a:rPr>
              <a:t>Розділ 2 </a:t>
            </a:r>
            <a:r>
              <a:rPr lang="en-US" sz="2000" b="1" dirty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uk-UA" sz="2000" b="1" dirty="0">
                <a:solidFill>
                  <a:schemeClr val="bg1"/>
                </a:solidFill>
                <a:latin typeface="Verdana" pitchFamily="34" charset="0"/>
              </a:rPr>
              <a:t>ст.14</a:t>
            </a:r>
            <a:endParaRPr lang="en-US" sz="2000" b="1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91544" y="404664"/>
            <a:ext cx="8219256" cy="1143000"/>
          </a:xfrm>
          <a:noFill/>
        </p:spPr>
        <p:txBody>
          <a:bodyPr/>
          <a:lstStyle/>
          <a:p>
            <a:pPr eaLnBrk="1" hangingPunct="1">
              <a:defRPr/>
            </a:pPr>
            <a:r>
              <a:rPr lang="uk-UA" altLang="uk-UA" b="1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На уроці ми дізнаємося:</a:t>
            </a:r>
            <a:endParaRPr lang="ru-RU" altLang="uk-UA" b="1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1981200" y="1412777"/>
          <a:ext cx="8147248" cy="4713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Дата 4"/>
          <p:cNvSpPr txBox="1">
            <a:spLocks noGrp="1"/>
          </p:cNvSpPr>
          <p:nvPr/>
        </p:nvSpPr>
        <p:spPr>
          <a:xfrm>
            <a:off x="1981200" y="6356351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4696233-BB6C-4305-ACF3-702FA7600F66}" type="datetime1">
              <a:rPr lang="uk-UA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22.04.2022</a:t>
            </a:fld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077200" y="6356351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BD37B0F-C8DB-4510-B2D8-D1E1629B4FD8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ъект 2"/>
          <p:cNvSpPr>
            <a:spLocks noGrp="1"/>
          </p:cNvSpPr>
          <p:nvPr>
            <p:ph idx="4294967295"/>
          </p:nvPr>
        </p:nvSpPr>
        <p:spPr>
          <a:xfrm>
            <a:off x="1935164" y="1412776"/>
            <a:ext cx="8732837" cy="4525962"/>
          </a:xfrm>
        </p:spPr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uk-UA" sz="2400" b="1" dirty="0"/>
              <a:t>Учні повинні вміти:</a:t>
            </a:r>
          </a:p>
          <a:p>
            <a:pPr marL="355600" indent="-355600">
              <a:spcBef>
                <a:spcPts val="0"/>
              </a:spcBef>
            </a:pPr>
            <a:r>
              <a:rPr lang="uk-UA" sz="2400" dirty="0"/>
              <a:t>розрізняти вказівки від речень, що не є вказівками;</a:t>
            </a:r>
          </a:p>
          <a:p>
            <a:pPr marL="355600" indent="-355600">
              <a:spcBef>
                <a:spcPts val="0"/>
              </a:spcBef>
            </a:pPr>
            <a:r>
              <a:rPr lang="uk-UA" sz="2400" dirty="0"/>
              <a:t>пояснювати зв’язок системи вказівок алгоритму та їх виконавця;</a:t>
            </a:r>
          </a:p>
          <a:p>
            <a:pPr marL="355600" indent="-355600">
              <a:spcBef>
                <a:spcPts val="0"/>
              </a:spcBef>
            </a:pPr>
            <a:r>
              <a:rPr lang="uk-UA" sz="2400" dirty="0"/>
              <a:t>виявляти випадки, коли виконавець не може виконати алгоритм, вказівку;</a:t>
            </a:r>
          </a:p>
          <a:p>
            <a:pPr>
              <a:spcBef>
                <a:spcPts val="0"/>
              </a:spcBef>
              <a:buNone/>
            </a:pPr>
            <a:r>
              <a:rPr lang="uk-UA" sz="2400" b="1" dirty="0"/>
              <a:t>Подавати приклади:</a:t>
            </a:r>
          </a:p>
          <a:p>
            <a:pPr marL="355600" indent="-355600">
              <a:spcBef>
                <a:spcPts val="0"/>
              </a:spcBef>
            </a:pPr>
            <a:r>
              <a:rPr lang="uk-UA" sz="2400" dirty="0"/>
              <a:t>виконавців алгоритмів та систем вказівок виконавців алгоритмів;</a:t>
            </a:r>
          </a:p>
          <a:p>
            <a:pPr marL="355600" indent="-355600">
              <a:spcBef>
                <a:spcPts val="0"/>
              </a:spcBef>
            </a:pPr>
            <a:r>
              <a:rPr lang="uk-UA" sz="2400" dirty="0"/>
              <a:t>алгоритмів із життя;</a:t>
            </a:r>
          </a:p>
          <a:p>
            <a:pPr marL="355600" indent="-355600">
              <a:spcBef>
                <a:spcPts val="0"/>
              </a:spcBef>
            </a:pPr>
            <a:r>
              <a:rPr lang="uk-UA" sz="2400" dirty="0"/>
              <a:t>структури слідування в алгоритмах із життя та навчальної діяльності;</a:t>
            </a:r>
          </a:p>
          <a:p>
            <a:pPr marL="355600" indent="-355600">
              <a:spcBef>
                <a:spcPts val="0"/>
              </a:spcBef>
            </a:pPr>
            <a:r>
              <a:rPr lang="uk-UA" sz="2400" dirty="0"/>
              <a:t>використання планів виконання завдання;</a:t>
            </a:r>
          </a:p>
          <a:p>
            <a:pPr lvl="0">
              <a:buNone/>
            </a:pPr>
            <a:endParaRPr lang="uk-UA" sz="1800" dirty="0"/>
          </a:p>
        </p:txBody>
      </p:sp>
      <p:sp>
        <p:nvSpPr>
          <p:cNvPr id="4" name="Округлена прямокутна виноска 7"/>
          <p:cNvSpPr/>
          <p:nvPr/>
        </p:nvSpPr>
        <p:spPr>
          <a:xfrm>
            <a:off x="2063552" y="548680"/>
            <a:ext cx="8136904" cy="645592"/>
          </a:xfrm>
          <a:prstGeom prst="wedgeRoundRectCallout">
            <a:avLst>
              <a:gd name="adj1" fmla="val 1954"/>
              <a:gd name="adj2" fmla="val 10743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b="1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ОЧІКУВАНІ РЕЗУЛЬТАТИ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24000" y="274638"/>
            <a:ext cx="9144000" cy="1143000"/>
          </a:xfrm>
        </p:spPr>
        <p:txBody>
          <a:bodyPr>
            <a:no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ЩО НАЗИВАЮТЬ АЛГОРИТМОМ?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79577" y="1484784"/>
            <a:ext cx="7671541" cy="3223796"/>
          </a:xfrm>
          <a:prstGeom prst="roundRect">
            <a:avLst>
              <a:gd name="adj" fmla="val 97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indent="457200" algn="ctr"/>
            <a:r>
              <a:rPr lang="uk-UA" sz="3200" b="1" i="1" dirty="0">
                <a:solidFill>
                  <a:schemeClr val="tx1"/>
                </a:solidFill>
                <a:latin typeface="Century Gothic" pitchFamily="34" charset="0"/>
              </a:rPr>
              <a:t>В інформатиці інструкцію називають </a:t>
            </a:r>
            <a:r>
              <a:rPr lang="uk-UA" sz="3200" b="1" i="1" dirty="0">
                <a:solidFill>
                  <a:srgbClr val="C00000"/>
                </a:solidFill>
                <a:latin typeface="Century Gothic" pitchFamily="34" charset="0"/>
              </a:rPr>
              <a:t>алгоритмом</a:t>
            </a:r>
            <a:r>
              <a:rPr lang="uk-UA" sz="3200" b="1" i="1" dirty="0">
                <a:solidFill>
                  <a:schemeClr val="tx1"/>
                </a:solidFill>
                <a:latin typeface="Century Gothic" pitchFamily="34" charset="0"/>
              </a:rPr>
              <a:t>, якщо вона складається із скінченної послідовності команд, спрямованих на отримання певного результату.</a:t>
            </a:r>
          </a:p>
        </p:txBody>
      </p:sp>
      <p:pic>
        <p:nvPicPr>
          <p:cNvPr id="59398" name="Picture 4" descr="algorism, algorithm, block, diagram, flow, flowblock, logic, program, structure ic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7888" y="4941169"/>
            <a:ext cx="2016224" cy="1295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ЩО НАЗИВАЮТЬ АЛГОРИТМОМ?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99656" y="1320602"/>
            <a:ext cx="7272808" cy="1532334"/>
          </a:xfrm>
          <a:prstGeom prst="round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indent="457200" algn="just">
              <a:defRPr sz="2400" b="1" i="1"/>
            </a:lvl1pPr>
          </a:lstStyle>
          <a:p>
            <a:pPr>
              <a:defRPr/>
            </a:pPr>
            <a:r>
              <a:rPr lang="uk-UA" dirty="0">
                <a:solidFill>
                  <a:srgbClr val="FF0000"/>
                </a:solidFill>
              </a:rPr>
              <a:t>Алгоритм </a:t>
            </a:r>
            <a:r>
              <a:rPr lang="uk-UA" dirty="0">
                <a:solidFill>
                  <a:schemeClr val="tx1"/>
                </a:solidFill>
              </a:rPr>
              <a:t>— </a:t>
            </a:r>
            <a:r>
              <a:rPr lang="uk-UA" sz="2800" dirty="0">
                <a:solidFill>
                  <a:schemeClr val="tx1"/>
                </a:solidFill>
              </a:rPr>
              <a:t>це скінченна послідовність команд, виконання яких приводить до розв'язання поставленої задачі.</a:t>
            </a:r>
          </a:p>
        </p:txBody>
      </p:sp>
      <p:pic>
        <p:nvPicPr>
          <p:cNvPr id="8" name="Picture 2" descr="alert, attention, danger, error, exclamation, hanger, message, problem, warning ic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13589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196343" y="2991810"/>
            <a:ext cx="6199326" cy="3288923"/>
          </a:xfrm>
          <a:prstGeom prst="roundRect">
            <a:avLst>
              <a:gd name="adj" fmla="val 97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en-US"/>
            </a:defPPr>
            <a:lvl1pPr indent="457200" algn="just">
              <a:defRPr sz="2400" b="1" i="1"/>
            </a:lvl1pPr>
          </a:lstStyle>
          <a:p>
            <a:pPr algn="ctr">
              <a:defRPr/>
            </a:pPr>
            <a:r>
              <a:rPr lang="uk-UA" sz="2800" dirty="0">
                <a:solidFill>
                  <a:schemeClr val="tx1"/>
                </a:solidFill>
              </a:rPr>
              <a:t>Слово алгоритм походить від імені перського вченого, астронома і математика Аль-Хорезмі. Приблизно 825 р. він сформулював правила виконання дій над числами, якими користувалися в Стародавній Індії.</a:t>
            </a:r>
          </a:p>
        </p:txBody>
      </p:sp>
      <p:pic>
        <p:nvPicPr>
          <p:cNvPr id="3074" name="Picture 2" descr="http://asia-travel.uz/images/uzbekistan/outstanding-people/al-horezm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1" y="3068639"/>
            <a:ext cx="1704975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81200" y="413792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АЛГОРИТМ ПРИГОТУВАННЯ БУТЕРБРОДУ (ст.14)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84410" y="1687783"/>
            <a:ext cx="5335727" cy="4656594"/>
          </a:xfrm>
          <a:prstGeom prst="roundRect">
            <a:avLst>
              <a:gd name="adj" fmla="val 97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tx1"/>
                </a:solidFill>
              </a:rPr>
              <a:t>Узяти шматок хліба.</a:t>
            </a:r>
          </a:p>
          <a:p>
            <a:pPr indent="457200"/>
            <a:r>
              <a:rPr lang="uk-UA" sz="2800" b="1" i="1" dirty="0">
                <a:solidFill>
                  <a:schemeClr val="tx1"/>
                </a:solidFill>
              </a:rPr>
              <a:t>Покласти на хліб листок салату.</a:t>
            </a:r>
          </a:p>
          <a:p>
            <a:pPr indent="457200"/>
            <a:r>
              <a:rPr lang="uk-UA" sz="2800" b="1" i="1" dirty="0">
                <a:solidFill>
                  <a:schemeClr val="tx1"/>
                </a:solidFill>
              </a:rPr>
              <a:t>Покласти зверху котлету.</a:t>
            </a:r>
          </a:p>
          <a:p>
            <a:pPr indent="457200"/>
            <a:r>
              <a:rPr lang="uk-UA" sz="2800" b="1" i="1" dirty="0">
                <a:solidFill>
                  <a:schemeClr val="tx1"/>
                </a:solidFill>
              </a:rPr>
              <a:t>Покласти зверху шматок сиру.</a:t>
            </a:r>
          </a:p>
          <a:p>
            <a:pPr indent="457200"/>
            <a:r>
              <a:rPr lang="uk-UA" sz="2800" b="1" i="1" dirty="0">
                <a:solidFill>
                  <a:schemeClr val="tx1"/>
                </a:solidFill>
              </a:rPr>
              <a:t>Покласти на сир шматок помідора.</a:t>
            </a:r>
          </a:p>
          <a:p>
            <a:pPr indent="457200"/>
            <a:r>
              <a:rPr lang="uk-UA" sz="2800" b="1" i="1" dirty="0">
                <a:solidFill>
                  <a:schemeClr val="tx1"/>
                </a:solidFill>
              </a:rPr>
              <a:t>Накрити іншим шматком хліба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92145" y="1772816"/>
            <a:ext cx="2672631" cy="1846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92145" y="3789040"/>
            <a:ext cx="2736429" cy="1818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934163" y="2132856"/>
          <a:ext cx="836746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567608" y="908720"/>
            <a:ext cx="7344816" cy="1139726"/>
          </a:xfrm>
          <a:prstGeom prst="roundRect">
            <a:avLst>
              <a:gd name="adj" fmla="val 97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indent="457200" algn="just">
              <a:defRPr sz="2400" b="1" i="1"/>
            </a:lvl1pPr>
          </a:lstStyle>
          <a:p>
            <a:pPr algn="ctr">
              <a:defRPr/>
            </a:pPr>
            <a:r>
              <a:rPr lang="uk-UA" sz="3200" i="0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Алгоритми мають спільні ознаки: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35560" y="476672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ФОРМИ ПОДАННЯ АЛГОРИТМІВ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07568" y="1916832"/>
            <a:ext cx="3960440" cy="1269980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i="1" dirty="0"/>
              <a:t>Словесна форма подання</a:t>
            </a:r>
            <a:endParaRPr lang="uk-UA" sz="3600" b="1" i="1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56040" y="1916832"/>
            <a:ext cx="3856446" cy="1269980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i="1" dirty="0"/>
              <a:t>Графічна форма подання</a:t>
            </a:r>
            <a:endParaRPr lang="uk-UA" sz="3600" b="1" i="1" dirty="0">
              <a:solidFill>
                <a:srgbClr val="FFFF00"/>
              </a:solidFill>
            </a:endParaRPr>
          </a:p>
        </p:txBody>
      </p:sp>
      <p:pic>
        <p:nvPicPr>
          <p:cNvPr id="13" name="Picture 2" descr="algorithm, block, chart, diagram, flow, flow-block, graphs, plan, program, report, scheme, structure ic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2144" y="3933057"/>
            <a:ext cx="1728788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Shape 187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7648" y="3861049"/>
            <a:ext cx="25971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СЛОВЕСНА ФОРМА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279576" y="1196753"/>
            <a:ext cx="7787208" cy="4425355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uk-UA" b="1" dirty="0">
                <a:ea typeface="Kartika"/>
                <a:cs typeface="Kartika"/>
              </a:rPr>
              <a:t>Перехід вулиці: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Зупинись на тротуарі.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Подивись наліво.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Якщо транспорту немає, то йди до середини вулиці, інакше виконуй п.2.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 Подивись направо.</a:t>
            </a:r>
          </a:p>
          <a:p>
            <a:pPr marL="0" indent="0">
              <a:buFontTx/>
              <a:buAutoNum type="arabicPeriod"/>
            </a:pPr>
            <a:r>
              <a:rPr lang="uk-UA" dirty="0">
                <a:ea typeface="Kartika"/>
                <a:cs typeface="Kartika"/>
              </a:rPr>
              <a:t>Якщо немає транспорту, то йди до протилежного тротуару, інакше виконуй п.4. </a:t>
            </a:r>
            <a:endParaRPr lang="uk-UA" dirty="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ГРАФІЧНА ФОРМА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99657" y="1412777"/>
            <a:ext cx="6286031" cy="4243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3"/>
          <p:cNvSpPr txBox="1">
            <a:spLocks noChangeArrowheads="1"/>
          </p:cNvSpPr>
          <p:nvPr/>
        </p:nvSpPr>
        <p:spPr bwMode="auto">
          <a:xfrm>
            <a:off x="5159375" y="1725614"/>
            <a:ext cx="542448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uk-UA" sz="3200" b="1" dirty="0"/>
              <a:t>алгоритм</a:t>
            </a:r>
          </a:p>
          <a:p>
            <a:pPr algn="ctr"/>
            <a:r>
              <a:rPr lang="ru-RU" altLang="uk-UA" sz="3200" b="1" dirty="0">
                <a:solidFill>
                  <a:srgbClr val="C00000"/>
                </a:solidFill>
              </a:rPr>
              <a:t>«Мармелад </a:t>
            </a:r>
            <a:r>
              <a:rPr lang="ru-RU" altLang="uk-UA" sz="3200" b="1" dirty="0" err="1">
                <a:solidFill>
                  <a:srgbClr val="C00000"/>
                </a:solidFill>
              </a:rPr>
              <a:t>з</a:t>
            </a:r>
            <a:r>
              <a:rPr lang="ru-RU" altLang="uk-UA" sz="3200" b="1" dirty="0">
                <a:solidFill>
                  <a:srgbClr val="C00000"/>
                </a:solidFill>
              </a:rPr>
              <a:t> </a:t>
            </a:r>
            <a:r>
              <a:rPr lang="ru-RU" altLang="uk-UA" sz="3200" b="1" dirty="0" err="1">
                <a:solidFill>
                  <a:srgbClr val="C00000"/>
                </a:solidFill>
              </a:rPr>
              <a:t>чорної</a:t>
            </a:r>
            <a:r>
              <a:rPr lang="ru-RU" altLang="uk-UA" sz="3200" b="1" dirty="0">
                <a:solidFill>
                  <a:srgbClr val="C00000"/>
                </a:solidFill>
              </a:rPr>
              <a:t> </a:t>
            </a:r>
            <a:r>
              <a:rPr lang="ru-RU" altLang="uk-UA" sz="3200" b="1" dirty="0" err="1">
                <a:solidFill>
                  <a:srgbClr val="C00000"/>
                </a:solidFill>
              </a:rPr>
              <a:t>смородини</a:t>
            </a:r>
            <a:r>
              <a:rPr lang="ru-RU" altLang="uk-UA" sz="3200" b="1" dirty="0">
                <a:solidFill>
                  <a:srgbClr val="C00000"/>
                </a:solidFill>
              </a:rPr>
              <a:t>»</a:t>
            </a:r>
            <a:endParaRPr lang="ru-RU" altLang="uk-UA" sz="2400" b="1" dirty="0">
              <a:solidFill>
                <a:srgbClr val="C00000"/>
              </a:solidFill>
            </a:endParaRPr>
          </a:p>
        </p:txBody>
      </p:sp>
      <p:grpSp>
        <p:nvGrpSpPr>
          <p:cNvPr id="66563" name="Группа 19"/>
          <p:cNvGrpSpPr>
            <a:grpSpLocks/>
          </p:cNvGrpSpPr>
          <p:nvPr/>
        </p:nvGrpSpPr>
        <p:grpSpPr bwMode="auto">
          <a:xfrm>
            <a:off x="2279577" y="1484784"/>
            <a:ext cx="2808287" cy="4679950"/>
            <a:chOff x="395288" y="1268413"/>
            <a:chExt cx="2808287" cy="4679950"/>
          </a:xfrm>
        </p:grpSpPr>
        <p:sp>
          <p:nvSpPr>
            <p:cNvPr id="66564" name="AutoShape 4"/>
            <p:cNvSpPr>
              <a:spLocks noChangeArrowheads="1"/>
            </p:cNvSpPr>
            <p:nvPr/>
          </p:nvSpPr>
          <p:spPr bwMode="auto">
            <a:xfrm>
              <a:off x="395288" y="1268413"/>
              <a:ext cx="2808287" cy="627062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ru-RU" altLang="uk-UA" b="1"/>
                <a:t>Початок</a:t>
              </a:r>
            </a:p>
          </p:txBody>
        </p:sp>
        <p:sp>
          <p:nvSpPr>
            <p:cNvPr id="66565" name="Line 5"/>
            <p:cNvSpPr>
              <a:spLocks noChangeShapeType="1"/>
            </p:cNvSpPr>
            <p:nvPr/>
          </p:nvSpPr>
          <p:spPr bwMode="auto">
            <a:xfrm>
              <a:off x="1835150" y="1916113"/>
              <a:ext cx="0" cy="217487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66566" name="Rectangle 6"/>
            <p:cNvSpPr>
              <a:spLocks noChangeArrowheads="1"/>
            </p:cNvSpPr>
            <p:nvPr/>
          </p:nvSpPr>
          <p:spPr bwMode="auto">
            <a:xfrm>
              <a:off x="468313" y="2133600"/>
              <a:ext cx="2735262" cy="57467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ru-RU" altLang="uk-UA" sz="1600" b="1"/>
                <a:t>Ягоди чорної смородини</a:t>
              </a:r>
            </a:p>
            <a:p>
              <a:pPr algn="ctr"/>
              <a:r>
                <a:rPr lang="ru-RU" altLang="uk-UA" sz="1600" b="1"/>
                <a:t>розтерти</a:t>
              </a:r>
            </a:p>
          </p:txBody>
        </p:sp>
        <p:sp>
          <p:nvSpPr>
            <p:cNvPr id="66567" name="Line 7"/>
            <p:cNvSpPr>
              <a:spLocks noChangeShapeType="1"/>
            </p:cNvSpPr>
            <p:nvPr/>
          </p:nvSpPr>
          <p:spPr bwMode="auto">
            <a:xfrm>
              <a:off x="1835150" y="2708275"/>
              <a:ext cx="0" cy="2159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66568" name="Rectangle 8"/>
            <p:cNvSpPr>
              <a:spLocks noChangeArrowheads="1"/>
            </p:cNvSpPr>
            <p:nvPr/>
          </p:nvSpPr>
          <p:spPr bwMode="auto">
            <a:xfrm>
              <a:off x="468313" y="2924175"/>
              <a:ext cx="2735262" cy="57467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ru-RU" altLang="uk-UA" sz="1600" b="1"/>
                <a:t>Приготувати  в кастрюлі</a:t>
              </a:r>
            </a:p>
          </p:txBody>
        </p:sp>
        <p:sp>
          <p:nvSpPr>
            <p:cNvPr id="66569" name="Line 9"/>
            <p:cNvSpPr>
              <a:spLocks noChangeShapeType="1"/>
            </p:cNvSpPr>
            <p:nvPr/>
          </p:nvSpPr>
          <p:spPr bwMode="auto">
            <a:xfrm>
              <a:off x="1835150" y="3500438"/>
              <a:ext cx="0" cy="2159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66570" name="Rectangle 10"/>
            <p:cNvSpPr>
              <a:spLocks noChangeArrowheads="1"/>
            </p:cNvSpPr>
            <p:nvPr/>
          </p:nvSpPr>
          <p:spPr bwMode="auto">
            <a:xfrm>
              <a:off x="468313" y="3716338"/>
              <a:ext cx="2735262" cy="57785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ru-RU" altLang="uk-UA" sz="1600" b="1"/>
                <a:t>Теплу масу протерти</a:t>
              </a:r>
            </a:p>
            <a:p>
              <a:pPr algn="ctr"/>
              <a:r>
                <a:rPr lang="ru-RU" altLang="uk-UA" sz="1600" b="1"/>
                <a:t>через  сито </a:t>
              </a:r>
            </a:p>
          </p:txBody>
        </p:sp>
        <p:sp>
          <p:nvSpPr>
            <p:cNvPr id="66571" name="Rectangle 11"/>
            <p:cNvSpPr>
              <a:spLocks noChangeArrowheads="1"/>
            </p:cNvSpPr>
            <p:nvPr/>
          </p:nvSpPr>
          <p:spPr bwMode="auto">
            <a:xfrm>
              <a:off x="468313" y="4508500"/>
              <a:ext cx="2735262" cy="576263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ru-RU" altLang="uk-UA" sz="1600" b="1"/>
                <a:t>Варити до повного</a:t>
              </a:r>
            </a:p>
            <a:p>
              <a:pPr algn="ctr"/>
              <a:r>
                <a:rPr lang="ru-RU" altLang="uk-UA" sz="1600" b="1"/>
                <a:t>приготування </a:t>
              </a:r>
            </a:p>
          </p:txBody>
        </p:sp>
        <p:sp>
          <p:nvSpPr>
            <p:cNvPr id="66572" name="Line 12"/>
            <p:cNvSpPr>
              <a:spLocks noChangeShapeType="1"/>
            </p:cNvSpPr>
            <p:nvPr/>
          </p:nvSpPr>
          <p:spPr bwMode="auto">
            <a:xfrm>
              <a:off x="1835150" y="4292600"/>
              <a:ext cx="0" cy="2159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66573" name="AutoShape 13"/>
            <p:cNvSpPr>
              <a:spLocks noChangeArrowheads="1"/>
            </p:cNvSpPr>
            <p:nvPr/>
          </p:nvSpPr>
          <p:spPr bwMode="auto">
            <a:xfrm>
              <a:off x="468313" y="5300663"/>
              <a:ext cx="2735262" cy="64770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ru-RU" altLang="uk-UA" b="1"/>
                <a:t>КІНЕЦЬ</a:t>
              </a:r>
            </a:p>
          </p:txBody>
        </p:sp>
        <p:sp>
          <p:nvSpPr>
            <p:cNvPr id="66574" name="Line 14"/>
            <p:cNvSpPr>
              <a:spLocks noChangeShapeType="1"/>
            </p:cNvSpPr>
            <p:nvPr/>
          </p:nvSpPr>
          <p:spPr bwMode="auto">
            <a:xfrm>
              <a:off x="1835150" y="5084763"/>
              <a:ext cx="0" cy="2159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</p:grpSp>
      <p:sp>
        <p:nvSpPr>
          <p:cNvPr id="66575" name="Text Box 15"/>
          <p:cNvSpPr txBox="1">
            <a:spLocks noChangeArrowheads="1"/>
          </p:cNvSpPr>
          <p:nvPr/>
        </p:nvSpPr>
        <p:spPr bwMode="auto">
          <a:xfrm>
            <a:off x="5768975" y="3357563"/>
            <a:ext cx="4205288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sz="2400" b="1" i="1" dirty="0"/>
              <a:t>ПОЧАТОК</a:t>
            </a:r>
          </a:p>
          <a:p>
            <a:r>
              <a:rPr lang="ru-RU" altLang="uk-UA" sz="2400" b="1" i="1" dirty="0" err="1"/>
              <a:t>Ягоди</a:t>
            </a:r>
            <a:r>
              <a:rPr lang="ru-RU" altLang="uk-UA" sz="2400" b="1" i="1" dirty="0"/>
              <a:t> </a:t>
            </a:r>
            <a:r>
              <a:rPr lang="ru-RU" altLang="uk-UA" sz="2400" b="1" i="1" dirty="0" err="1"/>
              <a:t>чорної</a:t>
            </a:r>
            <a:r>
              <a:rPr lang="ru-RU" altLang="uk-UA" sz="2400" b="1" i="1" dirty="0"/>
              <a:t> </a:t>
            </a:r>
            <a:r>
              <a:rPr lang="ru-RU" altLang="uk-UA" sz="2400" b="1" i="1" dirty="0" err="1"/>
              <a:t>смородини</a:t>
            </a:r>
            <a:endParaRPr lang="ru-RU" altLang="uk-UA" sz="2400" b="1" i="1" dirty="0"/>
          </a:p>
          <a:p>
            <a:r>
              <a:rPr lang="ru-RU" altLang="uk-UA" sz="2400" b="1" i="1" dirty="0" err="1"/>
              <a:t>розім'яти</a:t>
            </a:r>
            <a:r>
              <a:rPr lang="ru-RU" altLang="uk-UA" sz="2400" b="1" i="1" dirty="0"/>
              <a:t>.</a:t>
            </a:r>
          </a:p>
          <a:p>
            <a:r>
              <a:rPr lang="ru-RU" altLang="uk-UA" sz="2400" b="1" i="1" dirty="0" err="1"/>
              <a:t>Розварити</a:t>
            </a:r>
            <a:r>
              <a:rPr lang="ru-RU" altLang="uk-UA" sz="2400" b="1" i="1" dirty="0"/>
              <a:t> в </a:t>
            </a:r>
            <a:r>
              <a:rPr lang="ru-RU" altLang="uk-UA" sz="2400" b="1" i="1" dirty="0" err="1"/>
              <a:t>каструлі</a:t>
            </a:r>
            <a:r>
              <a:rPr lang="ru-RU" altLang="uk-UA" sz="2400" b="1" i="1" dirty="0"/>
              <a:t>.</a:t>
            </a:r>
          </a:p>
          <a:p>
            <a:r>
              <a:rPr lang="ru-RU" altLang="uk-UA" sz="2400" b="1" i="1" dirty="0" err="1"/>
              <a:t>Гарячу</a:t>
            </a:r>
            <a:r>
              <a:rPr lang="ru-RU" altLang="uk-UA" sz="2400" b="1" i="1" dirty="0"/>
              <a:t> </a:t>
            </a:r>
            <a:r>
              <a:rPr lang="ru-RU" altLang="uk-UA" sz="2400" b="1" i="1" dirty="0" err="1"/>
              <a:t>масу</a:t>
            </a:r>
            <a:r>
              <a:rPr lang="ru-RU" altLang="uk-UA" sz="2400" b="1" i="1" dirty="0"/>
              <a:t> </a:t>
            </a:r>
            <a:r>
              <a:rPr lang="ru-RU" altLang="uk-UA" sz="2400" b="1" i="1" dirty="0" err="1"/>
              <a:t>протерти</a:t>
            </a:r>
            <a:endParaRPr lang="ru-RU" altLang="uk-UA" sz="2400" b="1" i="1" dirty="0"/>
          </a:p>
          <a:p>
            <a:r>
              <a:rPr lang="ru-RU" altLang="uk-UA" sz="2400" b="1" i="1" dirty="0"/>
              <a:t>через сито.</a:t>
            </a:r>
          </a:p>
          <a:p>
            <a:r>
              <a:rPr lang="ru-RU" altLang="uk-UA" sz="2400" b="1" i="1" dirty="0" err="1"/>
              <a:t>Уварити</a:t>
            </a:r>
            <a:r>
              <a:rPr lang="ru-RU" altLang="uk-UA" sz="2400" b="1" i="1" dirty="0"/>
              <a:t> до </a:t>
            </a:r>
            <a:r>
              <a:rPr lang="ru-RU" altLang="uk-UA" sz="2400" b="1" i="1" dirty="0" err="1"/>
              <a:t>готовності</a:t>
            </a:r>
            <a:r>
              <a:rPr lang="ru-RU" altLang="uk-UA" sz="2400" b="1" i="1" dirty="0"/>
              <a:t>.</a:t>
            </a:r>
          </a:p>
          <a:p>
            <a:r>
              <a:rPr lang="ru-RU" altLang="uk-UA" sz="2400" b="1" i="1" dirty="0"/>
              <a:t>КІНЕЦЬ</a:t>
            </a:r>
          </a:p>
        </p:txBody>
      </p:sp>
      <p:sp>
        <p:nvSpPr>
          <p:cNvPr id="66577" name="Rectangle 5"/>
          <p:cNvSpPr>
            <a:spLocks noChangeArrowheads="1"/>
          </p:cNvSpPr>
          <p:nvPr/>
        </p:nvSpPr>
        <p:spPr bwMode="auto">
          <a:xfrm>
            <a:off x="1919536" y="332656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altLang="uk-UA" sz="36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Алгоритми</a:t>
            </a:r>
            <a:r>
              <a:rPr lang="ru-RU" alt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 в </a:t>
            </a:r>
            <a:r>
              <a:rPr lang="ru-RU" altLang="uk-UA" sz="36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кулінарії</a:t>
            </a:r>
            <a:endParaRPr lang="ru-RU" altLang="uk-UA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alt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ВИКОНАВЦІ АЛГОРИТМУ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51445" y="1206619"/>
            <a:ext cx="8167945" cy="2051506"/>
          </a:xfrm>
          <a:prstGeom prst="roundRect">
            <a:avLst>
              <a:gd name="adj" fmla="val 97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indent="457200" algn="just"/>
            <a:r>
              <a:rPr lang="uk-UA" sz="2400" b="1" i="1" dirty="0">
                <a:solidFill>
                  <a:schemeClr val="tx1"/>
                </a:solidFill>
                <a:latin typeface="Century Gothic" pitchFamily="34" charset="0"/>
              </a:rPr>
              <a:t>Створюють алгоритми люди. А виконують їх люди й різні пристрої, якими управляють люди — комп'ютери, роботи, верстати, супутники, складна побутова техніка та навіть дитячі іграшки.</a:t>
            </a:r>
          </a:p>
        </p:txBody>
      </p:sp>
      <p:pic>
        <p:nvPicPr>
          <p:cNvPr id="10242" name="Picture 2" descr="http://www.studia-pr.ru/img/programmirovanie-sait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840" y="3573017"/>
            <a:ext cx="15748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http://www.theowl.com.au/source/ckfinder/files/New%20Comput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4" y="3352800"/>
            <a:ext cx="20923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 descr="http://i2.rozetka.ua/goods/95920/record_959206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43925" y="3429001"/>
            <a:ext cx="1544638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http://radiogamme.ru/bigradio/radio_136.jpg"/>
          <p:cNvPicPr>
            <a:picLocks noChangeAspect="1" noChangeArrowheads="1"/>
          </p:cNvPicPr>
          <p:nvPr/>
        </p:nvPicPr>
        <p:blipFill>
          <a:blip r:embed="rId5" cstate="print"/>
          <a:srcRect t="15382" b="18089"/>
          <a:stretch>
            <a:fillRect/>
          </a:stretch>
        </p:blipFill>
        <p:spPr bwMode="auto">
          <a:xfrm>
            <a:off x="6311901" y="3284539"/>
            <a:ext cx="2093913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63752" y="592727"/>
            <a:ext cx="6408712" cy="1532334"/>
          </a:xfrm>
          <a:prstGeom prst="round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indent="457200" algn="ctr"/>
            <a:r>
              <a:rPr lang="uk-UA" sz="2800" b="1" i="1" dirty="0">
                <a:solidFill>
                  <a:srgbClr val="FF0000"/>
                </a:solidFill>
                <a:latin typeface="Century Gothic" pitchFamily="34" charset="0"/>
              </a:rPr>
              <a:t>Виконавець алгоритму </a:t>
            </a:r>
            <a:r>
              <a:rPr lang="uk-UA" sz="2800" b="1" i="1" dirty="0">
                <a:solidFill>
                  <a:schemeClr val="tx1"/>
                </a:solidFill>
                <a:latin typeface="Century Gothic" pitchFamily="34" charset="0"/>
              </a:rPr>
              <a:t>— це об'єкт, здатний виконати команди алгоритму</a:t>
            </a:r>
            <a:r>
              <a:rPr lang="uk-UA" sz="2400" b="1" i="1" dirty="0">
                <a:solidFill>
                  <a:schemeClr val="tx1"/>
                </a:solidFill>
                <a:latin typeface="Century Gothic" pitchFamily="34" charset="0"/>
              </a:rPr>
              <a:t>.</a:t>
            </a:r>
          </a:p>
        </p:txBody>
      </p:sp>
      <p:pic>
        <p:nvPicPr>
          <p:cNvPr id="8" name="Picture 2" descr="alert, attention, danger, error, exclamation, hanger, message, problem, warning ic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9825" y="739775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207569" y="2348880"/>
            <a:ext cx="8150321" cy="1139726"/>
          </a:xfrm>
          <a:prstGeom prst="roundRect">
            <a:avLst>
              <a:gd name="adj" fmla="val 97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indent="457200" algn="ctr"/>
            <a:r>
              <a:rPr lang="uk-UA" sz="3200" b="1" i="1" dirty="0">
                <a:solidFill>
                  <a:srgbClr val="FF0000"/>
                </a:solidFill>
                <a:latin typeface="Century Gothic" pitchFamily="34" charset="0"/>
              </a:rPr>
              <a:t>Об'єктом </a:t>
            </a:r>
            <a:r>
              <a:rPr lang="uk-UA" sz="3200" b="1" i="1" dirty="0">
                <a:solidFill>
                  <a:schemeClr val="tx1"/>
                </a:solidFill>
                <a:latin typeface="Century Gothic" pitchFamily="34" charset="0"/>
              </a:rPr>
              <a:t>може бути людина, машина або пристрій.</a:t>
            </a:r>
          </a:p>
        </p:txBody>
      </p:sp>
      <p:pic>
        <p:nvPicPr>
          <p:cNvPr id="7172" name="Picture 4" descr="http://budivnik.pp.ua/wp-content/uploads/2010/02/20K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5640" y="3717033"/>
            <a:ext cx="3103562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http://svit24.net/images/stories/articles/2012/Avto/12-2012/08/tex_nokia_600_1.jpg"/>
          <p:cNvPicPr>
            <a:picLocks noChangeAspect="1" noChangeArrowheads="1"/>
          </p:cNvPicPr>
          <p:nvPr/>
        </p:nvPicPr>
        <p:blipFill>
          <a:blip r:embed="rId4" cstate="print"/>
          <a:srcRect l="10080" r="9282" b="7770"/>
          <a:stretch>
            <a:fillRect/>
          </a:stretch>
        </p:blipFill>
        <p:spPr bwMode="auto">
          <a:xfrm>
            <a:off x="6672064" y="3933056"/>
            <a:ext cx="227965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 descr="pic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75725" y="1844676"/>
            <a:ext cx="9588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7" descr="j019928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6241" y="764705"/>
            <a:ext cx="1370013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6" name="Picture 9" descr="j021194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1624" y="4437113"/>
            <a:ext cx="1900238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7" name="Picture 10" descr="j021685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11825" y="4365105"/>
            <a:ext cx="1827213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8" name="Picture 11" descr="j023413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7568" y="2708920"/>
            <a:ext cx="1479550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0" name="Picture 13" descr="j023426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16080" y="1268760"/>
            <a:ext cx="1166812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2" name="Picture 16" descr="j028569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68208" y="2564905"/>
            <a:ext cx="1706562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4" name="Picture 19" descr="j029755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664" y="1124745"/>
            <a:ext cx="1195388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5" name="Picture 21" descr="j033236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16081" y="4509120"/>
            <a:ext cx="1830387" cy="147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727849" y="2619558"/>
            <a:ext cx="3068911" cy="1191816"/>
          </a:xfrm>
          <a:prstGeom prst="round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457200" algn="ctr"/>
            <a:r>
              <a:rPr lang="uk-UA" sz="3200" b="1" i="1" dirty="0">
                <a:solidFill>
                  <a:srgbClr val="FF0000"/>
                </a:solidFill>
                <a:latin typeface="Century Gothic" pitchFamily="34" charset="0"/>
              </a:rPr>
              <a:t>Виконавці </a:t>
            </a:r>
          </a:p>
          <a:p>
            <a:pPr indent="457200" algn="ctr"/>
            <a:r>
              <a:rPr lang="uk-UA" sz="3200" b="1" i="1" dirty="0">
                <a:solidFill>
                  <a:srgbClr val="FF0000"/>
                </a:solidFill>
                <a:latin typeface="Century Gothic" pitchFamily="34" charset="0"/>
              </a:rPr>
              <a:t>алгоритму</a:t>
            </a:r>
          </a:p>
        </p:txBody>
      </p:sp>
      <p:pic>
        <p:nvPicPr>
          <p:cNvPr id="15" name="Picture 60" descr="3D_2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83833" y="764704"/>
            <a:ext cx="1455767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81200" y="548680"/>
            <a:ext cx="8686800" cy="1143000"/>
          </a:xfrm>
        </p:spPr>
        <p:txBody>
          <a:bodyPr>
            <a:noAutofit/>
          </a:bodyPr>
          <a:lstStyle/>
          <a:p>
            <a:r>
              <a:rPr lang="uk-UA" altLang="uk-UA" sz="2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РОЗГЛЯНЬМО ПРИКЛАДИ ЗАДАЧ, СКЛАДЕНИХ ДО НИХ АЛГОРИТМІВ І МОЖЛИВИХ ВИКОНАВЦІВ</a:t>
            </a:r>
          </a:p>
        </p:txBody>
      </p:sp>
      <p:pic>
        <p:nvPicPr>
          <p:cNvPr id="70659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791744" y="1700809"/>
            <a:ext cx="4608512" cy="1841913"/>
          </a:xfrm>
        </p:spPr>
      </p:pic>
      <p:pic>
        <p:nvPicPr>
          <p:cNvPr id="7066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1745" y="3429000"/>
            <a:ext cx="4608735" cy="2959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989" y="1636713"/>
            <a:ext cx="7285037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981200" y="54868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defRPr/>
            </a:pPr>
            <a:r>
              <a:rPr lang="uk-UA" altLang="uk-UA" sz="2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РОЗГЛЯНЬМО ПРИКЛАДИ ЗАДАЧ, СКЛАДЕНИХ ДО НИХ АЛГОРИТМІВ І МОЖЛИВИХ ВИКОНАВЦІВ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altLang="uk-UA" sz="2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ЯКІ ОСОБЛИВОСТІ СТРУКТУРИ СЛІДУВАННЯ</a:t>
            </a:r>
            <a:br>
              <a:rPr lang="uk-UA" altLang="uk-UA" sz="2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uk-UA" altLang="uk-UA" sz="2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ПРИ ГРАФІЧНОМУ ПОДАННІ АЛГОРИТМІВ?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63552" y="1412776"/>
            <a:ext cx="8064896" cy="4655582"/>
          </a:xfrm>
          <a:prstGeom prst="roundRect">
            <a:avLst>
              <a:gd name="adj" fmla="val 6347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indent="457200" algn="just">
              <a:defRPr sz="2400" b="1" i="1">
                <a:solidFill>
                  <a:srgbClr val="FF0000"/>
                </a:solidFill>
              </a:defRPr>
            </a:lvl1pPr>
          </a:lstStyle>
          <a:p>
            <a:pPr>
              <a:defRPr/>
            </a:pPr>
            <a:r>
              <a:rPr lang="uk-UA" dirty="0">
                <a:solidFill>
                  <a:schemeClr val="tx1"/>
                </a:solidFill>
              </a:rPr>
              <a:t>Команди алгоритмів можна умовно об’єднати у блоки — алгоритмічні структури. Для кожної структури для зручності вводять свої графічні позначення, за допомогою яких будь-який алгоритм можна подати наочно. Якщо команди виконуються послідовно, кожна наступна розпочинається після завершення попередньої і виконується тільки один раз, — маємо алгоритмічну структуру слідування. Таку структуру графічно позначають у вигляді послідовності прямокутників, у кожному з яких прописується команда або набір команд для отримання певного результату.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altLang="uk-UA" sz="2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АЛГОРИТМІЧНА СТРУКТУРА СЛІДУВАННЯ</a:t>
            </a:r>
          </a:p>
        </p:txBody>
      </p:sp>
      <p:pic>
        <p:nvPicPr>
          <p:cNvPr id="73731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7568" y="1124744"/>
            <a:ext cx="7848872" cy="272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991544" y="3933056"/>
            <a:ext cx="8208912" cy="2377142"/>
          </a:xfrm>
          <a:prstGeom prst="roundRect">
            <a:avLst>
              <a:gd name="adj" fmla="val 97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indent="457200" algn="just">
              <a:defRPr sz="2400" b="1" i="1">
                <a:solidFill>
                  <a:srgbClr val="FF0000"/>
                </a:solidFill>
              </a:defRPr>
            </a:lvl1pPr>
          </a:lstStyle>
          <a:p>
            <a:pPr>
              <a:defRPr/>
            </a:pPr>
            <a:r>
              <a:rPr lang="uk-UA" sz="2800" dirty="0">
                <a:solidFill>
                  <a:schemeClr val="tx1"/>
                </a:solidFill>
              </a:rPr>
              <a:t>Виконавець має розв'язувати задачу за вказаним алгоритмом формально, тобто виконувати послідовно команду за командою, не вносячи ані до послідовності, ані до кожної команди алгоритму жодних змін.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4" name="Object 26"/>
          <p:cNvGraphicFramePr>
            <a:graphicFrameLocks noChangeAspect="1"/>
          </p:cNvGraphicFramePr>
          <p:nvPr/>
        </p:nvGraphicFramePr>
        <p:xfrm>
          <a:off x="1524000" y="-4763"/>
          <a:ext cx="9144000" cy="686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Слайд" r:id="rId3" imgW="4250469" imgH="3188305" progId="PowerPoint.Template.8">
                  <p:embed/>
                </p:oleObj>
              </mc:Choice>
              <mc:Fallback>
                <p:oleObj name="Слайд" r:id="rId3" imgW="4250469" imgH="3188305" progId="PowerPoint.Template.8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-4763"/>
                        <a:ext cx="9144000" cy="686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5" name="Заголовок 5"/>
          <p:cNvSpPr>
            <a:spLocks noGrp="1"/>
          </p:cNvSpPr>
          <p:nvPr>
            <p:ph type="title"/>
          </p:nvPr>
        </p:nvSpPr>
        <p:spPr>
          <a:xfrm>
            <a:off x="1774825" y="1484314"/>
            <a:ext cx="7850188" cy="719137"/>
          </a:xfrm>
        </p:spPr>
        <p:txBody>
          <a:bodyPr/>
          <a:lstStyle/>
          <a:p>
            <a:pPr eaLnBrk="1" hangingPunct="1"/>
            <a:r>
              <a:rPr lang="uk-UA" sz="2800" b="1"/>
              <a:t>Відповідай швидко!</a:t>
            </a:r>
            <a:br>
              <a:rPr lang="uk-UA" sz="2800" b="1"/>
            </a:br>
            <a:endParaRPr lang="en-US" sz="2800"/>
          </a:p>
        </p:txBody>
      </p:sp>
      <p:sp>
        <p:nvSpPr>
          <p:cNvPr id="2076" name="Содержимое 6"/>
          <p:cNvSpPr>
            <a:spLocks noGrp="1"/>
          </p:cNvSpPr>
          <p:nvPr>
            <p:ph sz="half" idx="1"/>
          </p:nvPr>
        </p:nvSpPr>
        <p:spPr>
          <a:xfrm>
            <a:off x="3000376" y="1785938"/>
            <a:ext cx="5738813" cy="36433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Скільки ніг у трьох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слонів?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А очей в семи вовків?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В двох трикутниках -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кутів?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Лап у чотирьох вовків?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Ніжок у шести курчат?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Вушок в дев</a:t>
            </a:r>
            <a:r>
              <a:rPr lang="en-US" sz="2100" b="1">
                <a:solidFill>
                  <a:srgbClr val="FF0000"/>
                </a:solidFill>
              </a:rPr>
              <a:t>`</a:t>
            </a:r>
            <a:r>
              <a:rPr lang="uk-UA" sz="2100" b="1">
                <a:solidFill>
                  <a:srgbClr val="FF0000"/>
                </a:solidFill>
              </a:rPr>
              <a:t>яти зайчат?</a:t>
            </a:r>
          </a:p>
          <a:p>
            <a:pPr eaLnBrk="1" hangingPunct="1">
              <a:buFont typeface="Arial" charset="0"/>
              <a:buNone/>
            </a:pPr>
            <a:r>
              <a:rPr lang="uk-UA" sz="2100" b="1">
                <a:solidFill>
                  <a:srgbClr val="FF0000"/>
                </a:solidFill>
              </a:rPr>
              <a:t>Ріжок у п</a:t>
            </a:r>
            <a:r>
              <a:rPr lang="en-US" sz="2100" b="1">
                <a:solidFill>
                  <a:srgbClr val="FF0000"/>
                </a:solidFill>
              </a:rPr>
              <a:t>`</a:t>
            </a:r>
            <a:r>
              <a:rPr lang="uk-UA" sz="2100" b="1">
                <a:solidFill>
                  <a:srgbClr val="FF0000"/>
                </a:solidFill>
              </a:rPr>
              <a:t>яти корів?</a:t>
            </a:r>
          </a:p>
          <a:p>
            <a:pPr eaLnBrk="1" hangingPunct="1">
              <a:buFont typeface="Arial" charset="0"/>
              <a:buNone/>
            </a:pPr>
            <a:endParaRPr lang="en-US" sz="1800" b="1"/>
          </a:p>
        </p:txBody>
      </p:sp>
      <p:sp>
        <p:nvSpPr>
          <p:cNvPr id="2053" name="Содержимое 7"/>
          <p:cNvSpPr>
            <a:spLocks noGrp="1"/>
          </p:cNvSpPr>
          <p:nvPr>
            <p:ph sz="half" idx="2"/>
          </p:nvPr>
        </p:nvSpPr>
        <p:spPr>
          <a:xfrm>
            <a:off x="5902326" y="1214439"/>
            <a:ext cx="2714625" cy="4071937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endParaRPr lang="uk-UA" sz="1800" b="1" dirty="0">
              <a:solidFill>
                <a:srgbClr val="00B050"/>
              </a:solidFill>
            </a:endParaRPr>
          </a:p>
          <a:p>
            <a:pPr eaLnBrk="1" hangingPunct="1">
              <a:buFont typeface="Arial" charset="0"/>
              <a:buNone/>
              <a:defRPr/>
            </a:pPr>
            <a:endParaRPr lang="uk-UA" sz="1800" b="1" dirty="0">
              <a:solidFill>
                <a:srgbClr val="00B050"/>
              </a:solidFill>
            </a:endParaRP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Скільки ніг у двох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жираф?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Пальців на руках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шістьох?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Крил у </a:t>
            </a:r>
            <a:r>
              <a:rPr lang="uk-UA" sz="1900" b="1" dirty="0" err="1">
                <a:solidFill>
                  <a:srgbClr val="00B050"/>
                </a:solidFill>
              </a:rPr>
              <a:t>дев</a:t>
            </a:r>
            <a:r>
              <a:rPr lang="en-US" sz="1900" b="1" dirty="0">
                <a:solidFill>
                  <a:srgbClr val="00B050"/>
                </a:solidFill>
              </a:rPr>
              <a:t>`</a:t>
            </a:r>
            <a:r>
              <a:rPr lang="uk-UA" sz="1900" b="1" dirty="0" err="1">
                <a:solidFill>
                  <a:srgbClr val="00B050"/>
                </a:solidFill>
              </a:rPr>
              <a:t>яти</a:t>
            </a:r>
            <a:r>
              <a:rPr lang="uk-UA" sz="1900" b="1" dirty="0">
                <a:solidFill>
                  <a:srgbClr val="00B050"/>
                </a:solidFill>
              </a:rPr>
              <a:t> синиць?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Вушок у сімох лисиць?</a:t>
            </a:r>
          </a:p>
          <a:p>
            <a:pPr marL="0" indent="0" eaLnBrk="1" hangingPunct="1"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В десятьох собачок лап?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uk-UA" sz="1900" b="1" dirty="0">
                <a:solidFill>
                  <a:srgbClr val="00B050"/>
                </a:solidFill>
              </a:rPr>
              <a:t>Оченят у сотні жаб?</a:t>
            </a:r>
            <a:endParaRPr lang="en-US" sz="1900" b="1" dirty="0">
              <a:solidFill>
                <a:srgbClr val="00B050"/>
              </a:solidFill>
            </a:endParaRPr>
          </a:p>
        </p:txBody>
      </p:sp>
      <p:sp>
        <p:nvSpPr>
          <p:cNvPr id="9" name="Заголовок 5"/>
          <p:cNvSpPr txBox="1">
            <a:spLocks/>
          </p:cNvSpPr>
          <p:nvPr/>
        </p:nvSpPr>
        <p:spPr>
          <a:xfrm>
            <a:off x="2495600" y="188640"/>
            <a:ext cx="7200800" cy="79208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МАТЕМАТИЧНА  ЗУПИНКА</a:t>
            </a:r>
            <a:endParaRPr lang="en-US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  <a:ea typeface="+mj-ea"/>
              <a:cs typeface="+mj-cs"/>
            </a:endParaRPr>
          </a:p>
        </p:txBody>
      </p:sp>
      <p:pic>
        <p:nvPicPr>
          <p:cNvPr id="2079" name="Picture 12" descr="E:\Мои документы\Мои видеозаписи\babochkia-12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16951" y="2349501"/>
            <a:ext cx="12477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Picture 8" descr="E:\Мои документы\Мои видеозаписи\cveta-121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0" y="4724400"/>
            <a:ext cx="12573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1" name="Picture 9" descr="E:\Мои документы\Мои видеозаписи\cveta-117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01150" y="4581525"/>
            <a:ext cx="14668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ілка вправо 8"/>
          <p:cNvSpPr/>
          <p:nvPr/>
        </p:nvSpPr>
        <p:spPr bwMode="auto">
          <a:xfrm>
            <a:off x="2783633" y="3861048"/>
            <a:ext cx="3054491" cy="1008112"/>
          </a:xfrm>
          <a:prstGeom prst="rightArrow">
            <a:avLst/>
          </a:prstGeom>
          <a:solidFill>
            <a:srgbClr val="0070C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uk-UA" sz="2000" b="1" i="1" dirty="0">
                <a:solidFill>
                  <a:schemeClr val="bg1"/>
                </a:solidFill>
              </a:rPr>
              <a:t>        Подають</a:t>
            </a:r>
          </a:p>
        </p:txBody>
      </p:sp>
      <p:sp>
        <p:nvSpPr>
          <p:cNvPr id="8" name="Стрілка вправо 7"/>
          <p:cNvSpPr/>
          <p:nvPr/>
        </p:nvSpPr>
        <p:spPr bwMode="auto">
          <a:xfrm>
            <a:off x="2798169" y="2204864"/>
            <a:ext cx="3054491" cy="1008112"/>
          </a:xfrm>
          <a:prstGeom prst="rightArrow">
            <a:avLst/>
          </a:prstGeom>
          <a:solidFill>
            <a:srgbClr val="0070C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uk-UA" sz="2000" b="1" i="1" dirty="0">
                <a:solidFill>
                  <a:schemeClr val="bg1"/>
                </a:solidFill>
              </a:rPr>
              <a:t>        Виконують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altLang="uk-UA" sz="40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ПОВТОРЮЄМО</a:t>
            </a:r>
          </a:p>
        </p:txBody>
      </p:sp>
      <p:sp>
        <p:nvSpPr>
          <p:cNvPr id="7" name="Овал 6"/>
          <p:cNvSpPr/>
          <p:nvPr/>
        </p:nvSpPr>
        <p:spPr bwMode="auto">
          <a:xfrm>
            <a:off x="805094" y="2996022"/>
            <a:ext cx="2952328" cy="1081980"/>
          </a:xfrm>
          <a:prstGeom prst="ellips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endParaRPr lang="uk-UA" sz="1200" b="1" i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>
              <a:defRPr/>
            </a:pPr>
            <a:r>
              <a:rPr lang="uk-UA" sz="2000" b="1" i="1" dirty="0">
                <a:solidFill>
                  <a:schemeClr val="tx1"/>
                </a:solidFill>
                <a:latin typeface="Arial Black" panose="020B0A04020102020204" pitchFamily="34" charset="0"/>
              </a:rPr>
              <a:t>АЛГОРИТМ</a:t>
            </a:r>
          </a:p>
          <a:p>
            <a:pPr algn="ctr">
              <a:defRPr/>
            </a:pPr>
            <a:endParaRPr lang="uk-UA" sz="1200" b="1" i="1" dirty="0">
              <a:solidFill>
                <a:srgbClr val="FF0000"/>
              </a:solidFill>
            </a:endParaRPr>
          </a:p>
        </p:txBody>
      </p:sp>
      <p:sp>
        <p:nvSpPr>
          <p:cNvPr id="10" name="Овал 9"/>
          <p:cNvSpPr/>
          <p:nvPr/>
        </p:nvSpPr>
        <p:spPr bwMode="auto">
          <a:xfrm>
            <a:off x="5822504" y="1443001"/>
            <a:ext cx="2390800" cy="2207240"/>
          </a:xfrm>
          <a:prstGeom prst="ellips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indent="457200" algn="just">
              <a:defRPr/>
            </a:pPr>
            <a:endParaRPr lang="uk-UA" sz="2400" b="1" i="1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uk-UA" sz="2400" b="1" i="1" dirty="0">
                <a:solidFill>
                  <a:schemeClr val="tx1"/>
                </a:solidFill>
                <a:latin typeface="Arial Black" panose="020B0A04020102020204" pitchFamily="34" charset="0"/>
              </a:rPr>
              <a:t>ВИКО-НАВЦІ</a:t>
            </a:r>
          </a:p>
          <a:p>
            <a:pPr algn="just">
              <a:defRPr/>
            </a:pPr>
            <a:endParaRPr lang="uk-UA" sz="2400" b="1" i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96202" y="1387765"/>
            <a:ext cx="1866370" cy="488454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2400" b="1" i="1" dirty="0"/>
              <a:t>Люди</a:t>
            </a:r>
            <a:endParaRPr lang="uk-UA" sz="2400" b="1" i="1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84232" y="2204864"/>
            <a:ext cx="1723978" cy="488454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2400" b="1" i="1" dirty="0"/>
              <a:t>Машини</a:t>
            </a:r>
            <a:endParaRPr lang="uk-UA" sz="2400" b="1" i="1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41839" y="3135133"/>
            <a:ext cx="1866371" cy="488454"/>
          </a:xfrm>
          <a:prstGeom prst="roundRect">
            <a:avLst>
              <a:gd name="adj" fmla="val 9736"/>
            </a:avLst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2400" b="1" i="1" dirty="0"/>
              <a:t>Пристрої</a:t>
            </a:r>
            <a:endParaRPr lang="uk-UA" sz="2400" b="1" i="1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94512" y="3867387"/>
            <a:ext cx="3225824" cy="488454"/>
          </a:xfrm>
          <a:prstGeom prst="roundRect">
            <a:avLst>
              <a:gd name="adj" fmla="val 9736"/>
            </a:avLst>
          </a:prstGeom>
          <a:solidFill>
            <a:srgbClr val="CC00FF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2400" b="1" i="1" dirty="0"/>
              <a:t>Словесна форма</a:t>
            </a:r>
            <a:endParaRPr lang="uk-UA" sz="2400" b="1" i="1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94512" y="4737554"/>
            <a:ext cx="3225824" cy="488454"/>
          </a:xfrm>
          <a:prstGeom prst="roundRect">
            <a:avLst>
              <a:gd name="adj" fmla="val 9736"/>
            </a:avLst>
          </a:prstGeom>
          <a:solidFill>
            <a:srgbClr val="CC00FF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2400" b="1" i="1" dirty="0"/>
              <a:t>Графічна форма</a:t>
            </a:r>
            <a:endParaRPr lang="uk-UA" sz="24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Autofit/>
          </a:bodyPr>
          <a:lstStyle/>
          <a:p>
            <a:r>
              <a:rPr lang="uk-UA" alt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ОБГОВОРЕННЯ ВИВЧЕНОГО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7608" y="1340769"/>
            <a:ext cx="4289426" cy="491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384032" y="3789040"/>
            <a:ext cx="3888432" cy="646986"/>
          </a:xfrm>
          <a:prstGeom prst="wedgeRoundRectCallout">
            <a:avLst>
              <a:gd name="adj1" fmla="val -65120"/>
              <a:gd name="adj2" fmla="val -76221"/>
              <a:gd name="adj3" fmla="val 16667"/>
            </a:avLst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3200" b="1" i="1" dirty="0">
                <a:solidFill>
                  <a:srgbClr val="002060"/>
                </a:solidFill>
              </a:rPr>
              <a:t>Сторінка 19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 descr="Рисунок1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919536" y="332656"/>
            <a:ext cx="8269122" cy="193899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ФІЗКУЛЬТХВИЛИНКА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</a:endParaRPr>
          </a:p>
          <a:p>
            <a:pPr algn="ctr">
              <a:defRPr/>
            </a:pPr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Гімнастика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 для очей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7828" y="2307595"/>
            <a:ext cx="3276364" cy="4368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C:\Users\Ryslan\Desktop\platinumwall.ru_2010012112550930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1" y="476672"/>
            <a:ext cx="9161463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2000"/>
          </a:blip>
          <a:srcRect/>
          <a:stretch>
            <a:fillRect/>
          </a:stretch>
        </p:blipFill>
        <p:spPr bwMode="auto">
          <a:xfrm>
            <a:off x="9042400" y="968375"/>
            <a:ext cx="154305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8328025" y="4902200"/>
            <a:ext cx="154305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Ryslan\Desktop\126009643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2279650" y="4902200"/>
            <a:ext cx="169545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8904288" y="2852739"/>
            <a:ext cx="1543050" cy="195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Ryslan\Desktop\126009643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1524001" y="765175"/>
            <a:ext cx="1947863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5087938" y="620713"/>
            <a:ext cx="154305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7359650" y="531206"/>
            <a:ext cx="1544638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Ryslan\Desktop\126009643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1524001" y="2708275"/>
            <a:ext cx="1908175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3432176" y="553014"/>
            <a:ext cx="1544638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C:\Users\Ryslan\Desktop\126009643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3648076" y="2565400"/>
            <a:ext cx="1947863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C:\Users\Ryslan\Desktop\126009643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7104063" y="2852739"/>
            <a:ext cx="1543050" cy="195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719736" y="4077073"/>
            <a:ext cx="4869218" cy="258532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Закрийте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очі</a:t>
            </a: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 </a:t>
            </a:r>
          </a:p>
          <a:p>
            <a:pPr algn="ctr">
              <a:defRPr/>
            </a:pP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Порахуйте до 5</a:t>
            </a:r>
          </a:p>
          <a:p>
            <a:pPr algn="ctr">
              <a:defRPr/>
            </a:pP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Відкрийте очі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45070" name="AutoShape 17"/>
          <p:cNvSpPr>
            <a:spLocks noChangeArrowheads="1"/>
          </p:cNvSpPr>
          <p:nvPr/>
        </p:nvSpPr>
        <p:spPr bwMode="auto">
          <a:xfrm>
            <a:off x="6456364" y="692150"/>
            <a:ext cx="936625" cy="503238"/>
          </a:xfrm>
          <a:prstGeom prst="doubleWave">
            <a:avLst>
              <a:gd name="adj1" fmla="val 6500"/>
              <a:gd name="adj2" fmla="val 0"/>
            </a:avLst>
          </a:prstGeom>
          <a:solidFill>
            <a:srgbClr val="A7D3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Рисунок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9712" y="465139"/>
            <a:ext cx="9197976" cy="6060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8"/>
          <p:cNvGrpSpPr>
            <a:grpSpLocks/>
          </p:cNvGrpSpPr>
          <p:nvPr/>
        </p:nvGrpSpPr>
        <p:grpSpPr bwMode="auto">
          <a:xfrm>
            <a:off x="2351088" y="260351"/>
            <a:ext cx="1008062" cy="936625"/>
            <a:chOff x="340" y="1253"/>
            <a:chExt cx="635" cy="590"/>
          </a:xfrm>
        </p:grpSpPr>
        <p:sp>
          <p:nvSpPr>
            <p:cNvPr id="47137" name="AutoShape 28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8" name="AutoShape 32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42"/>
          <p:cNvGrpSpPr>
            <a:grpSpLocks/>
          </p:cNvGrpSpPr>
          <p:nvPr/>
        </p:nvGrpSpPr>
        <p:grpSpPr bwMode="auto">
          <a:xfrm>
            <a:off x="9156701" y="2659064"/>
            <a:ext cx="1008063" cy="936625"/>
            <a:chOff x="340" y="1253"/>
            <a:chExt cx="635" cy="590"/>
          </a:xfrm>
        </p:grpSpPr>
        <p:sp>
          <p:nvSpPr>
            <p:cNvPr id="47135" name="AutoShape 43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6" name="AutoShape 44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48"/>
          <p:cNvGrpSpPr>
            <a:grpSpLocks/>
          </p:cNvGrpSpPr>
          <p:nvPr/>
        </p:nvGrpSpPr>
        <p:grpSpPr bwMode="auto">
          <a:xfrm>
            <a:off x="3279776" y="3702051"/>
            <a:ext cx="1008063" cy="936625"/>
            <a:chOff x="340" y="1253"/>
            <a:chExt cx="635" cy="590"/>
          </a:xfrm>
        </p:grpSpPr>
        <p:sp>
          <p:nvSpPr>
            <p:cNvPr id="47133" name="AutoShape 49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4" name="AutoShape 50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" name="Group 51"/>
          <p:cNvGrpSpPr>
            <a:grpSpLocks/>
          </p:cNvGrpSpPr>
          <p:nvPr/>
        </p:nvGrpSpPr>
        <p:grpSpPr bwMode="auto">
          <a:xfrm>
            <a:off x="2092326" y="2373314"/>
            <a:ext cx="1008063" cy="936625"/>
            <a:chOff x="340" y="1253"/>
            <a:chExt cx="635" cy="590"/>
          </a:xfrm>
        </p:grpSpPr>
        <p:sp>
          <p:nvSpPr>
            <p:cNvPr id="47131" name="AutoShape 52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2" name="AutoShape 53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6" name="Group 57"/>
          <p:cNvGrpSpPr>
            <a:grpSpLocks/>
          </p:cNvGrpSpPr>
          <p:nvPr/>
        </p:nvGrpSpPr>
        <p:grpSpPr bwMode="auto">
          <a:xfrm>
            <a:off x="2424113" y="5445126"/>
            <a:ext cx="1008062" cy="936625"/>
            <a:chOff x="340" y="1253"/>
            <a:chExt cx="635" cy="590"/>
          </a:xfrm>
        </p:grpSpPr>
        <p:sp>
          <p:nvSpPr>
            <p:cNvPr id="47129" name="AutoShape 58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30" name="AutoShape 59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7" name="Group 60"/>
          <p:cNvGrpSpPr>
            <a:grpSpLocks/>
          </p:cNvGrpSpPr>
          <p:nvPr/>
        </p:nvGrpSpPr>
        <p:grpSpPr bwMode="auto">
          <a:xfrm>
            <a:off x="4960938" y="4976814"/>
            <a:ext cx="1008062" cy="936625"/>
            <a:chOff x="340" y="1253"/>
            <a:chExt cx="635" cy="590"/>
          </a:xfrm>
        </p:grpSpPr>
        <p:sp>
          <p:nvSpPr>
            <p:cNvPr id="47127" name="AutoShape 61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8" name="AutoShape 62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8" name="Group 63"/>
          <p:cNvGrpSpPr>
            <a:grpSpLocks/>
          </p:cNvGrpSpPr>
          <p:nvPr/>
        </p:nvGrpSpPr>
        <p:grpSpPr bwMode="auto">
          <a:xfrm>
            <a:off x="5656263" y="1390651"/>
            <a:ext cx="1008062" cy="936625"/>
            <a:chOff x="340" y="1253"/>
            <a:chExt cx="635" cy="590"/>
          </a:xfrm>
        </p:grpSpPr>
        <p:sp>
          <p:nvSpPr>
            <p:cNvPr id="47125" name="AutoShape 64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6" name="AutoShape 65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9" name="Group 66"/>
          <p:cNvGrpSpPr>
            <a:grpSpLocks/>
          </p:cNvGrpSpPr>
          <p:nvPr/>
        </p:nvGrpSpPr>
        <p:grpSpPr bwMode="auto">
          <a:xfrm>
            <a:off x="5448301" y="260351"/>
            <a:ext cx="1008063" cy="936625"/>
            <a:chOff x="340" y="1253"/>
            <a:chExt cx="635" cy="590"/>
          </a:xfrm>
        </p:grpSpPr>
        <p:sp>
          <p:nvSpPr>
            <p:cNvPr id="47123" name="AutoShape 67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4" name="AutoShape 68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0" name="Group 72"/>
          <p:cNvGrpSpPr>
            <a:grpSpLocks/>
          </p:cNvGrpSpPr>
          <p:nvPr/>
        </p:nvGrpSpPr>
        <p:grpSpPr bwMode="auto">
          <a:xfrm>
            <a:off x="8975726" y="260351"/>
            <a:ext cx="1008063" cy="936625"/>
            <a:chOff x="340" y="1253"/>
            <a:chExt cx="635" cy="590"/>
          </a:xfrm>
        </p:grpSpPr>
        <p:sp>
          <p:nvSpPr>
            <p:cNvPr id="47121" name="AutoShape 73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2" name="AutoShape 74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" name="Group 75"/>
          <p:cNvGrpSpPr>
            <a:grpSpLocks/>
          </p:cNvGrpSpPr>
          <p:nvPr/>
        </p:nvGrpSpPr>
        <p:grpSpPr bwMode="auto">
          <a:xfrm>
            <a:off x="4573588" y="2316164"/>
            <a:ext cx="1008062" cy="936625"/>
            <a:chOff x="340" y="1253"/>
            <a:chExt cx="635" cy="590"/>
          </a:xfrm>
        </p:grpSpPr>
        <p:sp>
          <p:nvSpPr>
            <p:cNvPr id="47119" name="AutoShape 76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20" name="AutoShape 77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7116" name="AutoShape 2" descr="Валли смотрит на ночное небо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7117" name="AutoShape 4" descr="Валли смотрит на ночное небо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38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93288" y="60213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500"/>
                            </p:stCondLst>
                            <p:childTnLst>
                              <p:par>
                                <p:cTn id="10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500"/>
                            </p:stCondLst>
                            <p:childTnLst>
                              <p:par>
                                <p:cTn id="10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1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000"/>
                            </p:stCondLst>
                            <p:childTnLst>
                              <p:par>
                                <p:cTn id="12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000"/>
                            </p:stCondLst>
                            <p:childTnLst>
                              <p:par>
                                <p:cTn id="1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7500"/>
                            </p:stCondLst>
                            <p:childTnLst>
                              <p:par>
                                <p:cTn id="1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8000"/>
                            </p:stCondLst>
                            <p:childTnLst>
                              <p:par>
                                <p:cTn id="14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8500"/>
                            </p:stCondLst>
                            <p:childTnLst>
                              <p:par>
                                <p:cTn id="15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9000"/>
                            </p:stCondLst>
                            <p:childTnLst>
                              <p:par>
                                <p:cTn id="16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9000"/>
                            </p:stCondLst>
                            <p:childTnLst>
                              <p:par>
                                <p:cTn id="1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9500"/>
                            </p:stCondLst>
                            <p:childTnLst>
                              <p:par>
                                <p:cTn id="173" presetID="1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-0.28856 C 0.15521 -0.28856 0.2757 -0.14936 0.2757 0.02196 C 0.2757 0.19306 0.15521 0.33295 0.00764 0.33295 C -0.1401 0.33295 -0.25989 0.19306 -0.25989 0.02196 C -0.25989 -0.14936 -0.1401 -0.28856 0.00764 -0.28856 Z " pathEditMode="relative" rAng="0" ptsTypes="fffff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8500"/>
                            </p:stCondLst>
                            <p:childTnLst>
                              <p:par>
                                <p:cTn id="176" presetID="1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-0.28856 C 0.15434 -0.28856 0.27413 -0.14752 0.27413 0.0259 C 0.27413 0.19954 0.15434 0.34058 0.00764 0.34058 C -0.13889 0.34058 -0.25764 0.19954 -0.25764 0.0259 C -0.25764 -0.14752 -0.13889 -0.28856 0.00764 -0.28856 Z " pathEditMode="relative" rAng="0" ptsTypes="fffff">
                                      <p:cBhvr>
                                        <p:cTn id="177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9" presetID="35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8" dur="42184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video>
              <p:cMediaNode vol="80000">
                <p:cTn id="1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6"/>
          <p:cNvGraphicFramePr>
            <a:graphicFrameLocks noGrp="1"/>
          </p:cNvGraphicFramePr>
          <p:nvPr/>
        </p:nvGraphicFramePr>
        <p:xfrm>
          <a:off x="2135188" y="476250"/>
          <a:ext cx="7776864" cy="5616624"/>
        </p:xfrm>
        <a:graphic>
          <a:graphicData uri="http://schemas.openxmlformats.org/drawingml/2006/table">
            <a:tbl>
              <a:tblPr/>
              <a:tblGrid>
                <a:gridCol w="7776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166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6000" b="0" i="0" u="none" strike="noStrike" cap="none" normalizeH="0" baseline="0" dirty="0">
                        <a:ln>
                          <a:noFill/>
                        </a:ln>
                        <a:solidFill>
                          <a:srgbClr val="0A902D"/>
                        </a:solidFill>
                        <a:effectLst/>
                        <a:latin typeface="Comic Sans MS" pitchFamily="66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БЕРЕЖІТЬ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 ЗІР</a:t>
                      </a:r>
                      <a:r>
                        <a:rPr kumimoji="0" lang="en-US" sz="9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!!!</a:t>
                      </a:r>
                      <a:endParaRPr kumimoji="0" lang="ru-RU" sz="96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5096" y="404664"/>
            <a:ext cx="8435280" cy="1143000"/>
          </a:xfrm>
        </p:spPr>
        <p:txBody>
          <a:bodyPr>
            <a:noAutofit/>
          </a:bodyPr>
          <a:lstStyle/>
          <a:p>
            <a:r>
              <a:rPr lang="uk-UA" altLang="uk-UA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ПРАЦЮЄМО ЗА КОМП’ЮТЕРОМ</a:t>
            </a:r>
          </a:p>
        </p:txBody>
      </p:sp>
      <p:pic>
        <p:nvPicPr>
          <p:cNvPr id="7" name="Picture 2" descr="http://reaction.org.ua/wp-content/themes/quiven/timthumb.php?src=http://reaction.org.ua/wp-content/uploads/2013/04/%D0%BA%D0%BE%D0%BC%D0%BF%D1%8E%D1%82%D0%B5%D1%80-%D1%8F%D0%BA-%D1%81%D0%B8%D0%B4%D1%96%D1%82%D0%B8.jpg&amp;w=627&amp;h=300&amp;zc=1&amp;q=100&amp;s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9576" y="1916832"/>
            <a:ext cx="7751746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2656" y="404664"/>
            <a:ext cx="2265344" cy="100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uk-UA" altLang="uk-UA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ДОМАШНЄ ЗАВДАННЯ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1624" y="1772816"/>
            <a:ext cx="3465512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5447929" y="2420889"/>
            <a:ext cx="41314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76213"/>
            <a:r>
              <a:rPr lang="uk-UA" sz="2800" b="1" i="1" dirty="0">
                <a:solidFill>
                  <a:srgbClr val="FFFFFF"/>
                </a:solidFill>
                <a:latin typeface="Century Gothic" pitchFamily="34" charset="0"/>
              </a:rPr>
              <a:t>Проаналізувати</a:t>
            </a:r>
          </a:p>
          <a:p>
            <a:pPr indent="176213"/>
            <a:r>
              <a:rPr lang="ru-RU" sz="2800" i="1" dirty="0">
                <a:solidFill>
                  <a:srgbClr val="FFFFFF"/>
                </a:solidFill>
                <a:latin typeface="Century Gothic" pitchFamily="34" charset="0"/>
              </a:rPr>
              <a:t>ст. 14-21;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07968" y="3501008"/>
            <a:ext cx="3888432" cy="646986"/>
          </a:xfrm>
          <a:prstGeom prst="wedgeRoundRectCallout">
            <a:avLst>
              <a:gd name="adj1" fmla="val -65120"/>
              <a:gd name="adj2" fmla="val -76221"/>
              <a:gd name="adj3" fmla="val 16667"/>
            </a:avLst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3200" b="1" i="1" dirty="0">
                <a:solidFill>
                  <a:srgbClr val="002060"/>
                </a:solidFill>
              </a:rPr>
              <a:t>Сторінка 19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60" descr="3D_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0825" y="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dirty="0"/>
              <a:t> </a:t>
            </a:r>
            <a:r>
              <a:rPr lang="uk-UA" sz="6000" b="1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Узагальнення знань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5640" y="1844824"/>
            <a:ext cx="7246938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uk-UA" sz="2800" dirty="0"/>
              <a:t>Що таке алгоритм? 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800" dirty="0"/>
              <a:t>Що таке виконавець?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800" dirty="0"/>
              <a:t>Що таке система вказівок виконавця?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  <a:defRPr/>
            </a:pPr>
            <a:endParaRPr lang="uk-UA" sz="2800" b="1" i="1" dirty="0">
              <a:latin typeface="+mn-lt"/>
            </a:endParaRPr>
          </a:p>
          <a:p>
            <a:pPr marL="457200" indent="-457200">
              <a:lnSpc>
                <a:spcPct val="150000"/>
              </a:lnSpc>
              <a:defRPr/>
            </a:pPr>
            <a:endParaRPr lang="uk-UA" sz="2800" b="1" i="1" dirty="0">
              <a:latin typeface="+mn-lt"/>
            </a:endParaRPr>
          </a:p>
        </p:txBody>
      </p:sp>
      <p:pic>
        <p:nvPicPr>
          <p:cNvPr id="56324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2144" y="3933056"/>
            <a:ext cx="2056060" cy="2058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шаб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</Template>
  <TotalTime>1575</TotalTime>
  <Words>744</Words>
  <Application>Microsoft Office PowerPoint</Application>
  <PresentationFormat>Широкий екран</PresentationFormat>
  <Paragraphs>142</Paragraphs>
  <Slides>28</Slides>
  <Notes>2</Notes>
  <HiddenSlides>0</HiddenSlides>
  <MMClips>1</MMClips>
  <ScaleCrop>false</ScaleCrop>
  <HeadingPairs>
    <vt:vector size="8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37" baseType="lpstr">
      <vt:lpstr>Arial</vt:lpstr>
      <vt:lpstr>Arial Black</vt:lpstr>
      <vt:lpstr>Calibri</vt:lpstr>
      <vt:lpstr>Century Gothic</vt:lpstr>
      <vt:lpstr>Comic Sans MS</vt:lpstr>
      <vt:lpstr>Times New Roman</vt:lpstr>
      <vt:lpstr>Verdana</vt:lpstr>
      <vt:lpstr>шаблон</vt:lpstr>
      <vt:lpstr>Слайд</vt:lpstr>
      <vt:lpstr>ПОНЯТТЯ АЛГОРИТМУ. ВИКОНАВЦІ АЛГОРИТМІВ. ФОРМИ ПОДАННЯ АЛГОРИТМІВ </vt:lpstr>
      <vt:lpstr>На уроці ми дізнаємося:</vt:lpstr>
      <vt:lpstr>Презентація PowerPoint</vt:lpstr>
      <vt:lpstr>ЩО НАЗИВАЮТЬ АЛГОРИТМОМ?</vt:lpstr>
      <vt:lpstr>ЩО НАЗИВАЮТЬ АЛГОРИТМОМ?</vt:lpstr>
      <vt:lpstr>АЛГОРИТМ ПРИГОТУВАННЯ БУТЕРБРОДУ (ст.14)</vt:lpstr>
      <vt:lpstr>Презентація PowerPoint</vt:lpstr>
      <vt:lpstr>ФОРМИ ПОДАННЯ АЛГОРИТМІВ</vt:lpstr>
      <vt:lpstr>СЛОВЕСНА ФОРМА</vt:lpstr>
      <vt:lpstr>ГРАФІЧНА ФОРМА</vt:lpstr>
      <vt:lpstr>Презентація PowerPoint</vt:lpstr>
      <vt:lpstr>ВИКОНАВЦІ АЛГОРИТМУ</vt:lpstr>
      <vt:lpstr>Презентація PowerPoint</vt:lpstr>
      <vt:lpstr>Презентація PowerPoint</vt:lpstr>
      <vt:lpstr>РОЗГЛЯНЬМО ПРИКЛАДИ ЗАДАЧ, СКЛАДЕНИХ ДО НИХ АЛГОРИТМІВ І МОЖЛИВИХ ВИКОНАВЦІВ</vt:lpstr>
      <vt:lpstr>Презентація PowerPoint</vt:lpstr>
      <vt:lpstr>ЯКІ ОСОБЛИВОСТІ СТРУКТУРИ СЛІДУВАННЯ ПРИ ГРАФІЧНОМУ ПОДАННІ АЛГОРИТМІВ?</vt:lpstr>
      <vt:lpstr>АЛГОРИТМІЧНА СТРУКТУРА СЛІДУВАННЯ</vt:lpstr>
      <vt:lpstr>Відповідай швидко! </vt:lpstr>
      <vt:lpstr>ПОВТОРЮЄМО</vt:lpstr>
      <vt:lpstr>ОБГОВОРЕННЯ ВИВЧЕНОГО</vt:lpstr>
      <vt:lpstr>Презентація PowerPoint</vt:lpstr>
      <vt:lpstr>Презентація PowerPoint</vt:lpstr>
      <vt:lpstr>Презентація PowerPoint</vt:lpstr>
      <vt:lpstr>Презентація PowerPoint</vt:lpstr>
      <vt:lpstr>ПРАЦЮЄМО ЗА КОМП’ЮТЕРОМ</vt:lpstr>
      <vt:lpstr>ДОМАШНЄ ЗАВДАННЯ</vt:lpstr>
      <vt:lpstr> Узагальнення знань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Об’єкти. Властивості об’єктів, значення властивостей.</dc:title>
  <dc:creator>Василь</dc:creator>
  <cp:lastModifiedBy>Svitlana Salyk</cp:lastModifiedBy>
  <cp:revision>121</cp:revision>
  <dcterms:created xsi:type="dcterms:W3CDTF">2013-10-19T13:24:39Z</dcterms:created>
  <dcterms:modified xsi:type="dcterms:W3CDTF">2022-04-22T13:23:15Z</dcterms:modified>
</cp:coreProperties>
</file>