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295" r:id="rId2"/>
    <p:sldId id="307" r:id="rId3"/>
    <p:sldId id="282" r:id="rId4"/>
    <p:sldId id="257" r:id="rId5"/>
    <p:sldId id="259" r:id="rId6"/>
    <p:sldId id="285" r:id="rId7"/>
    <p:sldId id="286" r:id="rId8"/>
    <p:sldId id="269" r:id="rId9"/>
    <p:sldId id="264" r:id="rId10"/>
    <p:sldId id="270" r:id="rId11"/>
    <p:sldId id="272" r:id="rId12"/>
    <p:sldId id="271" r:id="rId13"/>
    <p:sldId id="273" r:id="rId14"/>
    <p:sldId id="274" r:id="rId15"/>
    <p:sldId id="278" r:id="rId16"/>
    <p:sldId id="261" r:id="rId17"/>
    <p:sldId id="262" r:id="rId18"/>
    <p:sldId id="277" r:id="rId19"/>
    <p:sldId id="263" r:id="rId20"/>
    <p:sldId id="265" r:id="rId21"/>
    <p:sldId id="266" r:id="rId22"/>
    <p:sldId id="280" r:id="rId23"/>
    <p:sldId id="288" r:id="rId24"/>
    <p:sldId id="290" r:id="rId25"/>
    <p:sldId id="291" r:id="rId26"/>
    <p:sldId id="293" r:id="rId27"/>
    <p:sldId id="292" r:id="rId28"/>
    <p:sldId id="298" r:id="rId29"/>
    <p:sldId id="305" r:id="rId30"/>
    <p:sldId id="309" r:id="rId31"/>
    <p:sldId id="267" r:id="rId32"/>
    <p:sldId id="308" r:id="rId33"/>
    <p:sldId id="276" r:id="rId34"/>
  </p:sldIdLst>
  <p:sldSz cx="12192000" cy="6858000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725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7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5536CF0-4B50-40E6-A9B5-4A643AAF1B22}" type="doc">
      <dgm:prSet loTypeId="urn:microsoft.com/office/officeart/2005/8/layout/hProcess9" loCatId="process" qsTypeId="urn:microsoft.com/office/officeart/2005/8/quickstyle/simple3" qsCatId="simple" csTypeId="urn:microsoft.com/office/officeart/2005/8/colors/colorful1#2" csCatId="colorful" phldr="1"/>
      <dgm:spPr/>
    </dgm:pt>
    <dgm:pt modelId="{96594EB9-C1C4-409F-9AA4-3651280CF138}">
      <dgm:prSet phldrT="[Текст]"/>
      <dgm:spPr/>
      <dgm:t>
        <a:bodyPr/>
        <a:lstStyle/>
        <a:p>
          <a:r>
            <a:rPr lang="uk-UA" dirty="0"/>
            <a:t>Що називають об'єктом </a:t>
          </a:r>
          <a:endParaRPr lang="ru-RU" dirty="0"/>
        </a:p>
      </dgm:t>
    </dgm:pt>
    <dgm:pt modelId="{8FA541F7-B670-4377-B8E8-92D11B669005}" type="parTrans" cxnId="{4BC6E97F-6080-42AD-9C07-12349A172955}">
      <dgm:prSet/>
      <dgm:spPr/>
      <dgm:t>
        <a:bodyPr/>
        <a:lstStyle/>
        <a:p>
          <a:endParaRPr lang="ru-RU"/>
        </a:p>
      </dgm:t>
    </dgm:pt>
    <dgm:pt modelId="{1B835531-D1FF-48A4-9447-B45AA09716B6}" type="sibTrans" cxnId="{4BC6E97F-6080-42AD-9C07-12349A172955}">
      <dgm:prSet/>
      <dgm:spPr/>
      <dgm:t>
        <a:bodyPr/>
        <a:lstStyle/>
        <a:p>
          <a:endParaRPr lang="ru-RU"/>
        </a:p>
      </dgm:t>
    </dgm:pt>
    <dgm:pt modelId="{C0056835-3CA0-40B0-BDF6-E4D510CFE99B}">
      <dgm:prSet phldrT="[Текст]"/>
      <dgm:spPr/>
      <dgm:t>
        <a:bodyPr/>
        <a:lstStyle/>
        <a:p>
          <a:r>
            <a:rPr lang="uk-UA" dirty="0"/>
            <a:t>Що таке властивості об'єктів </a:t>
          </a:r>
          <a:endParaRPr lang="ru-RU" dirty="0"/>
        </a:p>
      </dgm:t>
    </dgm:pt>
    <dgm:pt modelId="{D261ADFA-1A66-4423-9354-A069A7589C92}" type="parTrans" cxnId="{80FC3965-4FD0-4FFB-BEFC-A61A8A9ACAF8}">
      <dgm:prSet/>
      <dgm:spPr/>
      <dgm:t>
        <a:bodyPr/>
        <a:lstStyle/>
        <a:p>
          <a:endParaRPr lang="ru-RU"/>
        </a:p>
      </dgm:t>
    </dgm:pt>
    <dgm:pt modelId="{32481A65-FE51-4F04-91C3-5DD543E5126C}" type="sibTrans" cxnId="{80FC3965-4FD0-4FFB-BEFC-A61A8A9ACAF8}">
      <dgm:prSet/>
      <dgm:spPr/>
      <dgm:t>
        <a:bodyPr/>
        <a:lstStyle/>
        <a:p>
          <a:endParaRPr lang="ru-RU"/>
        </a:p>
      </dgm:t>
    </dgm:pt>
    <dgm:pt modelId="{DF20A7F6-B2E5-4CB1-ADCC-16BBAB0FB29D}">
      <dgm:prSet/>
      <dgm:spPr/>
      <dgm:t>
        <a:bodyPr/>
        <a:lstStyle/>
        <a:p>
          <a:r>
            <a:rPr lang="uk-UA" dirty="0"/>
            <a:t>Як можна об'єднувати об'єкти в групи </a:t>
          </a:r>
          <a:endParaRPr lang="ru-RU" dirty="0"/>
        </a:p>
      </dgm:t>
    </dgm:pt>
    <dgm:pt modelId="{893DB8F5-1AF0-4E8F-8A89-97E05BFFBD42}" type="parTrans" cxnId="{8B2B7F17-10D0-455C-9092-2C7F87D64AF9}">
      <dgm:prSet/>
      <dgm:spPr/>
      <dgm:t>
        <a:bodyPr/>
        <a:lstStyle/>
        <a:p>
          <a:endParaRPr lang="ru-RU"/>
        </a:p>
      </dgm:t>
    </dgm:pt>
    <dgm:pt modelId="{A7B3D3F6-121A-42B7-B133-B0F66CB75723}" type="sibTrans" cxnId="{8B2B7F17-10D0-455C-9092-2C7F87D64AF9}">
      <dgm:prSet/>
      <dgm:spPr/>
      <dgm:t>
        <a:bodyPr/>
        <a:lstStyle/>
        <a:p>
          <a:endParaRPr lang="ru-RU"/>
        </a:p>
      </dgm:t>
    </dgm:pt>
    <dgm:pt modelId="{916B213C-978A-49BB-8E24-BD19AB47B3DA}" type="pres">
      <dgm:prSet presAssocID="{25536CF0-4B50-40E6-A9B5-4A643AAF1B22}" presName="CompostProcess" presStyleCnt="0">
        <dgm:presLayoutVars>
          <dgm:dir/>
          <dgm:resizeHandles val="exact"/>
        </dgm:presLayoutVars>
      </dgm:prSet>
      <dgm:spPr/>
    </dgm:pt>
    <dgm:pt modelId="{749DBDB6-6C39-4A66-921F-2C394F0DFDA5}" type="pres">
      <dgm:prSet presAssocID="{25536CF0-4B50-40E6-A9B5-4A643AAF1B22}" presName="arrow" presStyleLbl="bgShp" presStyleIdx="0" presStyleCnt="1"/>
      <dgm:spPr/>
    </dgm:pt>
    <dgm:pt modelId="{2F1C342A-2EBF-4C94-A1B2-716ADDCE58E6}" type="pres">
      <dgm:prSet presAssocID="{25536CF0-4B50-40E6-A9B5-4A643AAF1B22}" presName="linearProcess" presStyleCnt="0"/>
      <dgm:spPr/>
    </dgm:pt>
    <dgm:pt modelId="{45DF74EB-0B11-489D-8D84-6579490C538C}" type="pres">
      <dgm:prSet presAssocID="{96594EB9-C1C4-409F-9AA4-3651280CF138}" presName="textNode" presStyleLbl="node1" presStyleIdx="0" presStyleCnt="3">
        <dgm:presLayoutVars>
          <dgm:bulletEnabled val="1"/>
        </dgm:presLayoutVars>
      </dgm:prSet>
      <dgm:spPr/>
    </dgm:pt>
    <dgm:pt modelId="{25062FC6-F2D8-4D4F-AE79-4A42B88EB885}" type="pres">
      <dgm:prSet presAssocID="{1B835531-D1FF-48A4-9447-B45AA09716B6}" presName="sibTrans" presStyleCnt="0"/>
      <dgm:spPr/>
    </dgm:pt>
    <dgm:pt modelId="{4D83A136-33B5-4C02-BFB8-C2ADF8C1A196}" type="pres">
      <dgm:prSet presAssocID="{C0056835-3CA0-40B0-BDF6-E4D510CFE99B}" presName="textNode" presStyleLbl="node1" presStyleIdx="1" presStyleCnt="3">
        <dgm:presLayoutVars>
          <dgm:bulletEnabled val="1"/>
        </dgm:presLayoutVars>
      </dgm:prSet>
      <dgm:spPr/>
    </dgm:pt>
    <dgm:pt modelId="{B89BCA72-3AC6-4903-A5FB-986302346754}" type="pres">
      <dgm:prSet presAssocID="{32481A65-FE51-4F04-91C3-5DD543E5126C}" presName="sibTrans" presStyleCnt="0"/>
      <dgm:spPr/>
    </dgm:pt>
    <dgm:pt modelId="{0E0B3BE1-2B4B-43BB-988E-9B465639648E}" type="pres">
      <dgm:prSet presAssocID="{DF20A7F6-B2E5-4CB1-ADCC-16BBAB0FB29D}" presName="textNode" presStyleLbl="node1" presStyleIdx="2" presStyleCnt="3">
        <dgm:presLayoutVars>
          <dgm:bulletEnabled val="1"/>
        </dgm:presLayoutVars>
      </dgm:prSet>
      <dgm:spPr/>
    </dgm:pt>
  </dgm:ptLst>
  <dgm:cxnLst>
    <dgm:cxn modelId="{8B2B7F17-10D0-455C-9092-2C7F87D64AF9}" srcId="{25536CF0-4B50-40E6-A9B5-4A643AAF1B22}" destId="{DF20A7F6-B2E5-4CB1-ADCC-16BBAB0FB29D}" srcOrd="2" destOrd="0" parTransId="{893DB8F5-1AF0-4E8F-8A89-97E05BFFBD42}" sibTransId="{A7B3D3F6-121A-42B7-B133-B0F66CB75723}"/>
    <dgm:cxn modelId="{34351420-3372-45DA-97B9-99DFC6E8C375}" type="presOf" srcId="{C0056835-3CA0-40B0-BDF6-E4D510CFE99B}" destId="{4D83A136-33B5-4C02-BFB8-C2ADF8C1A196}" srcOrd="0" destOrd="0" presId="urn:microsoft.com/office/officeart/2005/8/layout/hProcess9"/>
    <dgm:cxn modelId="{80FC3965-4FD0-4FFB-BEFC-A61A8A9ACAF8}" srcId="{25536CF0-4B50-40E6-A9B5-4A643AAF1B22}" destId="{C0056835-3CA0-40B0-BDF6-E4D510CFE99B}" srcOrd="1" destOrd="0" parTransId="{D261ADFA-1A66-4423-9354-A069A7589C92}" sibTransId="{32481A65-FE51-4F04-91C3-5DD543E5126C}"/>
    <dgm:cxn modelId="{4BC6E97F-6080-42AD-9C07-12349A172955}" srcId="{25536CF0-4B50-40E6-A9B5-4A643AAF1B22}" destId="{96594EB9-C1C4-409F-9AA4-3651280CF138}" srcOrd="0" destOrd="0" parTransId="{8FA541F7-B670-4377-B8E8-92D11B669005}" sibTransId="{1B835531-D1FF-48A4-9447-B45AA09716B6}"/>
    <dgm:cxn modelId="{80C5FD83-7C31-4181-8877-B66D9A26BE12}" type="presOf" srcId="{25536CF0-4B50-40E6-A9B5-4A643AAF1B22}" destId="{916B213C-978A-49BB-8E24-BD19AB47B3DA}" srcOrd="0" destOrd="0" presId="urn:microsoft.com/office/officeart/2005/8/layout/hProcess9"/>
    <dgm:cxn modelId="{F4E61B8C-87C0-4D20-BFDA-3DDEC7CFAE1F}" type="presOf" srcId="{96594EB9-C1C4-409F-9AA4-3651280CF138}" destId="{45DF74EB-0B11-489D-8D84-6579490C538C}" srcOrd="0" destOrd="0" presId="urn:microsoft.com/office/officeart/2005/8/layout/hProcess9"/>
    <dgm:cxn modelId="{776ED0C4-1158-4064-B556-759F49AAD2E0}" type="presOf" srcId="{DF20A7F6-B2E5-4CB1-ADCC-16BBAB0FB29D}" destId="{0E0B3BE1-2B4B-43BB-988E-9B465639648E}" srcOrd="0" destOrd="0" presId="urn:microsoft.com/office/officeart/2005/8/layout/hProcess9"/>
    <dgm:cxn modelId="{3AE707C8-C9C6-436D-9390-7E9762B68947}" type="presParOf" srcId="{916B213C-978A-49BB-8E24-BD19AB47B3DA}" destId="{749DBDB6-6C39-4A66-921F-2C394F0DFDA5}" srcOrd="0" destOrd="0" presId="urn:microsoft.com/office/officeart/2005/8/layout/hProcess9"/>
    <dgm:cxn modelId="{2549A9B4-32B0-411C-BC0A-A29749369330}" type="presParOf" srcId="{916B213C-978A-49BB-8E24-BD19AB47B3DA}" destId="{2F1C342A-2EBF-4C94-A1B2-716ADDCE58E6}" srcOrd="1" destOrd="0" presId="urn:microsoft.com/office/officeart/2005/8/layout/hProcess9"/>
    <dgm:cxn modelId="{85CF4BB2-16D2-4942-8ADF-1194B3407793}" type="presParOf" srcId="{2F1C342A-2EBF-4C94-A1B2-716ADDCE58E6}" destId="{45DF74EB-0B11-489D-8D84-6579490C538C}" srcOrd="0" destOrd="0" presId="urn:microsoft.com/office/officeart/2005/8/layout/hProcess9"/>
    <dgm:cxn modelId="{016005D3-E7D8-4A8B-B837-787D73F8151D}" type="presParOf" srcId="{2F1C342A-2EBF-4C94-A1B2-716ADDCE58E6}" destId="{25062FC6-F2D8-4D4F-AE79-4A42B88EB885}" srcOrd="1" destOrd="0" presId="urn:microsoft.com/office/officeart/2005/8/layout/hProcess9"/>
    <dgm:cxn modelId="{F02DCBCC-B43F-41DF-84AB-FC38851F8899}" type="presParOf" srcId="{2F1C342A-2EBF-4C94-A1B2-716ADDCE58E6}" destId="{4D83A136-33B5-4C02-BFB8-C2ADF8C1A196}" srcOrd="2" destOrd="0" presId="urn:microsoft.com/office/officeart/2005/8/layout/hProcess9"/>
    <dgm:cxn modelId="{04E6CBBF-993A-45C0-B918-5729C233155A}" type="presParOf" srcId="{2F1C342A-2EBF-4C94-A1B2-716ADDCE58E6}" destId="{B89BCA72-3AC6-4903-A5FB-986302346754}" srcOrd="3" destOrd="0" presId="urn:microsoft.com/office/officeart/2005/8/layout/hProcess9"/>
    <dgm:cxn modelId="{1EBDB46C-4E50-488D-9853-BEEDC9E6095B}" type="presParOf" srcId="{2F1C342A-2EBF-4C94-A1B2-716ADDCE58E6}" destId="{0E0B3BE1-2B4B-43BB-988E-9B465639648E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5536CF0-4B50-40E6-A9B5-4A643AAF1B22}" type="doc">
      <dgm:prSet loTypeId="urn:microsoft.com/office/officeart/2005/8/layout/hProcess9" loCatId="process" qsTypeId="urn:microsoft.com/office/officeart/2005/8/quickstyle/simple3" qsCatId="simple" csTypeId="urn:microsoft.com/office/officeart/2005/8/colors/colorful1#7" csCatId="colorful" phldr="1"/>
      <dgm:spPr/>
    </dgm:pt>
    <dgm:pt modelId="{96594EB9-C1C4-409F-9AA4-3651280CF138}">
      <dgm:prSet phldrT="[Текст]"/>
      <dgm:spPr/>
      <dgm:t>
        <a:bodyPr/>
        <a:lstStyle/>
        <a:p>
          <a:r>
            <a:rPr lang="uk-UA" dirty="0"/>
            <a:t>Якими бувають персональні комп'ютери? </a:t>
          </a:r>
          <a:endParaRPr lang="ru-RU" dirty="0"/>
        </a:p>
      </dgm:t>
    </dgm:pt>
    <dgm:pt modelId="{8FA541F7-B670-4377-B8E8-92D11B669005}" type="parTrans" cxnId="{4BC6E97F-6080-42AD-9C07-12349A172955}">
      <dgm:prSet/>
      <dgm:spPr/>
      <dgm:t>
        <a:bodyPr/>
        <a:lstStyle/>
        <a:p>
          <a:endParaRPr lang="ru-RU"/>
        </a:p>
      </dgm:t>
    </dgm:pt>
    <dgm:pt modelId="{1B835531-D1FF-48A4-9447-B45AA09716B6}" type="sibTrans" cxnId="{4BC6E97F-6080-42AD-9C07-12349A172955}">
      <dgm:prSet/>
      <dgm:spPr/>
      <dgm:t>
        <a:bodyPr/>
        <a:lstStyle/>
        <a:p>
          <a:endParaRPr lang="ru-RU"/>
        </a:p>
      </dgm:t>
    </dgm:pt>
    <dgm:pt modelId="{DF20A7F6-B2E5-4CB1-ADCC-16BBAB0FB29D}">
      <dgm:prSet/>
      <dgm:spPr/>
      <dgm:t>
        <a:bodyPr/>
        <a:lstStyle/>
        <a:p>
          <a:r>
            <a:rPr lang="uk-UA" dirty="0"/>
            <a:t>Чим відрізняються портативні та кишенькові комп'ютери від стаціонарних? </a:t>
          </a:r>
          <a:endParaRPr lang="ru-RU" dirty="0"/>
        </a:p>
      </dgm:t>
    </dgm:pt>
    <dgm:pt modelId="{893DB8F5-1AF0-4E8F-8A89-97E05BFFBD42}" type="parTrans" cxnId="{8B2B7F17-10D0-455C-9092-2C7F87D64AF9}">
      <dgm:prSet/>
      <dgm:spPr/>
      <dgm:t>
        <a:bodyPr/>
        <a:lstStyle/>
        <a:p>
          <a:endParaRPr lang="ru-RU"/>
        </a:p>
      </dgm:t>
    </dgm:pt>
    <dgm:pt modelId="{A7B3D3F6-121A-42B7-B133-B0F66CB75723}" type="sibTrans" cxnId="{8B2B7F17-10D0-455C-9092-2C7F87D64AF9}">
      <dgm:prSet/>
      <dgm:spPr/>
      <dgm:t>
        <a:bodyPr/>
        <a:lstStyle/>
        <a:p>
          <a:endParaRPr lang="ru-RU"/>
        </a:p>
      </dgm:t>
    </dgm:pt>
    <dgm:pt modelId="{916B213C-978A-49BB-8E24-BD19AB47B3DA}" type="pres">
      <dgm:prSet presAssocID="{25536CF0-4B50-40E6-A9B5-4A643AAF1B22}" presName="CompostProcess" presStyleCnt="0">
        <dgm:presLayoutVars>
          <dgm:dir/>
          <dgm:resizeHandles val="exact"/>
        </dgm:presLayoutVars>
      </dgm:prSet>
      <dgm:spPr/>
    </dgm:pt>
    <dgm:pt modelId="{749DBDB6-6C39-4A66-921F-2C394F0DFDA5}" type="pres">
      <dgm:prSet presAssocID="{25536CF0-4B50-40E6-A9B5-4A643AAF1B22}" presName="arrow" presStyleLbl="bgShp" presStyleIdx="0" presStyleCnt="1"/>
      <dgm:spPr/>
    </dgm:pt>
    <dgm:pt modelId="{2F1C342A-2EBF-4C94-A1B2-716ADDCE58E6}" type="pres">
      <dgm:prSet presAssocID="{25536CF0-4B50-40E6-A9B5-4A643AAF1B22}" presName="linearProcess" presStyleCnt="0"/>
      <dgm:spPr/>
    </dgm:pt>
    <dgm:pt modelId="{45DF74EB-0B11-489D-8D84-6579490C538C}" type="pres">
      <dgm:prSet presAssocID="{96594EB9-C1C4-409F-9AA4-3651280CF138}" presName="textNode" presStyleLbl="node1" presStyleIdx="0" presStyleCnt="2">
        <dgm:presLayoutVars>
          <dgm:bulletEnabled val="1"/>
        </dgm:presLayoutVars>
      </dgm:prSet>
      <dgm:spPr/>
    </dgm:pt>
    <dgm:pt modelId="{25062FC6-F2D8-4D4F-AE79-4A42B88EB885}" type="pres">
      <dgm:prSet presAssocID="{1B835531-D1FF-48A4-9447-B45AA09716B6}" presName="sibTrans" presStyleCnt="0"/>
      <dgm:spPr/>
    </dgm:pt>
    <dgm:pt modelId="{0E0B3BE1-2B4B-43BB-988E-9B465639648E}" type="pres">
      <dgm:prSet presAssocID="{DF20A7F6-B2E5-4CB1-ADCC-16BBAB0FB29D}" presName="textNode" presStyleLbl="node1" presStyleIdx="1" presStyleCnt="2">
        <dgm:presLayoutVars>
          <dgm:bulletEnabled val="1"/>
        </dgm:presLayoutVars>
      </dgm:prSet>
      <dgm:spPr/>
    </dgm:pt>
  </dgm:ptLst>
  <dgm:cxnLst>
    <dgm:cxn modelId="{8B2B7F17-10D0-455C-9092-2C7F87D64AF9}" srcId="{25536CF0-4B50-40E6-A9B5-4A643AAF1B22}" destId="{DF20A7F6-B2E5-4CB1-ADCC-16BBAB0FB29D}" srcOrd="1" destOrd="0" parTransId="{893DB8F5-1AF0-4E8F-8A89-97E05BFFBD42}" sibTransId="{A7B3D3F6-121A-42B7-B133-B0F66CB75723}"/>
    <dgm:cxn modelId="{4BC6E97F-6080-42AD-9C07-12349A172955}" srcId="{25536CF0-4B50-40E6-A9B5-4A643AAF1B22}" destId="{96594EB9-C1C4-409F-9AA4-3651280CF138}" srcOrd="0" destOrd="0" parTransId="{8FA541F7-B670-4377-B8E8-92D11B669005}" sibTransId="{1B835531-D1FF-48A4-9447-B45AA09716B6}"/>
    <dgm:cxn modelId="{C7BC4F93-0B0E-4B10-BD23-BCBBDCBFA1A3}" type="presOf" srcId="{96594EB9-C1C4-409F-9AA4-3651280CF138}" destId="{45DF74EB-0B11-489D-8D84-6579490C538C}" srcOrd="0" destOrd="0" presId="urn:microsoft.com/office/officeart/2005/8/layout/hProcess9"/>
    <dgm:cxn modelId="{938F0497-1000-4151-8E69-3DCE49EF5055}" type="presOf" srcId="{25536CF0-4B50-40E6-A9B5-4A643AAF1B22}" destId="{916B213C-978A-49BB-8E24-BD19AB47B3DA}" srcOrd="0" destOrd="0" presId="urn:microsoft.com/office/officeart/2005/8/layout/hProcess9"/>
    <dgm:cxn modelId="{6B629CE9-7FE7-49DE-9918-16B08849399A}" type="presOf" srcId="{DF20A7F6-B2E5-4CB1-ADCC-16BBAB0FB29D}" destId="{0E0B3BE1-2B4B-43BB-988E-9B465639648E}" srcOrd="0" destOrd="0" presId="urn:microsoft.com/office/officeart/2005/8/layout/hProcess9"/>
    <dgm:cxn modelId="{905B354B-923E-4222-A2F4-4B636297F7DC}" type="presParOf" srcId="{916B213C-978A-49BB-8E24-BD19AB47B3DA}" destId="{749DBDB6-6C39-4A66-921F-2C394F0DFDA5}" srcOrd="0" destOrd="0" presId="urn:microsoft.com/office/officeart/2005/8/layout/hProcess9"/>
    <dgm:cxn modelId="{3983E7DC-D135-4D8B-92E4-032F25FB4FCE}" type="presParOf" srcId="{916B213C-978A-49BB-8E24-BD19AB47B3DA}" destId="{2F1C342A-2EBF-4C94-A1B2-716ADDCE58E6}" srcOrd="1" destOrd="0" presId="urn:microsoft.com/office/officeart/2005/8/layout/hProcess9"/>
    <dgm:cxn modelId="{D3EEFDBC-D82C-4D28-A66E-F62923234498}" type="presParOf" srcId="{2F1C342A-2EBF-4C94-A1B2-716ADDCE58E6}" destId="{45DF74EB-0B11-489D-8D84-6579490C538C}" srcOrd="0" destOrd="0" presId="urn:microsoft.com/office/officeart/2005/8/layout/hProcess9"/>
    <dgm:cxn modelId="{3986D91B-10FF-415C-94DA-D5AB0B2CD923}" type="presParOf" srcId="{2F1C342A-2EBF-4C94-A1B2-716ADDCE58E6}" destId="{25062FC6-F2D8-4D4F-AE79-4A42B88EB885}" srcOrd="1" destOrd="0" presId="urn:microsoft.com/office/officeart/2005/8/layout/hProcess9"/>
    <dgm:cxn modelId="{F39E2F3C-84A0-46EB-9C80-A0C38772492C}" type="presParOf" srcId="{2F1C342A-2EBF-4C94-A1B2-716ADDCE58E6}" destId="{0E0B3BE1-2B4B-43BB-988E-9B465639648E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AE4456C-7BDE-4433-89EC-4ACC6EB6FD56}" type="doc">
      <dgm:prSet loTypeId="urn:microsoft.com/office/officeart/2005/8/layout/radial3" loCatId="cycle" qsTypeId="urn:microsoft.com/office/officeart/2005/8/quickstyle/simple5" qsCatId="simple" csTypeId="urn:microsoft.com/office/officeart/2005/8/colors/colorful4" csCatId="colorful" phldr="1"/>
      <dgm:spPr/>
      <dgm:t>
        <a:bodyPr/>
        <a:lstStyle/>
        <a:p>
          <a:endParaRPr lang="uk-UA"/>
        </a:p>
      </dgm:t>
    </dgm:pt>
    <dgm:pt modelId="{69598A98-3233-4368-B9CB-C1FBECD35AB9}">
      <dgm:prSet phldrT="[Текст]" custT="1"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uk-UA" sz="2800" b="1" i="1" dirty="0">
              <a:solidFill>
                <a:schemeClr val="bg1"/>
              </a:solidFill>
            </a:rPr>
            <a:t>Види сучасних комп'ютерів</a:t>
          </a:r>
        </a:p>
      </dgm:t>
    </dgm:pt>
    <dgm:pt modelId="{F02FE2DB-6A4E-4327-977C-8197197BF629}" type="parTrans" cxnId="{AEFFD539-5A41-4C43-9315-D2A01895DCD8}">
      <dgm:prSet/>
      <dgm:spPr/>
      <dgm:t>
        <a:bodyPr/>
        <a:lstStyle/>
        <a:p>
          <a:endParaRPr lang="uk-UA" sz="2000" b="1" i="1">
            <a:solidFill>
              <a:schemeClr val="bg1"/>
            </a:solidFill>
          </a:endParaRPr>
        </a:p>
      </dgm:t>
    </dgm:pt>
    <dgm:pt modelId="{FB85FF61-DF80-4672-A3EC-56668BAFE785}" type="sibTrans" cxnId="{AEFFD539-5A41-4C43-9315-D2A01895DCD8}">
      <dgm:prSet/>
      <dgm:spPr/>
      <dgm:t>
        <a:bodyPr/>
        <a:lstStyle/>
        <a:p>
          <a:endParaRPr lang="uk-UA" sz="2000" b="1" i="1">
            <a:solidFill>
              <a:schemeClr val="bg1"/>
            </a:solidFill>
          </a:endParaRPr>
        </a:p>
      </dgm:t>
    </dgm:pt>
    <dgm:pt modelId="{C067A6CE-5071-4E35-AFAD-CE69F1B621D9}">
      <dgm:prSet phldrT="[Текст]" custT="1">
        <dgm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uk-UA" sz="2000" b="1" i="1" dirty="0">
              <a:solidFill>
                <a:schemeClr val="bg1"/>
              </a:solidFill>
            </a:rPr>
            <a:t>Стаціонарні</a:t>
          </a:r>
        </a:p>
      </dgm:t>
    </dgm:pt>
    <dgm:pt modelId="{B7169929-AB31-4F9E-ABBF-299B0EF365E3}" type="parTrans" cxnId="{E2C23B66-8055-42D0-914B-5FD299D504A2}">
      <dgm:prSet/>
      <dgm:spPr/>
      <dgm:t>
        <a:bodyPr/>
        <a:lstStyle/>
        <a:p>
          <a:endParaRPr lang="uk-UA" sz="2000" b="1" i="1">
            <a:solidFill>
              <a:schemeClr val="bg1"/>
            </a:solidFill>
          </a:endParaRPr>
        </a:p>
      </dgm:t>
    </dgm:pt>
    <dgm:pt modelId="{6CEDF361-87E4-4316-8699-C74E0BC60007}" type="sibTrans" cxnId="{E2C23B66-8055-42D0-914B-5FD299D504A2}">
      <dgm:prSet/>
      <dgm:spPr/>
      <dgm:t>
        <a:bodyPr/>
        <a:lstStyle/>
        <a:p>
          <a:endParaRPr lang="uk-UA" sz="2000" b="1" i="1">
            <a:solidFill>
              <a:schemeClr val="bg1"/>
            </a:solidFill>
          </a:endParaRPr>
        </a:p>
      </dgm:t>
    </dgm:pt>
    <dgm:pt modelId="{2D4B17B9-673B-4BC4-A6DC-8983E1D35ADB}">
      <dgm:prSet phldrT="[Текст]" custT="1">
        <dgm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uk-UA" sz="2000" b="1" i="1" dirty="0">
              <a:solidFill>
                <a:schemeClr val="bg1"/>
              </a:solidFill>
            </a:rPr>
            <a:t>Планшети</a:t>
          </a:r>
        </a:p>
      </dgm:t>
    </dgm:pt>
    <dgm:pt modelId="{2C8E4B7E-B4D9-4160-AD30-08846BD10259}" type="parTrans" cxnId="{C56090EA-6811-4AF6-A53E-407EBB2AA9D1}">
      <dgm:prSet/>
      <dgm:spPr/>
      <dgm:t>
        <a:bodyPr/>
        <a:lstStyle/>
        <a:p>
          <a:endParaRPr lang="uk-UA" sz="2000" b="1" i="1">
            <a:solidFill>
              <a:schemeClr val="bg1"/>
            </a:solidFill>
          </a:endParaRPr>
        </a:p>
      </dgm:t>
    </dgm:pt>
    <dgm:pt modelId="{1EA807CD-7F3E-4464-A30F-9B283C905523}" type="sibTrans" cxnId="{C56090EA-6811-4AF6-A53E-407EBB2AA9D1}">
      <dgm:prSet/>
      <dgm:spPr/>
      <dgm:t>
        <a:bodyPr/>
        <a:lstStyle/>
        <a:p>
          <a:endParaRPr lang="uk-UA" sz="2000" b="1" i="1">
            <a:solidFill>
              <a:schemeClr val="bg1"/>
            </a:solidFill>
          </a:endParaRPr>
        </a:p>
      </dgm:t>
    </dgm:pt>
    <dgm:pt modelId="{B12AC625-F9B5-4AB4-B748-6FE8903DE449}">
      <dgm:prSet phldrT="[Текст]" custT="1">
        <dgm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uk-UA" sz="2000" b="1" i="1" dirty="0">
              <a:solidFill>
                <a:schemeClr val="bg1"/>
              </a:solidFill>
            </a:rPr>
            <a:t>Кишенькові </a:t>
          </a:r>
        </a:p>
      </dgm:t>
    </dgm:pt>
    <dgm:pt modelId="{7B82BB91-498B-4375-9FEC-5A191F4755C0}" type="parTrans" cxnId="{77F95DDF-7C35-4533-8BD2-E36A658CEC26}">
      <dgm:prSet/>
      <dgm:spPr/>
      <dgm:t>
        <a:bodyPr/>
        <a:lstStyle/>
        <a:p>
          <a:endParaRPr lang="uk-UA" sz="2000" b="1" i="1">
            <a:solidFill>
              <a:schemeClr val="bg1"/>
            </a:solidFill>
          </a:endParaRPr>
        </a:p>
      </dgm:t>
    </dgm:pt>
    <dgm:pt modelId="{C155383C-1422-48AB-BB09-60EC87BA2D9F}" type="sibTrans" cxnId="{77F95DDF-7C35-4533-8BD2-E36A658CEC26}">
      <dgm:prSet/>
      <dgm:spPr/>
      <dgm:t>
        <a:bodyPr/>
        <a:lstStyle/>
        <a:p>
          <a:endParaRPr lang="uk-UA" sz="2000" b="1" i="1">
            <a:solidFill>
              <a:schemeClr val="bg1"/>
            </a:solidFill>
          </a:endParaRPr>
        </a:p>
      </dgm:t>
    </dgm:pt>
    <dgm:pt modelId="{6C839013-C9DE-4C04-A2EB-107F83D606B7}">
      <dgm:prSet phldrT="[Текст]" custT="1">
        <dgm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uk-UA" sz="2000" b="1" i="1" dirty="0">
              <a:solidFill>
                <a:schemeClr val="bg1"/>
              </a:solidFill>
            </a:rPr>
            <a:t>Портативні </a:t>
          </a:r>
        </a:p>
      </dgm:t>
    </dgm:pt>
    <dgm:pt modelId="{98AFAABA-8E99-491E-945C-B0D970F16600}" type="parTrans" cxnId="{1EB891DB-7580-434C-A3A0-B1106FD7B7C5}">
      <dgm:prSet/>
      <dgm:spPr/>
      <dgm:t>
        <a:bodyPr/>
        <a:lstStyle/>
        <a:p>
          <a:endParaRPr lang="uk-UA" sz="2000" b="1" i="1">
            <a:solidFill>
              <a:schemeClr val="bg1"/>
            </a:solidFill>
          </a:endParaRPr>
        </a:p>
      </dgm:t>
    </dgm:pt>
    <dgm:pt modelId="{8FDA2D71-8428-4F63-94DE-93EE8602F119}" type="sibTrans" cxnId="{1EB891DB-7580-434C-A3A0-B1106FD7B7C5}">
      <dgm:prSet/>
      <dgm:spPr/>
      <dgm:t>
        <a:bodyPr/>
        <a:lstStyle/>
        <a:p>
          <a:endParaRPr lang="uk-UA" sz="2000" b="1" i="1">
            <a:solidFill>
              <a:schemeClr val="bg1"/>
            </a:solidFill>
          </a:endParaRPr>
        </a:p>
      </dgm:t>
    </dgm:pt>
    <dgm:pt modelId="{8FCEEFE9-F27C-4232-BEE3-21B6358E720C}" type="pres">
      <dgm:prSet presAssocID="{5AE4456C-7BDE-4433-89EC-4ACC6EB6FD56}" presName="composite" presStyleCnt="0">
        <dgm:presLayoutVars>
          <dgm:chMax val="1"/>
          <dgm:dir/>
          <dgm:resizeHandles val="exact"/>
        </dgm:presLayoutVars>
      </dgm:prSet>
      <dgm:spPr/>
    </dgm:pt>
    <dgm:pt modelId="{DA443125-C3D2-4139-A11A-2963EE7C4B28}" type="pres">
      <dgm:prSet presAssocID="{5AE4456C-7BDE-4433-89EC-4ACC6EB6FD56}" presName="radial" presStyleCnt="0">
        <dgm:presLayoutVars>
          <dgm:animLvl val="ctr"/>
        </dgm:presLayoutVars>
      </dgm:prSet>
      <dgm:spPr/>
    </dgm:pt>
    <dgm:pt modelId="{668AB08E-8180-4308-9FEB-5313595EFC57}" type="pres">
      <dgm:prSet presAssocID="{69598A98-3233-4368-B9CB-C1FBECD35AB9}" presName="centerShape" presStyleLbl="vennNode1" presStyleIdx="0" presStyleCnt="5" custScaleX="103485" custScaleY="65341" custLinFactNeighborX="7813" custLinFactNeighborY="-3206"/>
      <dgm:spPr/>
    </dgm:pt>
    <dgm:pt modelId="{89E27578-0237-433B-A77C-5DCA363206FB}" type="pres">
      <dgm:prSet presAssocID="{C067A6CE-5071-4E35-AFAD-CE69F1B621D9}" presName="node" presStyleLbl="vennNode1" presStyleIdx="1" presStyleCnt="5" custScaleX="146469" custScaleY="70364" custRadScaleRad="86915" custRadScaleInc="12302">
        <dgm:presLayoutVars>
          <dgm:bulletEnabled val="1"/>
        </dgm:presLayoutVars>
      </dgm:prSet>
      <dgm:spPr/>
    </dgm:pt>
    <dgm:pt modelId="{26B03113-97D8-44D8-9FDD-DC37731B48D7}" type="pres">
      <dgm:prSet presAssocID="{2D4B17B9-673B-4BC4-A6DC-8983E1D35ADB}" presName="node" presStyleLbl="vennNode1" presStyleIdx="2" presStyleCnt="5" custScaleX="138250" custScaleY="72413" custRadScaleRad="150592" custRadScaleInc="-2992">
        <dgm:presLayoutVars>
          <dgm:bulletEnabled val="1"/>
        </dgm:presLayoutVars>
      </dgm:prSet>
      <dgm:spPr/>
    </dgm:pt>
    <dgm:pt modelId="{2F0D05D7-E693-4A4B-A3F2-30E3604580C1}" type="pres">
      <dgm:prSet presAssocID="{B12AC625-F9B5-4AB4-B748-6FE8903DE449}" presName="node" presStyleLbl="vennNode1" presStyleIdx="3" presStyleCnt="5" custScaleX="130919" custScaleY="67620" custRadScaleRad="74663" custRadScaleInc="-14997">
        <dgm:presLayoutVars>
          <dgm:bulletEnabled val="1"/>
        </dgm:presLayoutVars>
      </dgm:prSet>
      <dgm:spPr/>
    </dgm:pt>
    <dgm:pt modelId="{CDAFC1B4-073C-4AA3-BF98-44CC4288D16B}" type="pres">
      <dgm:prSet presAssocID="{6C839013-C9DE-4C04-A2EB-107F83D606B7}" presName="node" presStyleLbl="vennNode1" presStyleIdx="4" presStyleCnt="5" custScaleX="150631" custScaleY="67242" custRadScaleRad="124873" custRadScaleInc="3610">
        <dgm:presLayoutVars>
          <dgm:bulletEnabled val="1"/>
        </dgm:presLayoutVars>
      </dgm:prSet>
      <dgm:spPr/>
    </dgm:pt>
  </dgm:ptLst>
  <dgm:cxnLst>
    <dgm:cxn modelId="{9F645815-5AF3-4E58-9A50-8006A6B56D87}" type="presOf" srcId="{C067A6CE-5071-4E35-AFAD-CE69F1B621D9}" destId="{89E27578-0237-433B-A77C-5DCA363206FB}" srcOrd="0" destOrd="0" presId="urn:microsoft.com/office/officeart/2005/8/layout/radial3"/>
    <dgm:cxn modelId="{E487D11D-5968-48EB-B24F-D7005C1A8D02}" type="presOf" srcId="{B12AC625-F9B5-4AB4-B748-6FE8903DE449}" destId="{2F0D05D7-E693-4A4B-A3F2-30E3604580C1}" srcOrd="0" destOrd="0" presId="urn:microsoft.com/office/officeart/2005/8/layout/radial3"/>
    <dgm:cxn modelId="{3BC2F435-9C64-4FB0-9F30-512C9751D027}" type="presOf" srcId="{2D4B17B9-673B-4BC4-A6DC-8983E1D35ADB}" destId="{26B03113-97D8-44D8-9FDD-DC37731B48D7}" srcOrd="0" destOrd="0" presId="urn:microsoft.com/office/officeart/2005/8/layout/radial3"/>
    <dgm:cxn modelId="{AEFFD539-5A41-4C43-9315-D2A01895DCD8}" srcId="{5AE4456C-7BDE-4433-89EC-4ACC6EB6FD56}" destId="{69598A98-3233-4368-B9CB-C1FBECD35AB9}" srcOrd="0" destOrd="0" parTransId="{F02FE2DB-6A4E-4327-977C-8197197BF629}" sibTransId="{FB85FF61-DF80-4672-A3EC-56668BAFE785}"/>
    <dgm:cxn modelId="{310E0044-2F4F-4D59-A68A-2E0D034B8544}" type="presOf" srcId="{5AE4456C-7BDE-4433-89EC-4ACC6EB6FD56}" destId="{8FCEEFE9-F27C-4232-BEE3-21B6358E720C}" srcOrd="0" destOrd="0" presId="urn:microsoft.com/office/officeart/2005/8/layout/radial3"/>
    <dgm:cxn modelId="{E2C23B66-8055-42D0-914B-5FD299D504A2}" srcId="{69598A98-3233-4368-B9CB-C1FBECD35AB9}" destId="{C067A6CE-5071-4E35-AFAD-CE69F1B621D9}" srcOrd="0" destOrd="0" parTransId="{B7169929-AB31-4F9E-ABBF-299B0EF365E3}" sibTransId="{6CEDF361-87E4-4316-8699-C74E0BC60007}"/>
    <dgm:cxn modelId="{84CC48BE-9C6C-4D54-A3EB-787BDBF7102A}" type="presOf" srcId="{69598A98-3233-4368-B9CB-C1FBECD35AB9}" destId="{668AB08E-8180-4308-9FEB-5313595EFC57}" srcOrd="0" destOrd="0" presId="urn:microsoft.com/office/officeart/2005/8/layout/radial3"/>
    <dgm:cxn modelId="{1EB891DB-7580-434C-A3A0-B1106FD7B7C5}" srcId="{69598A98-3233-4368-B9CB-C1FBECD35AB9}" destId="{6C839013-C9DE-4C04-A2EB-107F83D606B7}" srcOrd="3" destOrd="0" parTransId="{98AFAABA-8E99-491E-945C-B0D970F16600}" sibTransId="{8FDA2D71-8428-4F63-94DE-93EE8602F119}"/>
    <dgm:cxn modelId="{77F95DDF-7C35-4533-8BD2-E36A658CEC26}" srcId="{69598A98-3233-4368-B9CB-C1FBECD35AB9}" destId="{B12AC625-F9B5-4AB4-B748-6FE8903DE449}" srcOrd="2" destOrd="0" parTransId="{7B82BB91-498B-4375-9FEC-5A191F4755C0}" sibTransId="{C155383C-1422-48AB-BB09-60EC87BA2D9F}"/>
    <dgm:cxn modelId="{4EE273DF-27B4-4D8C-8F74-DC3B409EE70D}" type="presOf" srcId="{6C839013-C9DE-4C04-A2EB-107F83D606B7}" destId="{CDAFC1B4-073C-4AA3-BF98-44CC4288D16B}" srcOrd="0" destOrd="0" presId="urn:microsoft.com/office/officeart/2005/8/layout/radial3"/>
    <dgm:cxn modelId="{C56090EA-6811-4AF6-A53E-407EBB2AA9D1}" srcId="{69598A98-3233-4368-B9CB-C1FBECD35AB9}" destId="{2D4B17B9-673B-4BC4-A6DC-8983E1D35ADB}" srcOrd="1" destOrd="0" parTransId="{2C8E4B7E-B4D9-4160-AD30-08846BD10259}" sibTransId="{1EA807CD-7F3E-4464-A30F-9B283C905523}"/>
    <dgm:cxn modelId="{BDAA731C-0A1D-4DB5-B52E-40D5921A0036}" type="presParOf" srcId="{8FCEEFE9-F27C-4232-BEE3-21B6358E720C}" destId="{DA443125-C3D2-4139-A11A-2963EE7C4B28}" srcOrd="0" destOrd="0" presId="urn:microsoft.com/office/officeart/2005/8/layout/radial3"/>
    <dgm:cxn modelId="{5AC5D437-DA94-4496-8EFE-3B9FB03DF738}" type="presParOf" srcId="{DA443125-C3D2-4139-A11A-2963EE7C4B28}" destId="{668AB08E-8180-4308-9FEB-5313595EFC57}" srcOrd="0" destOrd="0" presId="urn:microsoft.com/office/officeart/2005/8/layout/radial3"/>
    <dgm:cxn modelId="{C347993D-8F5F-4E1B-B6E5-BEE382474D1F}" type="presParOf" srcId="{DA443125-C3D2-4139-A11A-2963EE7C4B28}" destId="{89E27578-0237-433B-A77C-5DCA363206FB}" srcOrd="1" destOrd="0" presId="urn:microsoft.com/office/officeart/2005/8/layout/radial3"/>
    <dgm:cxn modelId="{18797371-90EB-47FA-91E0-3F66FDADA3FF}" type="presParOf" srcId="{DA443125-C3D2-4139-A11A-2963EE7C4B28}" destId="{26B03113-97D8-44D8-9FDD-DC37731B48D7}" srcOrd="2" destOrd="0" presId="urn:microsoft.com/office/officeart/2005/8/layout/radial3"/>
    <dgm:cxn modelId="{5F9E2651-8DBE-4F83-8108-C10CB107C81F}" type="presParOf" srcId="{DA443125-C3D2-4139-A11A-2963EE7C4B28}" destId="{2F0D05D7-E693-4A4B-A3F2-30E3604580C1}" srcOrd="3" destOrd="0" presId="urn:microsoft.com/office/officeart/2005/8/layout/radial3"/>
    <dgm:cxn modelId="{0327421E-7ED8-4F76-8811-CF2F8B3EDBC3}" type="presParOf" srcId="{DA443125-C3D2-4139-A11A-2963EE7C4B28}" destId="{CDAFC1B4-073C-4AA3-BF98-44CC4288D16B}" srcOrd="4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EDF4E5C-B63F-4149-AE0F-FBB0173805B9}" type="doc">
      <dgm:prSet loTypeId="urn:microsoft.com/office/officeart/2005/8/layout/hierarchy3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0BFE97CF-7856-4218-8256-6AF951C0A3DE}">
      <dgm:prSet phldrT="[Текст]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uk-UA" b="1" i="1" dirty="0"/>
            <a:t>Об'єкти відрізняються:</a:t>
          </a:r>
        </a:p>
      </dgm:t>
    </dgm:pt>
    <dgm:pt modelId="{456FDEBD-834F-496F-9DB0-FCA38BDAEC05}" type="parTrans" cxnId="{EB4D88FB-FA34-4A90-9DAE-436388923AB5}">
      <dgm:prSet/>
      <dgm:spPr/>
      <dgm:t>
        <a:bodyPr/>
        <a:lstStyle/>
        <a:p>
          <a:endParaRPr lang="uk-UA" b="1" i="1"/>
        </a:p>
      </dgm:t>
    </dgm:pt>
    <dgm:pt modelId="{8A2841D4-B7C7-4BFA-9B38-F1DBC35BB84E}" type="sibTrans" cxnId="{EB4D88FB-FA34-4A90-9DAE-436388923AB5}">
      <dgm:prSet/>
      <dgm:spPr/>
      <dgm:t>
        <a:bodyPr/>
        <a:lstStyle/>
        <a:p>
          <a:endParaRPr lang="uk-UA" b="1" i="1"/>
        </a:p>
      </dgm:t>
    </dgm:pt>
    <dgm:pt modelId="{B8C58433-8BCA-4E84-9CC7-CEE29281CD84}">
      <dgm:prSet phldrT="[Текст]">
        <dgm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dgm:style>
      </dgm:prSet>
      <dgm:spPr>
        <a:solidFill>
          <a:srgbClr val="339933"/>
        </a:solidFill>
      </dgm:spPr>
      <dgm:t>
        <a:bodyPr/>
        <a:lstStyle/>
        <a:p>
          <a:r>
            <a:rPr lang="uk-UA" b="1" i="1" dirty="0">
              <a:solidFill>
                <a:schemeClr val="bg1"/>
              </a:solidFill>
            </a:rPr>
            <a:t>Властивостями </a:t>
          </a:r>
        </a:p>
      </dgm:t>
    </dgm:pt>
    <dgm:pt modelId="{B4602934-20D8-45EA-B5EC-1920873463F8}" type="parTrans" cxnId="{99877559-15A1-43C3-A12B-0121947906A8}">
      <dgm:prSet/>
      <dgm:spPr/>
      <dgm:t>
        <a:bodyPr/>
        <a:lstStyle/>
        <a:p>
          <a:endParaRPr lang="uk-UA" b="1" i="1"/>
        </a:p>
      </dgm:t>
    </dgm:pt>
    <dgm:pt modelId="{B09B5F1A-E9A5-427D-A886-971F56CD0CF1}" type="sibTrans" cxnId="{99877559-15A1-43C3-A12B-0121947906A8}">
      <dgm:prSet/>
      <dgm:spPr/>
      <dgm:t>
        <a:bodyPr/>
        <a:lstStyle/>
        <a:p>
          <a:endParaRPr lang="uk-UA" b="1" i="1"/>
        </a:p>
      </dgm:t>
    </dgm:pt>
    <dgm:pt modelId="{A9243FB9-FCF1-4B90-8BF8-39467FDD6CEE}">
      <dgm:prSet phldrT="[Текст]">
        <dgm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dgm:style>
      </dgm:prSet>
      <dgm:spPr>
        <a:solidFill>
          <a:srgbClr val="339933"/>
        </a:solidFill>
      </dgm:spPr>
      <dgm:t>
        <a:bodyPr/>
        <a:lstStyle/>
        <a:p>
          <a:r>
            <a:rPr lang="uk-UA" b="1" i="1" dirty="0">
              <a:solidFill>
                <a:schemeClr val="bg1"/>
              </a:solidFill>
            </a:rPr>
            <a:t>Значеннями властивостей</a:t>
          </a:r>
        </a:p>
      </dgm:t>
    </dgm:pt>
    <dgm:pt modelId="{2717797B-E6BD-482E-BF3C-C3D701477BBB}" type="parTrans" cxnId="{BAE99447-123E-4F2C-9346-00C7EFDF6EF7}">
      <dgm:prSet/>
      <dgm:spPr/>
      <dgm:t>
        <a:bodyPr/>
        <a:lstStyle/>
        <a:p>
          <a:endParaRPr lang="uk-UA" b="1" i="1"/>
        </a:p>
      </dgm:t>
    </dgm:pt>
    <dgm:pt modelId="{BAD65C0A-EEBB-47C6-ACD8-2FC43F90A194}" type="sibTrans" cxnId="{BAE99447-123E-4F2C-9346-00C7EFDF6EF7}">
      <dgm:prSet/>
      <dgm:spPr/>
      <dgm:t>
        <a:bodyPr/>
        <a:lstStyle/>
        <a:p>
          <a:endParaRPr lang="uk-UA" b="1" i="1"/>
        </a:p>
      </dgm:t>
    </dgm:pt>
    <dgm:pt modelId="{76FF4EA8-0D04-4974-A0A4-CD31DA3554A7}">
      <dgm:prSet phldrT="[Текст]">
        <dgm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dgm:style>
      </dgm:prSet>
      <dgm:spPr>
        <a:solidFill>
          <a:srgbClr val="339933"/>
        </a:solidFill>
      </dgm:spPr>
      <dgm:t>
        <a:bodyPr/>
        <a:lstStyle/>
        <a:p>
          <a:r>
            <a:rPr lang="uk-UA" b="1" i="1" dirty="0">
              <a:solidFill>
                <a:schemeClr val="bg1"/>
              </a:solidFill>
            </a:rPr>
            <a:t>Діями, що можна виконувати над об'єктом </a:t>
          </a:r>
        </a:p>
      </dgm:t>
    </dgm:pt>
    <dgm:pt modelId="{242DA45E-038B-4A1A-8F61-6A00547F2DFD}" type="parTrans" cxnId="{AD56E701-259A-4B15-90C2-EE54F5AABCDE}">
      <dgm:prSet/>
      <dgm:spPr/>
      <dgm:t>
        <a:bodyPr/>
        <a:lstStyle/>
        <a:p>
          <a:endParaRPr lang="uk-UA" b="1" i="1"/>
        </a:p>
      </dgm:t>
    </dgm:pt>
    <dgm:pt modelId="{11127EF5-5483-4E8E-BB8D-D19223F3BD52}" type="sibTrans" cxnId="{AD56E701-259A-4B15-90C2-EE54F5AABCDE}">
      <dgm:prSet/>
      <dgm:spPr/>
      <dgm:t>
        <a:bodyPr/>
        <a:lstStyle/>
        <a:p>
          <a:endParaRPr lang="uk-UA" b="1" i="1"/>
        </a:p>
      </dgm:t>
    </dgm:pt>
    <dgm:pt modelId="{F2CE0F20-505E-4316-BFFC-CC5821EE280C}" type="pres">
      <dgm:prSet presAssocID="{AEDF4E5C-B63F-4149-AE0F-FBB0173805B9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501EC7B4-29A5-4D9D-AD67-6FE682E49640}" type="pres">
      <dgm:prSet presAssocID="{0BFE97CF-7856-4218-8256-6AF951C0A3DE}" presName="root" presStyleCnt="0"/>
      <dgm:spPr/>
    </dgm:pt>
    <dgm:pt modelId="{76616CC3-E989-4893-82EC-DBF049CEB3B4}" type="pres">
      <dgm:prSet presAssocID="{0BFE97CF-7856-4218-8256-6AF951C0A3DE}" presName="rootComposite" presStyleCnt="0"/>
      <dgm:spPr/>
    </dgm:pt>
    <dgm:pt modelId="{971A5588-C12C-4FE4-9EF2-6F9CA59FD231}" type="pres">
      <dgm:prSet presAssocID="{0BFE97CF-7856-4218-8256-6AF951C0A3DE}" presName="rootText" presStyleLbl="node1" presStyleIdx="0" presStyleCnt="1" custScaleX="346276" custLinFactNeighborX="4109" custLinFactNeighborY="5893"/>
      <dgm:spPr/>
    </dgm:pt>
    <dgm:pt modelId="{DD593E53-C26E-46BE-8E02-4AB0C4ABA115}" type="pres">
      <dgm:prSet presAssocID="{0BFE97CF-7856-4218-8256-6AF951C0A3DE}" presName="rootConnector" presStyleLbl="node1" presStyleIdx="0" presStyleCnt="1"/>
      <dgm:spPr/>
    </dgm:pt>
    <dgm:pt modelId="{4DCE63C1-8012-4A1B-ABED-6D169D5EB3F5}" type="pres">
      <dgm:prSet presAssocID="{0BFE97CF-7856-4218-8256-6AF951C0A3DE}" presName="childShape" presStyleCnt="0"/>
      <dgm:spPr/>
    </dgm:pt>
    <dgm:pt modelId="{A689F532-622F-4458-8D20-BB983D92AB62}" type="pres">
      <dgm:prSet presAssocID="{B4602934-20D8-45EA-B5EC-1920873463F8}" presName="Name13" presStyleLbl="parChTrans1D2" presStyleIdx="0" presStyleCnt="3"/>
      <dgm:spPr/>
    </dgm:pt>
    <dgm:pt modelId="{12DA6777-6419-4142-8BAE-2658ECFB8B27}" type="pres">
      <dgm:prSet presAssocID="{B8C58433-8BCA-4E84-9CC7-CEE29281CD84}" presName="childText" presStyleLbl="bgAcc1" presStyleIdx="0" presStyleCnt="3" custScaleX="303989">
        <dgm:presLayoutVars>
          <dgm:bulletEnabled val="1"/>
        </dgm:presLayoutVars>
      </dgm:prSet>
      <dgm:spPr/>
    </dgm:pt>
    <dgm:pt modelId="{4DC0B16F-4914-4B3E-A1CB-01D093784314}" type="pres">
      <dgm:prSet presAssocID="{2717797B-E6BD-482E-BF3C-C3D701477BBB}" presName="Name13" presStyleLbl="parChTrans1D2" presStyleIdx="1" presStyleCnt="3"/>
      <dgm:spPr/>
    </dgm:pt>
    <dgm:pt modelId="{57369365-FA43-4ED3-AD09-68BFE7472C3E}" type="pres">
      <dgm:prSet presAssocID="{A9243FB9-FCF1-4B90-8BF8-39467FDD6CEE}" presName="childText" presStyleLbl="bgAcc1" presStyleIdx="1" presStyleCnt="3" custScaleX="301994">
        <dgm:presLayoutVars>
          <dgm:bulletEnabled val="1"/>
        </dgm:presLayoutVars>
      </dgm:prSet>
      <dgm:spPr/>
    </dgm:pt>
    <dgm:pt modelId="{DA9D28B8-1F67-4069-BC47-516CAECC67A8}" type="pres">
      <dgm:prSet presAssocID="{242DA45E-038B-4A1A-8F61-6A00547F2DFD}" presName="Name13" presStyleLbl="parChTrans1D2" presStyleIdx="2" presStyleCnt="3"/>
      <dgm:spPr/>
    </dgm:pt>
    <dgm:pt modelId="{ACA047C0-E42F-4D5C-A5C8-C4C3A12E629A}" type="pres">
      <dgm:prSet presAssocID="{76FF4EA8-0D04-4974-A0A4-CD31DA3554A7}" presName="childText" presStyleLbl="bgAcc1" presStyleIdx="2" presStyleCnt="3" custScaleX="303989">
        <dgm:presLayoutVars>
          <dgm:bulletEnabled val="1"/>
        </dgm:presLayoutVars>
      </dgm:prSet>
      <dgm:spPr/>
    </dgm:pt>
  </dgm:ptLst>
  <dgm:cxnLst>
    <dgm:cxn modelId="{AD56E701-259A-4B15-90C2-EE54F5AABCDE}" srcId="{0BFE97CF-7856-4218-8256-6AF951C0A3DE}" destId="{76FF4EA8-0D04-4974-A0A4-CD31DA3554A7}" srcOrd="2" destOrd="0" parTransId="{242DA45E-038B-4A1A-8F61-6A00547F2DFD}" sibTransId="{11127EF5-5483-4E8E-BB8D-D19223F3BD52}"/>
    <dgm:cxn modelId="{2B4C4614-8633-4897-934C-88AAA419FCFA}" type="presOf" srcId="{0BFE97CF-7856-4218-8256-6AF951C0A3DE}" destId="{971A5588-C12C-4FE4-9EF2-6F9CA59FD231}" srcOrd="0" destOrd="0" presId="urn:microsoft.com/office/officeart/2005/8/layout/hierarchy3"/>
    <dgm:cxn modelId="{1853583A-CF7E-4179-BB7E-3E3BC211FDF2}" type="presOf" srcId="{A9243FB9-FCF1-4B90-8BF8-39467FDD6CEE}" destId="{57369365-FA43-4ED3-AD09-68BFE7472C3E}" srcOrd="0" destOrd="0" presId="urn:microsoft.com/office/officeart/2005/8/layout/hierarchy3"/>
    <dgm:cxn modelId="{589E6547-F47E-4C51-A822-2BE70B822754}" type="presOf" srcId="{2717797B-E6BD-482E-BF3C-C3D701477BBB}" destId="{4DC0B16F-4914-4B3E-A1CB-01D093784314}" srcOrd="0" destOrd="0" presId="urn:microsoft.com/office/officeart/2005/8/layout/hierarchy3"/>
    <dgm:cxn modelId="{BAE99447-123E-4F2C-9346-00C7EFDF6EF7}" srcId="{0BFE97CF-7856-4218-8256-6AF951C0A3DE}" destId="{A9243FB9-FCF1-4B90-8BF8-39467FDD6CEE}" srcOrd="1" destOrd="0" parTransId="{2717797B-E6BD-482E-BF3C-C3D701477BBB}" sibTransId="{BAD65C0A-EEBB-47C6-ACD8-2FC43F90A194}"/>
    <dgm:cxn modelId="{E74EA04A-D571-462B-AC0A-A5533B97A751}" type="presOf" srcId="{B4602934-20D8-45EA-B5EC-1920873463F8}" destId="{A689F532-622F-4458-8D20-BB983D92AB62}" srcOrd="0" destOrd="0" presId="urn:microsoft.com/office/officeart/2005/8/layout/hierarchy3"/>
    <dgm:cxn modelId="{99877559-15A1-43C3-A12B-0121947906A8}" srcId="{0BFE97CF-7856-4218-8256-6AF951C0A3DE}" destId="{B8C58433-8BCA-4E84-9CC7-CEE29281CD84}" srcOrd="0" destOrd="0" parTransId="{B4602934-20D8-45EA-B5EC-1920873463F8}" sibTransId="{B09B5F1A-E9A5-427D-A886-971F56CD0CF1}"/>
    <dgm:cxn modelId="{CF7FC18D-0AD4-440A-A277-F23AFDD8EC5D}" type="presOf" srcId="{0BFE97CF-7856-4218-8256-6AF951C0A3DE}" destId="{DD593E53-C26E-46BE-8E02-4AB0C4ABA115}" srcOrd="1" destOrd="0" presId="urn:microsoft.com/office/officeart/2005/8/layout/hierarchy3"/>
    <dgm:cxn modelId="{150E4895-0A3A-43F9-8153-38F14477E5F0}" type="presOf" srcId="{B8C58433-8BCA-4E84-9CC7-CEE29281CD84}" destId="{12DA6777-6419-4142-8BAE-2658ECFB8B27}" srcOrd="0" destOrd="0" presId="urn:microsoft.com/office/officeart/2005/8/layout/hierarchy3"/>
    <dgm:cxn modelId="{722B169F-BE66-4F27-B9F5-5E4A5D617C1A}" type="presOf" srcId="{AEDF4E5C-B63F-4149-AE0F-FBB0173805B9}" destId="{F2CE0F20-505E-4316-BFFC-CC5821EE280C}" srcOrd="0" destOrd="0" presId="urn:microsoft.com/office/officeart/2005/8/layout/hierarchy3"/>
    <dgm:cxn modelId="{817385A7-C774-4CF2-BBA1-9BFF34A47374}" type="presOf" srcId="{242DA45E-038B-4A1A-8F61-6A00547F2DFD}" destId="{DA9D28B8-1F67-4069-BC47-516CAECC67A8}" srcOrd="0" destOrd="0" presId="urn:microsoft.com/office/officeart/2005/8/layout/hierarchy3"/>
    <dgm:cxn modelId="{A99EBECF-9C59-4679-B272-0AC72CF657C1}" type="presOf" srcId="{76FF4EA8-0D04-4974-A0A4-CD31DA3554A7}" destId="{ACA047C0-E42F-4D5C-A5C8-C4C3A12E629A}" srcOrd="0" destOrd="0" presId="urn:microsoft.com/office/officeart/2005/8/layout/hierarchy3"/>
    <dgm:cxn modelId="{EB4D88FB-FA34-4A90-9DAE-436388923AB5}" srcId="{AEDF4E5C-B63F-4149-AE0F-FBB0173805B9}" destId="{0BFE97CF-7856-4218-8256-6AF951C0A3DE}" srcOrd="0" destOrd="0" parTransId="{456FDEBD-834F-496F-9DB0-FCA38BDAEC05}" sibTransId="{8A2841D4-B7C7-4BFA-9B38-F1DBC35BB84E}"/>
    <dgm:cxn modelId="{C5052BCF-F79C-4182-8ED0-85A9C9BEBC9A}" type="presParOf" srcId="{F2CE0F20-505E-4316-BFFC-CC5821EE280C}" destId="{501EC7B4-29A5-4D9D-AD67-6FE682E49640}" srcOrd="0" destOrd="0" presId="urn:microsoft.com/office/officeart/2005/8/layout/hierarchy3"/>
    <dgm:cxn modelId="{BC223ABB-E3F6-4D2A-9182-F2CFA833C610}" type="presParOf" srcId="{501EC7B4-29A5-4D9D-AD67-6FE682E49640}" destId="{76616CC3-E989-4893-82EC-DBF049CEB3B4}" srcOrd="0" destOrd="0" presId="urn:microsoft.com/office/officeart/2005/8/layout/hierarchy3"/>
    <dgm:cxn modelId="{F3B87A04-A521-4F43-B741-559970758DBF}" type="presParOf" srcId="{76616CC3-E989-4893-82EC-DBF049CEB3B4}" destId="{971A5588-C12C-4FE4-9EF2-6F9CA59FD231}" srcOrd="0" destOrd="0" presId="urn:microsoft.com/office/officeart/2005/8/layout/hierarchy3"/>
    <dgm:cxn modelId="{011BBCD6-E87A-4E2C-AE02-8B9555E1BE8D}" type="presParOf" srcId="{76616CC3-E989-4893-82EC-DBF049CEB3B4}" destId="{DD593E53-C26E-46BE-8E02-4AB0C4ABA115}" srcOrd="1" destOrd="0" presId="urn:microsoft.com/office/officeart/2005/8/layout/hierarchy3"/>
    <dgm:cxn modelId="{44861C92-9B7D-4FA8-BC0A-92BC0EB2769D}" type="presParOf" srcId="{501EC7B4-29A5-4D9D-AD67-6FE682E49640}" destId="{4DCE63C1-8012-4A1B-ABED-6D169D5EB3F5}" srcOrd="1" destOrd="0" presId="urn:microsoft.com/office/officeart/2005/8/layout/hierarchy3"/>
    <dgm:cxn modelId="{E88F3C86-6AD5-4C79-A453-F904804FB567}" type="presParOf" srcId="{4DCE63C1-8012-4A1B-ABED-6D169D5EB3F5}" destId="{A689F532-622F-4458-8D20-BB983D92AB62}" srcOrd="0" destOrd="0" presId="urn:microsoft.com/office/officeart/2005/8/layout/hierarchy3"/>
    <dgm:cxn modelId="{6B8C131B-A33B-4A50-80FD-911609781562}" type="presParOf" srcId="{4DCE63C1-8012-4A1B-ABED-6D169D5EB3F5}" destId="{12DA6777-6419-4142-8BAE-2658ECFB8B27}" srcOrd="1" destOrd="0" presId="urn:microsoft.com/office/officeart/2005/8/layout/hierarchy3"/>
    <dgm:cxn modelId="{3E513641-DC87-4740-A5C5-9164BBC9C8E8}" type="presParOf" srcId="{4DCE63C1-8012-4A1B-ABED-6D169D5EB3F5}" destId="{4DC0B16F-4914-4B3E-A1CB-01D093784314}" srcOrd="2" destOrd="0" presId="urn:microsoft.com/office/officeart/2005/8/layout/hierarchy3"/>
    <dgm:cxn modelId="{83801103-59FF-4B15-8F0E-2E5A80615EFE}" type="presParOf" srcId="{4DCE63C1-8012-4A1B-ABED-6D169D5EB3F5}" destId="{57369365-FA43-4ED3-AD09-68BFE7472C3E}" srcOrd="3" destOrd="0" presId="urn:microsoft.com/office/officeart/2005/8/layout/hierarchy3"/>
    <dgm:cxn modelId="{0F6084A4-BBC8-4439-9B55-FAADBDA2A6FC}" type="presParOf" srcId="{4DCE63C1-8012-4A1B-ABED-6D169D5EB3F5}" destId="{DA9D28B8-1F67-4069-BC47-516CAECC67A8}" srcOrd="4" destOrd="0" presId="urn:microsoft.com/office/officeart/2005/8/layout/hierarchy3"/>
    <dgm:cxn modelId="{1A8811D4-5A53-46BD-B928-3AC4FBE82E15}" type="presParOf" srcId="{4DCE63C1-8012-4A1B-ABED-6D169D5EB3F5}" destId="{ACA047C0-E42F-4D5C-A5C8-C4C3A12E629A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49DBDB6-6C39-4A66-921F-2C394F0DFDA5}">
      <dsp:nvSpPr>
        <dsp:cNvPr id="0" name=""/>
        <dsp:cNvSpPr/>
      </dsp:nvSpPr>
      <dsp:spPr>
        <a:xfrm>
          <a:off x="617219" y="0"/>
          <a:ext cx="6995160" cy="4525963"/>
        </a:xfrm>
        <a:prstGeom prst="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45DF74EB-0B11-489D-8D84-6579490C538C}">
      <dsp:nvSpPr>
        <dsp:cNvPr id="0" name=""/>
        <dsp:cNvSpPr/>
      </dsp:nvSpPr>
      <dsp:spPr>
        <a:xfrm>
          <a:off x="8840" y="1357788"/>
          <a:ext cx="2648902" cy="1810385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700" kern="1200" dirty="0"/>
            <a:t>Що називають об'єктом </a:t>
          </a:r>
          <a:endParaRPr lang="ru-RU" sz="2700" kern="1200" dirty="0"/>
        </a:p>
      </dsp:txBody>
      <dsp:txXfrm>
        <a:off x="97216" y="1446164"/>
        <a:ext cx="2472150" cy="1633633"/>
      </dsp:txXfrm>
    </dsp:sp>
    <dsp:sp modelId="{4D83A136-33B5-4C02-BFB8-C2ADF8C1A196}">
      <dsp:nvSpPr>
        <dsp:cNvPr id="0" name=""/>
        <dsp:cNvSpPr/>
      </dsp:nvSpPr>
      <dsp:spPr>
        <a:xfrm>
          <a:off x="2790348" y="1357788"/>
          <a:ext cx="2648902" cy="1810385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700" kern="1200" dirty="0"/>
            <a:t>Що таке властивості об'єктів </a:t>
          </a:r>
          <a:endParaRPr lang="ru-RU" sz="2700" kern="1200" dirty="0"/>
        </a:p>
      </dsp:txBody>
      <dsp:txXfrm>
        <a:off x="2878724" y="1446164"/>
        <a:ext cx="2472150" cy="1633633"/>
      </dsp:txXfrm>
    </dsp:sp>
    <dsp:sp modelId="{0E0B3BE1-2B4B-43BB-988E-9B465639648E}">
      <dsp:nvSpPr>
        <dsp:cNvPr id="0" name=""/>
        <dsp:cNvSpPr/>
      </dsp:nvSpPr>
      <dsp:spPr>
        <a:xfrm>
          <a:off x="5571857" y="1357788"/>
          <a:ext cx="2648902" cy="1810385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700" kern="1200" dirty="0"/>
            <a:t>Як можна об'єднувати об'єкти в групи </a:t>
          </a:r>
          <a:endParaRPr lang="ru-RU" sz="2700" kern="1200" dirty="0"/>
        </a:p>
      </dsp:txBody>
      <dsp:txXfrm>
        <a:off x="5660233" y="1446164"/>
        <a:ext cx="2472150" cy="163363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49DBDB6-6C39-4A66-921F-2C394F0DFDA5}">
      <dsp:nvSpPr>
        <dsp:cNvPr id="0" name=""/>
        <dsp:cNvSpPr/>
      </dsp:nvSpPr>
      <dsp:spPr>
        <a:xfrm>
          <a:off x="617219" y="0"/>
          <a:ext cx="6995160" cy="4525963"/>
        </a:xfrm>
        <a:prstGeom prst="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45DF74EB-0B11-489D-8D84-6579490C538C}">
      <dsp:nvSpPr>
        <dsp:cNvPr id="0" name=""/>
        <dsp:cNvSpPr/>
      </dsp:nvSpPr>
      <dsp:spPr>
        <a:xfrm>
          <a:off x="285403" y="1357788"/>
          <a:ext cx="3729037" cy="1810385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500" kern="1200" dirty="0"/>
            <a:t>Якими бувають персональні комп'ютери? </a:t>
          </a:r>
          <a:endParaRPr lang="ru-RU" sz="2500" kern="1200" dirty="0"/>
        </a:p>
      </dsp:txBody>
      <dsp:txXfrm>
        <a:off x="373779" y="1446164"/>
        <a:ext cx="3552285" cy="1633633"/>
      </dsp:txXfrm>
    </dsp:sp>
    <dsp:sp modelId="{0E0B3BE1-2B4B-43BB-988E-9B465639648E}">
      <dsp:nvSpPr>
        <dsp:cNvPr id="0" name=""/>
        <dsp:cNvSpPr/>
      </dsp:nvSpPr>
      <dsp:spPr>
        <a:xfrm>
          <a:off x="4215158" y="1357788"/>
          <a:ext cx="3729037" cy="1810385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500" kern="1200" dirty="0"/>
            <a:t>Чим відрізняються портативні та кишенькові комп'ютери від стаціонарних? </a:t>
          </a:r>
          <a:endParaRPr lang="ru-RU" sz="2500" kern="1200" dirty="0"/>
        </a:p>
      </dsp:txBody>
      <dsp:txXfrm>
        <a:off x="4303534" y="1446164"/>
        <a:ext cx="3552285" cy="163363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68AB08E-8180-4308-9FEB-5313595EFC57}">
      <dsp:nvSpPr>
        <dsp:cNvPr id="0" name=""/>
        <dsp:cNvSpPr/>
      </dsp:nvSpPr>
      <dsp:spPr>
        <a:xfrm>
          <a:off x="3146491" y="1659420"/>
          <a:ext cx="3201577" cy="2021493"/>
        </a:xfrm>
        <a:prstGeom prst="ellipse">
          <a:avLst/>
        </a:prstGeom>
        <a:gradFill rotWithShape="1">
          <a:gsLst>
            <a:gs pos="0">
              <a:schemeClr val="accent5">
                <a:shade val="51000"/>
                <a:satMod val="130000"/>
              </a:schemeClr>
            </a:gs>
            <a:gs pos="80000">
              <a:schemeClr val="accent5">
                <a:shade val="93000"/>
                <a:satMod val="130000"/>
              </a:schemeClr>
            </a:gs>
            <a:gs pos="100000">
              <a:schemeClr val="accent5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5"/>
        </a:lnRef>
        <a:fillRef idx="3">
          <a:schemeClr val="accent5"/>
        </a:fillRef>
        <a:effectRef idx="3">
          <a:schemeClr val="accent5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800" b="1" i="1" kern="1200" dirty="0">
              <a:solidFill>
                <a:schemeClr val="bg1"/>
              </a:solidFill>
            </a:rPr>
            <a:t>Види сучасних комп'ютерів</a:t>
          </a:r>
        </a:p>
      </dsp:txBody>
      <dsp:txXfrm>
        <a:off x="3615351" y="1955461"/>
        <a:ext cx="2263857" cy="1429411"/>
      </dsp:txXfrm>
    </dsp:sp>
    <dsp:sp modelId="{89E27578-0237-433B-A77C-5DCA363206FB}">
      <dsp:nvSpPr>
        <dsp:cNvPr id="0" name=""/>
        <dsp:cNvSpPr/>
      </dsp:nvSpPr>
      <dsp:spPr>
        <a:xfrm>
          <a:off x="3635889" y="536603"/>
          <a:ext cx="2265699" cy="1088446"/>
        </a:xfrm>
        <a:prstGeom prst="ellipse">
          <a:avLst/>
        </a:prstGeom>
        <a:gradFill rotWithShape="1">
          <a:gsLst>
            <a:gs pos="0">
              <a:schemeClr val="accent4">
                <a:shade val="51000"/>
                <a:satMod val="130000"/>
              </a:schemeClr>
            </a:gs>
            <a:gs pos="80000">
              <a:schemeClr val="accent4">
                <a:shade val="93000"/>
                <a:satMod val="130000"/>
              </a:schemeClr>
            </a:gs>
            <a:gs pos="100000">
              <a:schemeClr val="accent4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4"/>
        </a:lnRef>
        <a:fillRef idx="3">
          <a:schemeClr val="accent4"/>
        </a:fillRef>
        <a:effectRef idx="3">
          <a:schemeClr val="accent4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000" b="1" i="1" kern="1200" dirty="0">
              <a:solidFill>
                <a:schemeClr val="bg1"/>
              </a:solidFill>
            </a:rPr>
            <a:t>Стаціонарні</a:t>
          </a:r>
        </a:p>
      </dsp:txBody>
      <dsp:txXfrm>
        <a:off x="3967693" y="696002"/>
        <a:ext cx="1602091" cy="769648"/>
      </dsp:txXfrm>
    </dsp:sp>
    <dsp:sp modelId="{26B03113-97D8-44D8-9FDD-DC37731B48D7}">
      <dsp:nvSpPr>
        <dsp:cNvPr id="0" name=""/>
        <dsp:cNvSpPr/>
      </dsp:nvSpPr>
      <dsp:spPr>
        <a:xfrm>
          <a:off x="6393875" y="2096739"/>
          <a:ext cx="2138561" cy="1120142"/>
        </a:xfrm>
        <a:prstGeom prst="ellipse">
          <a:avLst/>
        </a:prstGeom>
        <a:gradFill rotWithShape="1">
          <a:gsLst>
            <a:gs pos="0">
              <a:schemeClr val="accent4">
                <a:shade val="51000"/>
                <a:satMod val="130000"/>
              </a:schemeClr>
            </a:gs>
            <a:gs pos="80000">
              <a:schemeClr val="accent4">
                <a:shade val="93000"/>
                <a:satMod val="130000"/>
              </a:schemeClr>
            </a:gs>
            <a:gs pos="100000">
              <a:schemeClr val="accent4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4"/>
        </a:lnRef>
        <a:fillRef idx="3">
          <a:schemeClr val="accent4"/>
        </a:fillRef>
        <a:effectRef idx="3">
          <a:schemeClr val="accent4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000" b="1" i="1" kern="1200" dirty="0">
              <a:solidFill>
                <a:schemeClr val="bg1"/>
              </a:solidFill>
            </a:rPr>
            <a:t>Планшети</a:t>
          </a:r>
        </a:p>
      </dsp:txBody>
      <dsp:txXfrm>
        <a:off x="6707060" y="2260780"/>
        <a:ext cx="1512191" cy="792060"/>
      </dsp:txXfrm>
    </dsp:sp>
    <dsp:sp modelId="{2F0D05D7-E693-4A4B-A3F2-30E3604580C1}">
      <dsp:nvSpPr>
        <dsp:cNvPr id="0" name=""/>
        <dsp:cNvSpPr/>
      </dsp:nvSpPr>
      <dsp:spPr>
        <a:xfrm>
          <a:off x="3770972" y="3739078"/>
          <a:ext cx="2025159" cy="1046000"/>
        </a:xfrm>
        <a:prstGeom prst="ellipse">
          <a:avLst/>
        </a:prstGeom>
        <a:gradFill rotWithShape="1">
          <a:gsLst>
            <a:gs pos="0">
              <a:schemeClr val="accent4">
                <a:shade val="51000"/>
                <a:satMod val="130000"/>
              </a:schemeClr>
            </a:gs>
            <a:gs pos="80000">
              <a:schemeClr val="accent4">
                <a:shade val="93000"/>
                <a:satMod val="130000"/>
              </a:schemeClr>
            </a:gs>
            <a:gs pos="100000">
              <a:schemeClr val="accent4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4"/>
        </a:lnRef>
        <a:fillRef idx="3">
          <a:schemeClr val="accent4"/>
        </a:fillRef>
        <a:effectRef idx="3">
          <a:schemeClr val="accent4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000" b="1" i="1" kern="1200" dirty="0">
              <a:solidFill>
                <a:schemeClr val="bg1"/>
              </a:solidFill>
            </a:rPr>
            <a:t>Кишенькові </a:t>
          </a:r>
        </a:p>
      </dsp:txBody>
      <dsp:txXfrm>
        <a:off x="4067550" y="3892261"/>
        <a:ext cx="1432003" cy="739634"/>
      </dsp:txXfrm>
    </dsp:sp>
    <dsp:sp modelId="{CDAFC1B4-073C-4AA3-BF98-44CC4288D16B}">
      <dsp:nvSpPr>
        <dsp:cNvPr id="0" name=""/>
        <dsp:cNvSpPr/>
      </dsp:nvSpPr>
      <dsp:spPr>
        <a:xfrm>
          <a:off x="755581" y="2136688"/>
          <a:ext cx="2330080" cy="1040153"/>
        </a:xfrm>
        <a:prstGeom prst="ellipse">
          <a:avLst/>
        </a:prstGeom>
        <a:gradFill rotWithShape="1">
          <a:gsLst>
            <a:gs pos="0">
              <a:schemeClr val="accent4">
                <a:shade val="51000"/>
                <a:satMod val="130000"/>
              </a:schemeClr>
            </a:gs>
            <a:gs pos="80000">
              <a:schemeClr val="accent4">
                <a:shade val="93000"/>
                <a:satMod val="130000"/>
              </a:schemeClr>
            </a:gs>
            <a:gs pos="100000">
              <a:schemeClr val="accent4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4"/>
        </a:lnRef>
        <a:fillRef idx="3">
          <a:schemeClr val="accent4"/>
        </a:fillRef>
        <a:effectRef idx="3">
          <a:schemeClr val="accent4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000" b="1" i="1" kern="1200" dirty="0">
              <a:solidFill>
                <a:schemeClr val="bg1"/>
              </a:solidFill>
            </a:rPr>
            <a:t>Портативні </a:t>
          </a:r>
        </a:p>
      </dsp:txBody>
      <dsp:txXfrm>
        <a:off x="1096813" y="2289015"/>
        <a:ext cx="1647616" cy="73549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1A5588-C12C-4FE4-9EF2-6F9CA59FD231}">
      <dsp:nvSpPr>
        <dsp:cNvPr id="0" name=""/>
        <dsp:cNvSpPr/>
      </dsp:nvSpPr>
      <dsp:spPr>
        <a:xfrm>
          <a:off x="302572" y="72011"/>
          <a:ext cx="7951015" cy="1148074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1">
                <a:shade val="51000"/>
                <a:satMod val="130000"/>
              </a:schemeClr>
            </a:gs>
            <a:gs pos="80000">
              <a:schemeClr val="accent1">
                <a:shade val="93000"/>
                <a:satMod val="130000"/>
              </a:schemeClr>
            </a:gs>
            <a:gs pos="100000">
              <a:schemeClr val="accent1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  <dsp:txBody>
        <a:bodyPr spcFirstLastPara="0" vert="horz" wrap="square" lIns="106680" tIns="71120" rIns="106680" bIns="71120" numCol="1" spcCol="1270" anchor="ctr" anchorCtr="0">
          <a:noAutofit/>
        </a:bodyPr>
        <a:lstStyle/>
        <a:p>
          <a:pPr marL="0" lvl="0" indent="0" algn="ctr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5600" b="1" i="1" kern="1200" dirty="0"/>
            <a:t>Об'єкти відрізняються:</a:t>
          </a:r>
        </a:p>
      </dsp:txBody>
      <dsp:txXfrm>
        <a:off x="336198" y="105637"/>
        <a:ext cx="7883763" cy="1080822"/>
      </dsp:txXfrm>
    </dsp:sp>
    <dsp:sp modelId="{A689F532-622F-4458-8D20-BB983D92AB62}">
      <dsp:nvSpPr>
        <dsp:cNvPr id="0" name=""/>
        <dsp:cNvSpPr/>
      </dsp:nvSpPr>
      <dsp:spPr>
        <a:xfrm>
          <a:off x="1097674" y="1220086"/>
          <a:ext cx="700752" cy="7934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93400"/>
              </a:lnTo>
              <a:lnTo>
                <a:pt x="700752" y="79340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2DA6777-6419-4142-8BAE-2658ECFB8B27}">
      <dsp:nvSpPr>
        <dsp:cNvPr id="0" name=""/>
        <dsp:cNvSpPr/>
      </dsp:nvSpPr>
      <dsp:spPr>
        <a:xfrm>
          <a:off x="1798427" y="1439449"/>
          <a:ext cx="5584034" cy="1148074"/>
        </a:xfrm>
        <a:prstGeom prst="roundRect">
          <a:avLst>
            <a:gd name="adj" fmla="val 10000"/>
          </a:avLst>
        </a:prstGeom>
        <a:solidFill>
          <a:srgbClr val="339933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dk1"/>
        </a:lnRef>
        <a:fillRef idx="3">
          <a:schemeClr val="dk1"/>
        </a:fillRef>
        <a:effectRef idx="3">
          <a:schemeClr val="dk1"/>
        </a:effectRef>
        <a:fontRef idx="minor">
          <a:schemeClr val="lt1"/>
        </a:fontRef>
      </dsp:style>
      <dsp:txBody>
        <a:bodyPr spcFirstLastPara="0" vert="horz" wrap="square" lIns="66675" tIns="44450" rIns="66675" bIns="44450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3500" b="1" i="1" kern="1200" dirty="0">
              <a:solidFill>
                <a:schemeClr val="bg1"/>
              </a:solidFill>
            </a:rPr>
            <a:t>Властивостями </a:t>
          </a:r>
        </a:p>
      </dsp:txBody>
      <dsp:txXfrm>
        <a:off x="1832053" y="1473075"/>
        <a:ext cx="5516782" cy="1080822"/>
      </dsp:txXfrm>
    </dsp:sp>
    <dsp:sp modelId="{4DC0B16F-4914-4B3E-A1CB-01D093784314}">
      <dsp:nvSpPr>
        <dsp:cNvPr id="0" name=""/>
        <dsp:cNvSpPr/>
      </dsp:nvSpPr>
      <dsp:spPr>
        <a:xfrm>
          <a:off x="1097674" y="1220086"/>
          <a:ext cx="700752" cy="222849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28493"/>
              </a:lnTo>
              <a:lnTo>
                <a:pt x="700752" y="222849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7369365-FA43-4ED3-AD09-68BFE7472C3E}">
      <dsp:nvSpPr>
        <dsp:cNvPr id="0" name=""/>
        <dsp:cNvSpPr/>
      </dsp:nvSpPr>
      <dsp:spPr>
        <a:xfrm>
          <a:off x="1798427" y="2874542"/>
          <a:ext cx="5547387" cy="1148074"/>
        </a:xfrm>
        <a:prstGeom prst="roundRect">
          <a:avLst>
            <a:gd name="adj" fmla="val 10000"/>
          </a:avLst>
        </a:prstGeom>
        <a:solidFill>
          <a:srgbClr val="339933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dk1"/>
        </a:lnRef>
        <a:fillRef idx="3">
          <a:schemeClr val="dk1"/>
        </a:fillRef>
        <a:effectRef idx="3">
          <a:schemeClr val="dk1"/>
        </a:effectRef>
        <a:fontRef idx="minor">
          <a:schemeClr val="lt1"/>
        </a:fontRef>
      </dsp:style>
      <dsp:txBody>
        <a:bodyPr spcFirstLastPara="0" vert="horz" wrap="square" lIns="66675" tIns="44450" rIns="66675" bIns="44450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3500" b="1" i="1" kern="1200" dirty="0">
              <a:solidFill>
                <a:schemeClr val="bg1"/>
              </a:solidFill>
            </a:rPr>
            <a:t>Значеннями властивостей</a:t>
          </a:r>
        </a:p>
      </dsp:txBody>
      <dsp:txXfrm>
        <a:off x="1832053" y="2908168"/>
        <a:ext cx="5480135" cy="1080822"/>
      </dsp:txXfrm>
    </dsp:sp>
    <dsp:sp modelId="{DA9D28B8-1F67-4069-BC47-516CAECC67A8}">
      <dsp:nvSpPr>
        <dsp:cNvPr id="0" name=""/>
        <dsp:cNvSpPr/>
      </dsp:nvSpPr>
      <dsp:spPr>
        <a:xfrm>
          <a:off x="1097674" y="1220086"/>
          <a:ext cx="700752" cy="366358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63587"/>
              </a:lnTo>
              <a:lnTo>
                <a:pt x="700752" y="366358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CA047C0-E42F-4D5C-A5C8-C4C3A12E629A}">
      <dsp:nvSpPr>
        <dsp:cNvPr id="0" name=""/>
        <dsp:cNvSpPr/>
      </dsp:nvSpPr>
      <dsp:spPr>
        <a:xfrm>
          <a:off x="1798427" y="4309636"/>
          <a:ext cx="5584034" cy="1148074"/>
        </a:xfrm>
        <a:prstGeom prst="roundRect">
          <a:avLst>
            <a:gd name="adj" fmla="val 10000"/>
          </a:avLst>
        </a:prstGeom>
        <a:solidFill>
          <a:srgbClr val="339933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dk1"/>
        </a:lnRef>
        <a:fillRef idx="3">
          <a:schemeClr val="dk1"/>
        </a:fillRef>
        <a:effectRef idx="3">
          <a:schemeClr val="dk1"/>
        </a:effectRef>
        <a:fontRef idx="minor">
          <a:schemeClr val="lt1"/>
        </a:fontRef>
      </dsp:style>
      <dsp:txBody>
        <a:bodyPr spcFirstLastPara="0" vert="horz" wrap="square" lIns="66675" tIns="44450" rIns="66675" bIns="44450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3500" b="1" i="1" kern="1200" dirty="0">
              <a:solidFill>
                <a:schemeClr val="bg1"/>
              </a:solidFill>
            </a:rPr>
            <a:t>Діями, що можна виконувати над об'єктом </a:t>
          </a:r>
        </a:p>
      </dsp:txBody>
      <dsp:txXfrm>
        <a:off x="1832053" y="4343262"/>
        <a:ext cx="5516782" cy="108082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75AEBD-7C57-4A9D-A239-D8224090F558}" type="datetimeFigureOut">
              <a:rPr lang="uk-UA" smtClean="0"/>
              <a:pPr/>
              <a:t>22.04.2022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3EC0A5-0141-438C-9FBA-9490764711B7}" type="slidenum">
              <a:rPr lang="uk-UA" smtClean="0"/>
              <a:pPr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890631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Shape 17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178" name="Shape 17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3582896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Shape 18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186" name="Shape 186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660420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Shape 20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202" name="Shape 202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7120913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ADDAE8-3D07-44D0-9B8A-DC8D3A54D36E}" type="slidenum">
              <a:rPr lang="ru-RU" smtClean="0"/>
              <a:pPr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39851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Shape 18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182" name="Shape 182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6545621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Shape 22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230" name="Shape 23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935468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3EC0A5-0141-438C-9FBA-9490764711B7}" type="slidenum">
              <a:rPr lang="uk-UA" smtClean="0"/>
              <a:pPr/>
              <a:t>30</a:t>
            </a:fld>
            <a:endParaRPr lang="uk-U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82C415-2ECE-420C-B9F3-82680829FA21}" type="datetimeFigureOut">
              <a:rPr lang="ru-RU"/>
              <a:pPr>
                <a:defRPr/>
              </a:pPr>
              <a:t>22.04.2022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7816F8-FE77-4270-8246-4CB67740F6C3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11055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0B407C-F9D3-4298-A650-4373FF78690F}" type="datetimeFigureOut">
              <a:rPr lang="ru-RU"/>
              <a:pPr>
                <a:defRPr/>
              </a:pPr>
              <a:t>22.04.2022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58B7BC-03DB-4BEE-B145-DCD11C43B32D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13132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604805-766D-40D0-BD3E-F3D8A8144505}" type="datetimeFigureOut">
              <a:rPr lang="ru-RU"/>
              <a:pPr>
                <a:defRPr/>
              </a:pPr>
              <a:t>22.04.2022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892CF4-2AEA-42DF-9E87-A51D1209E97A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08308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8D0FBC-E910-4A37-B971-93673063415B}" type="datetimeFigureOut">
              <a:rPr lang="ru-RU"/>
              <a:pPr>
                <a:defRPr/>
              </a:pPr>
              <a:t>22.04.2022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B7BFE4-FFA6-49BC-975C-E75D0802BC46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12211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1FCE19-572D-4873-B7C7-B2E0E6BE1C29}" type="datetimeFigureOut">
              <a:rPr lang="ru-RU"/>
              <a:pPr>
                <a:defRPr/>
              </a:pPr>
              <a:t>22.04.2022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AC8EA8-7B31-4825-98E0-CFC6E6AEE21A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07430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3AC95B-D0EB-403A-9D8A-9CD9DF0FB39F}" type="datetimeFigureOut">
              <a:rPr lang="ru-RU"/>
              <a:pPr>
                <a:defRPr/>
              </a:pPr>
              <a:t>22.04.2022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E8ADA2-D2E2-43A6-85C0-296D797E525D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00078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596305-B843-4357-89C6-85CAAD5951B9}" type="datetimeFigureOut">
              <a:rPr lang="ru-RU"/>
              <a:pPr>
                <a:defRPr/>
              </a:pPr>
              <a:t>22.04.2022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28EFA1-C795-4123-BCF4-289EAECFC9B6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29890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3D1057-52A2-4752-B029-769E41C05C74}" type="datetimeFigureOut">
              <a:rPr lang="ru-RU"/>
              <a:pPr>
                <a:defRPr/>
              </a:pPr>
              <a:t>22.04.2022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6DBFFC-27F4-4AD2-A02A-9453D4EC0CA1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85063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C58386-572B-4A12-9ACD-FD1EE6131498}" type="datetimeFigureOut">
              <a:rPr lang="ru-RU"/>
              <a:pPr>
                <a:defRPr/>
              </a:pPr>
              <a:t>22.04.2022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33DEDD-8339-42D6-BE6D-FA7353CBD28D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55956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DA172D-2B87-4510-B510-9ACD8BFDD5F4}" type="datetimeFigureOut">
              <a:rPr lang="ru-RU"/>
              <a:pPr>
                <a:defRPr/>
              </a:pPr>
              <a:t>22.04.2022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3BFC84-52DA-41FF-AC19-22E54C595F33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44880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4A653D-599F-4CB4-90CB-DA5AC4ADFE7D}" type="datetimeFigureOut">
              <a:rPr lang="ru-RU"/>
              <a:pPr>
                <a:defRPr/>
              </a:pPr>
              <a:t>22.04.2022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E5E8CB-42BA-4E41-A1D3-AE112F484188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7400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uk-UA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uk-UA"/>
              <a:t>Образец текста</a:t>
            </a:r>
          </a:p>
          <a:p>
            <a:pPr lvl="1"/>
            <a:r>
              <a:rPr lang="ru-RU" altLang="uk-UA"/>
              <a:t>Второй уровень</a:t>
            </a:r>
          </a:p>
          <a:p>
            <a:pPr lvl="2"/>
            <a:r>
              <a:rPr lang="ru-RU" altLang="uk-UA"/>
              <a:t>Третий уровень</a:t>
            </a:r>
          </a:p>
          <a:p>
            <a:pPr lvl="3"/>
            <a:r>
              <a:rPr lang="ru-RU" altLang="uk-UA"/>
              <a:t>Четвертый уровень</a:t>
            </a:r>
          </a:p>
          <a:p>
            <a:pPr lvl="4"/>
            <a:r>
              <a:rPr lang="ru-RU" altLang="uk-UA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46DCD8D-E13E-4B0A-9921-DEC92A2466B1}" type="datetimeFigureOut">
              <a:rPr lang="ru-RU"/>
              <a:pPr>
                <a:defRPr/>
              </a:pPr>
              <a:t>22.04.2022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D2B9333-927F-46DC-950C-1F7F5BAA1C38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10" Type="http://schemas.openxmlformats.org/officeDocument/2006/relationships/image" Target="../media/image6.png"/><Relationship Id="rId4" Type="http://schemas.openxmlformats.org/officeDocument/2006/relationships/diagramLayout" Target="../diagrams/layout3.xml"/><Relationship Id="rId9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png"/><Relationship Id="rId10" Type="http://schemas.openxmlformats.org/officeDocument/2006/relationships/image" Target="../media/image14.jpeg"/><Relationship Id="rId4" Type="http://schemas.openxmlformats.org/officeDocument/2006/relationships/image" Target="../media/image8.jpeg"/><Relationship Id="rId9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1.jpeg"/><Relationship Id="rId7" Type="http://schemas.openxmlformats.org/officeDocument/2006/relationships/image" Target="../media/image35.jpe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jpeg"/><Relationship Id="rId9" Type="http://schemas.openxmlformats.org/officeDocument/2006/relationships/image" Target="../media/image37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29.png"/><Relationship Id="rId7" Type="http://schemas.openxmlformats.org/officeDocument/2006/relationships/image" Target="../media/image41.jpeg"/><Relationship Id="rId12" Type="http://schemas.openxmlformats.org/officeDocument/2006/relationships/image" Target="../media/image4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11" Type="http://schemas.openxmlformats.org/officeDocument/2006/relationships/image" Target="../media/image45.jpeg"/><Relationship Id="rId5" Type="http://schemas.openxmlformats.org/officeDocument/2006/relationships/image" Target="../media/image39.png"/><Relationship Id="rId10" Type="http://schemas.openxmlformats.org/officeDocument/2006/relationships/image" Target="../media/image44.jpeg"/><Relationship Id="rId4" Type="http://schemas.openxmlformats.org/officeDocument/2006/relationships/image" Target="../media/image38.png"/><Relationship Id="rId9" Type="http://schemas.openxmlformats.org/officeDocument/2006/relationships/image" Target="../media/image43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53.gif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gif"/><Relationship Id="rId3" Type="http://schemas.openxmlformats.org/officeDocument/2006/relationships/notesSlide" Target="../notesSlides/notesSlide7.xml"/><Relationship Id="rId7" Type="http://schemas.openxmlformats.org/officeDocument/2006/relationships/image" Target="../media/image58.gif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&#1042;&#1072;&#1089;&#1080;&#1083;&#1100;\Desktop\&#1082;&#1086;&#1085;&#1082;&#1091;&#1088;&#1089;\&#1059;&#1088;&#1086;&#1082;%20&#1091;%205-&#1084;&#1091;%20&#1082;&#1083;&#1072;&#1089;&#1110;.%20&#1054;&#1073;&#8217;&#1108;&#1082;&#1090;&#1080;\&#1044;&#1086;&#1076;&#1072;&#1090;&#1082;&#1086;&#1074;&#1110;%20&#1084;&#1072;&#1090;&#1077;&#1088;&#1110;&#1072;&#1083;&#1080;\&#1055;&#1088;&#1080;&#1088;&#1086;&#1076;&#1072;%20&#1080;%20&#1084;&#1091;&#1079;&#1080;&#1082;&#1072;.mp3" TargetMode="External"/><Relationship Id="rId6" Type="http://schemas.openxmlformats.org/officeDocument/2006/relationships/image" Target="../media/image57.gif"/><Relationship Id="rId5" Type="http://schemas.openxmlformats.org/officeDocument/2006/relationships/image" Target="../media/image56.gif"/><Relationship Id="rId10" Type="http://schemas.openxmlformats.org/officeDocument/2006/relationships/image" Target="../media/image61.png"/><Relationship Id="rId4" Type="http://schemas.openxmlformats.org/officeDocument/2006/relationships/image" Target="../media/image55.jpeg"/><Relationship Id="rId9" Type="http://schemas.openxmlformats.org/officeDocument/2006/relationships/image" Target="../media/image60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wmf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ctrTitle"/>
          </p:nvPr>
        </p:nvSpPr>
        <p:spPr>
          <a:xfrm>
            <a:off x="4891225" y="1412776"/>
            <a:ext cx="6336704" cy="4464496"/>
          </a:xfrm>
        </p:spPr>
        <p:txBody>
          <a:bodyPr/>
          <a:lstStyle/>
          <a:p>
            <a:r>
              <a:rPr lang="uk-UA" sz="3600" b="1" dirty="0">
                <a:solidFill>
                  <a:srgbClr val="C00000"/>
                </a:solidFill>
                <a:latin typeface="Verdana"/>
              </a:rPr>
              <a:t>Об’єкти.</a:t>
            </a:r>
            <a:br>
              <a:rPr lang="uk-UA" sz="3600" b="1" dirty="0">
                <a:solidFill>
                  <a:srgbClr val="C00000"/>
                </a:solidFill>
                <a:latin typeface="Verdana"/>
              </a:rPr>
            </a:br>
            <a:r>
              <a:rPr lang="uk-UA" sz="3600" b="1" dirty="0">
                <a:solidFill>
                  <a:srgbClr val="C00000"/>
                </a:solidFill>
                <a:latin typeface="Verdana"/>
              </a:rPr>
              <a:t>Властивості об’єктів, значення властивостей.</a:t>
            </a:r>
            <a:r>
              <a:rPr lang="en-US" sz="3600" b="1" dirty="0">
                <a:solidFill>
                  <a:srgbClr val="C00000"/>
                </a:solidFill>
                <a:latin typeface="Verdana"/>
              </a:rPr>
              <a:t> </a:t>
            </a:r>
            <a:r>
              <a:rPr lang="uk-UA" sz="3600" b="1" dirty="0">
                <a:solidFill>
                  <a:srgbClr val="C00000"/>
                </a:solidFill>
                <a:latin typeface="Verdana"/>
              </a:rPr>
              <a:t>Класифікація об’єктів</a:t>
            </a:r>
            <a:r>
              <a:rPr lang="en-US" sz="3200" b="1" dirty="0">
                <a:solidFill>
                  <a:srgbClr val="C00000"/>
                </a:solidFill>
                <a:latin typeface="Verdana"/>
              </a:rPr>
              <a:t>.</a:t>
            </a:r>
            <a:br>
              <a:rPr lang="uk-UA" sz="3200" b="1" dirty="0">
                <a:solidFill>
                  <a:srgbClr val="19426B"/>
                </a:solidFill>
                <a:latin typeface="Verdana"/>
              </a:rPr>
            </a:br>
            <a:endParaRPr lang="uk-UA" altLang="uk-UA" sz="3200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7488" y="548680"/>
            <a:ext cx="2805787" cy="414908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Округлена прямокутна виноска 7"/>
          <p:cNvSpPr/>
          <p:nvPr/>
        </p:nvSpPr>
        <p:spPr>
          <a:xfrm>
            <a:off x="5087888" y="836712"/>
            <a:ext cx="5040560" cy="720080"/>
          </a:xfrm>
          <a:prstGeom prst="wedgeRoundRectCallout">
            <a:avLst>
              <a:gd name="adj1" fmla="val 1954"/>
              <a:gd name="adj2" fmla="val 107438"/>
              <a:gd name="adj3" fmla="val 16667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ТЕМА</a:t>
            </a:r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1919537" y="5229201"/>
            <a:ext cx="3311525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0" hangingPunct="0">
              <a:spcBef>
                <a:spcPct val="20000"/>
              </a:spcBef>
              <a:buFont typeface="Arial" charset="0"/>
              <a:buNone/>
            </a:pPr>
            <a:r>
              <a:rPr lang="uk-UA" sz="2000" b="1" dirty="0">
                <a:latin typeface="Calibri" pitchFamily="34" charset="0"/>
              </a:rPr>
              <a:t>ЗА ПІДРУЧНИКОМ </a:t>
            </a:r>
          </a:p>
          <a:p>
            <a:pPr algn="ctr" eaLnBrk="0" hangingPunct="0">
              <a:spcBef>
                <a:spcPct val="20000"/>
              </a:spcBef>
              <a:buFont typeface="Arial" charset="0"/>
              <a:buNone/>
            </a:pPr>
            <a:r>
              <a:rPr lang="uk-UA" sz="2000" b="1" dirty="0">
                <a:latin typeface="Calibri" pitchFamily="34" charset="0"/>
              </a:rPr>
              <a:t>Н.В.Морзе</a:t>
            </a:r>
            <a:endParaRPr lang="en-US" sz="2000" b="1" dirty="0">
              <a:latin typeface="Calibri" pitchFamily="34" charset="0"/>
            </a:endParaRPr>
          </a:p>
        </p:txBody>
      </p:sp>
      <p:sp>
        <p:nvSpPr>
          <p:cNvPr id="10" name="Text Box 11"/>
          <p:cNvSpPr txBox="1">
            <a:spLocks noChangeArrowheads="1"/>
          </p:cNvSpPr>
          <p:nvPr/>
        </p:nvSpPr>
        <p:spPr bwMode="auto">
          <a:xfrm>
            <a:off x="5226567" y="5420954"/>
            <a:ext cx="4761492" cy="7865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uk-UA" b="1" i="1" dirty="0">
                <a:latin typeface="Century Gothic" pitchFamily="34" charset="0"/>
              </a:rPr>
              <a:t>Підготувала: вчитель </a:t>
            </a:r>
            <a:r>
              <a:rPr lang="uk-UA" b="1" i="1" dirty="0" err="1">
                <a:latin typeface="Century Gothic" pitchFamily="34" charset="0"/>
              </a:rPr>
              <a:t>Великомостівського</a:t>
            </a:r>
            <a:r>
              <a:rPr lang="uk-UA" b="1" i="1" dirty="0">
                <a:latin typeface="Century Gothic" pitchFamily="34" charset="0"/>
              </a:rPr>
              <a:t> ОЗЗСО І-</a:t>
            </a:r>
            <a:r>
              <a:rPr lang="uk-UA" b="1" i="1" dirty="0" err="1">
                <a:latin typeface="Century Gothic" pitchFamily="34" charset="0"/>
              </a:rPr>
              <a:t>ІІІст</a:t>
            </a:r>
            <a:r>
              <a:rPr lang="uk-UA" b="1" i="1" dirty="0">
                <a:latin typeface="Century Gothic" pitchFamily="34" charset="0"/>
              </a:rPr>
              <a:t>.</a:t>
            </a:r>
          </a:p>
          <a:p>
            <a:pPr algn="ctr"/>
            <a:r>
              <a:rPr lang="uk-UA" b="1" i="1" dirty="0" err="1">
                <a:latin typeface="Century Gothic" pitchFamily="34" charset="0"/>
              </a:rPr>
              <a:t>Салик</a:t>
            </a:r>
            <a:r>
              <a:rPr lang="uk-UA" b="1" i="1" dirty="0">
                <a:latin typeface="Century Gothic" pitchFamily="34" charset="0"/>
              </a:rPr>
              <a:t> С.М.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Таблица 15"/>
          <p:cNvGraphicFramePr>
            <a:graphicFrameLocks noGrp="1"/>
          </p:cNvGraphicFramePr>
          <p:nvPr/>
        </p:nvGraphicFramePr>
        <p:xfrm>
          <a:off x="2063553" y="2276872"/>
          <a:ext cx="4560171" cy="1854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45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45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145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1456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1456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1456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1456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1456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14561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14561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14561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uk-UA" dirty="0"/>
                        <a:t>   </a:t>
                      </a: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" name="Прямокутник 2"/>
          <p:cNvSpPr/>
          <p:nvPr/>
        </p:nvSpPr>
        <p:spPr>
          <a:xfrm>
            <a:off x="7104112" y="2276873"/>
            <a:ext cx="302433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3050" indent="-273050"/>
            <a:r>
              <a:rPr lang="uk-UA" sz="1600" b="1" dirty="0">
                <a:solidFill>
                  <a:schemeClr val="tx2">
                    <a:lumMod val="75000"/>
                  </a:schemeClr>
                </a:solidFill>
              </a:rPr>
              <a:t>1. </a:t>
            </a:r>
            <a:r>
              <a:rPr lang="uk-UA" sz="1600" dirty="0"/>
              <a:t>Ось на нім комп'ютер пише</a:t>
            </a:r>
            <a:endParaRPr lang="ru-RU" sz="1600" dirty="0"/>
          </a:p>
          <a:p>
            <a:pPr marL="273050" indent="-273050"/>
            <a:r>
              <a:rPr lang="uk-UA" sz="1600" dirty="0"/>
              <a:t>    І малює без зупинки</a:t>
            </a:r>
            <a:endParaRPr lang="ru-RU" sz="1600" dirty="0"/>
          </a:p>
          <a:p>
            <a:pPr marL="273050" indent="-273050"/>
            <a:r>
              <a:rPr lang="uk-UA" sz="1600" dirty="0"/>
              <a:t>    Найцікавіші картинки</a:t>
            </a:r>
            <a:endParaRPr lang="ru-RU" sz="1600" dirty="0"/>
          </a:p>
          <a:p>
            <a:pPr marL="273050" indent="-273050"/>
            <a:r>
              <a:rPr lang="uk-UA" sz="1600" dirty="0"/>
              <a:t>    А влаштовує цей хор</a:t>
            </a:r>
            <a:endParaRPr lang="ru-RU" sz="1600" dirty="0"/>
          </a:p>
          <a:p>
            <a:pPr marL="273050" indent="-273050"/>
            <a:r>
              <a:rPr lang="uk-UA" sz="1600" dirty="0"/>
              <a:t>    Чарівник наш - ......</a:t>
            </a:r>
            <a:endParaRPr lang="ru-RU" sz="1600" dirty="0"/>
          </a:p>
        </p:txBody>
      </p:sp>
      <p:graphicFrame>
        <p:nvGraphicFramePr>
          <p:cNvPr id="5" name="Таблиця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3750220"/>
              </p:ext>
            </p:extLst>
          </p:nvPr>
        </p:nvGraphicFramePr>
        <p:xfrm>
          <a:off x="3719735" y="2132856"/>
          <a:ext cx="2952334" cy="57606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217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17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2176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2176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2176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2176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2176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576064"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>
                          <a:solidFill>
                            <a:srgbClr val="000000"/>
                          </a:solidFill>
                        </a:rPr>
                        <a:t>м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>
                          <a:solidFill>
                            <a:srgbClr val="FF0000"/>
                          </a:solidFill>
                        </a:rPr>
                        <a:t>о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>
                          <a:solidFill>
                            <a:srgbClr val="000000"/>
                          </a:solidFill>
                        </a:rPr>
                        <a:t>н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>
                          <a:solidFill>
                            <a:srgbClr val="000000"/>
                          </a:solidFill>
                        </a:rPr>
                        <a:t>і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>
                          <a:solidFill>
                            <a:srgbClr val="000000"/>
                          </a:solidFill>
                        </a:rPr>
                        <a:t>т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>
                          <a:solidFill>
                            <a:srgbClr val="000000"/>
                          </a:solidFill>
                        </a:rPr>
                        <a:t>о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>
                          <a:solidFill>
                            <a:srgbClr val="000000"/>
                          </a:solidFill>
                        </a:rPr>
                        <a:t>р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6" name="Таблиця 10"/>
          <p:cNvGraphicFramePr>
            <a:graphicFrameLocks noGrp="1"/>
          </p:cNvGraphicFramePr>
          <p:nvPr/>
        </p:nvGraphicFramePr>
        <p:xfrm>
          <a:off x="4079776" y="2636912"/>
          <a:ext cx="2160244" cy="4572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367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85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2496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2496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2496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32048"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>
                          <a:solidFill>
                            <a:srgbClr val="FF0000"/>
                          </a:solidFill>
                        </a:rPr>
                        <a:t>б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>
                          <a:solidFill>
                            <a:srgbClr val="000000"/>
                          </a:solidFill>
                        </a:rPr>
                        <a:t>л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>
                          <a:solidFill>
                            <a:srgbClr val="000000"/>
                          </a:solidFill>
                        </a:rPr>
                        <a:t>о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>
                          <a:solidFill>
                            <a:srgbClr val="000000"/>
                          </a:solidFill>
                        </a:rPr>
                        <a:t>к</a:t>
                      </a:r>
                    </a:p>
                  </a:txBody>
                  <a:tcPr anchor="ctr">
                    <a:lnR>
                      <a:noFill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2400" b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1919536" y="4581128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600" b="1" dirty="0">
                <a:solidFill>
                  <a:schemeClr val="tx2">
                    <a:lumMod val="75000"/>
                  </a:schemeClr>
                </a:solidFill>
              </a:rPr>
              <a:t>2</a:t>
            </a:r>
            <a:r>
              <a:rPr lang="ru-RU" sz="1600" dirty="0"/>
              <a:t>. </a:t>
            </a:r>
            <a:r>
              <a:rPr lang="ru-RU" sz="1600" dirty="0" err="1"/>
              <a:t>Якщо</a:t>
            </a:r>
            <a:r>
              <a:rPr lang="ru-RU" sz="1600" dirty="0"/>
              <a:t> </a:t>
            </a:r>
            <a:r>
              <a:rPr lang="ru-RU" sz="1600" dirty="0" err="1"/>
              <a:t>є</a:t>
            </a:r>
            <a:r>
              <a:rPr lang="ru-RU" sz="1600" dirty="0"/>
              <a:t> складна робота,</a:t>
            </a:r>
          </a:p>
          <a:p>
            <a:r>
              <a:rPr lang="ru-RU" sz="1600" dirty="0"/>
              <a:t>    </a:t>
            </a:r>
            <a:r>
              <a:rPr lang="ru-RU" sz="1600" dirty="0" err="1"/>
              <a:t>Мусить</a:t>
            </a:r>
            <a:r>
              <a:rPr lang="ru-RU" sz="1600" dirty="0"/>
              <a:t> бути </a:t>
            </a:r>
            <a:r>
              <a:rPr lang="ru-RU" sz="1600" dirty="0" err="1"/>
              <a:t>лиш</a:t>
            </a:r>
            <a:r>
              <a:rPr lang="ru-RU" sz="1600" dirty="0"/>
              <a:t> охота,</a:t>
            </a:r>
          </a:p>
          <a:p>
            <a:r>
              <a:rPr lang="ru-RU" sz="1600" dirty="0"/>
              <a:t>    </a:t>
            </a:r>
            <a:r>
              <a:rPr lang="ru-RU" sz="1600" dirty="0" err="1"/>
              <a:t>Бо</a:t>
            </a:r>
            <a:r>
              <a:rPr lang="ru-RU" sz="1600" dirty="0"/>
              <a:t> </a:t>
            </a:r>
            <a:r>
              <a:rPr lang="ru-RU" sz="1600" dirty="0" err="1"/>
              <a:t>зі</a:t>
            </a:r>
            <a:r>
              <a:rPr lang="ru-RU" sz="1600" dirty="0"/>
              <a:t> мною буде толк,</a:t>
            </a:r>
          </a:p>
          <a:p>
            <a:r>
              <a:rPr lang="ru-RU" sz="1600" dirty="0"/>
              <a:t>    </a:t>
            </a:r>
            <a:r>
              <a:rPr lang="ru-RU" sz="1600" dirty="0" err="1"/>
              <a:t>Адже</a:t>
            </a:r>
            <a:r>
              <a:rPr lang="ru-RU" sz="1600" dirty="0"/>
              <a:t> я – </a:t>
            </a:r>
            <a:r>
              <a:rPr lang="ru-RU" sz="1600" dirty="0" err="1"/>
              <a:t>системний</a:t>
            </a:r>
            <a:r>
              <a:rPr lang="ru-RU" sz="1600" dirty="0"/>
              <a:t> …..</a:t>
            </a:r>
          </a:p>
        </p:txBody>
      </p:sp>
      <p:graphicFrame>
        <p:nvGraphicFramePr>
          <p:cNvPr id="8" name="Таблиця 13"/>
          <p:cNvGraphicFramePr>
            <a:graphicFrameLocks noGrp="1"/>
          </p:cNvGraphicFramePr>
          <p:nvPr/>
        </p:nvGraphicFramePr>
        <p:xfrm>
          <a:off x="4079779" y="2996952"/>
          <a:ext cx="417646" cy="4572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176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85192"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>
                          <a:solidFill>
                            <a:srgbClr val="FF0000"/>
                          </a:solidFill>
                        </a:rPr>
                        <a:t>є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4583832" y="4581129"/>
            <a:ext cx="3438128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3</a:t>
            </a:r>
            <a:r>
              <a:rPr lang="ru-RU" sz="1600" dirty="0"/>
              <a:t>. </a:t>
            </a:r>
            <a:r>
              <a:rPr lang="ru-RU" sz="1600" dirty="0" err="1"/>
              <a:t>Має</a:t>
            </a:r>
            <a:r>
              <a:rPr lang="ru-RU" sz="1600" dirty="0"/>
              <a:t> хвостик, </a:t>
            </a:r>
            <a:r>
              <a:rPr lang="ru-RU" sz="1600" dirty="0" err="1"/>
              <a:t>очі</a:t>
            </a:r>
            <a:r>
              <a:rPr lang="ru-RU" sz="1600" dirty="0"/>
              <a:t> - кнопки, </a:t>
            </a:r>
            <a:br>
              <a:rPr lang="ru-RU" sz="1600" dirty="0"/>
            </a:br>
            <a:r>
              <a:rPr lang="ru-RU" sz="1600" dirty="0"/>
              <a:t>    Не </a:t>
            </a:r>
            <a:r>
              <a:rPr lang="ru-RU" sz="1600" dirty="0" err="1"/>
              <a:t>боїться</a:t>
            </a:r>
            <a:r>
              <a:rPr lang="ru-RU" sz="1600" dirty="0"/>
              <a:t> </a:t>
            </a:r>
            <a:r>
              <a:rPr lang="ru-RU" sz="1600" dirty="0" err="1"/>
              <a:t>кішки</a:t>
            </a:r>
            <a:r>
              <a:rPr lang="ru-RU" sz="1600" dirty="0"/>
              <a:t>. </a:t>
            </a:r>
            <a:br>
              <a:rPr lang="ru-RU" sz="1600" dirty="0"/>
            </a:br>
            <a:r>
              <a:rPr lang="ru-RU" sz="1600" dirty="0"/>
              <a:t>    </a:t>
            </a:r>
            <a:r>
              <a:rPr lang="ru-RU" sz="1600" dirty="0" err="1"/>
              <a:t>Під</a:t>
            </a:r>
            <a:r>
              <a:rPr lang="ru-RU" sz="1600" dirty="0"/>
              <a:t> </a:t>
            </a:r>
            <a:r>
              <a:rPr lang="ru-RU" sz="1600" dirty="0" err="1"/>
              <a:t>долонею</a:t>
            </a:r>
            <a:r>
              <a:rPr lang="ru-RU" sz="1600" dirty="0"/>
              <a:t> </a:t>
            </a:r>
            <a:r>
              <a:rPr lang="ru-RU" sz="1600" dirty="0" err="1"/>
              <a:t>працює</a:t>
            </a:r>
            <a:r>
              <a:rPr lang="ru-RU" sz="1600" dirty="0"/>
              <a:t> </a:t>
            </a:r>
            <a:br>
              <a:rPr lang="ru-RU" sz="1600" dirty="0"/>
            </a:br>
            <a:r>
              <a:rPr lang="ru-RU" sz="1600" dirty="0"/>
              <a:t>    </a:t>
            </a:r>
            <a:r>
              <a:rPr lang="ru-RU" sz="1600" dirty="0" err="1"/>
              <a:t>Вправна</a:t>
            </a:r>
            <a:r>
              <a:rPr lang="ru-RU" sz="1600" dirty="0"/>
              <a:t>, </a:t>
            </a:r>
            <a:r>
              <a:rPr lang="ru-RU" sz="1600" dirty="0" err="1"/>
              <a:t>зручна</a:t>
            </a:r>
            <a:r>
              <a:rPr lang="ru-RU" sz="1600" dirty="0"/>
              <a:t> ... </a:t>
            </a:r>
          </a:p>
        </p:txBody>
      </p:sp>
      <p:graphicFrame>
        <p:nvGraphicFramePr>
          <p:cNvPr id="10" name="Таблиця 14"/>
          <p:cNvGraphicFramePr>
            <a:graphicFrameLocks noGrp="1"/>
          </p:cNvGraphicFramePr>
          <p:nvPr/>
        </p:nvGraphicFramePr>
        <p:xfrm>
          <a:off x="2927650" y="3356992"/>
          <a:ext cx="2016227" cy="4572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986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86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865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865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2161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32048"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>
                          <a:solidFill>
                            <a:schemeClr val="tx1"/>
                          </a:solidFill>
                        </a:rPr>
                        <a:t>м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>
                          <a:solidFill>
                            <a:srgbClr val="000000"/>
                          </a:solidFill>
                        </a:rPr>
                        <a:t>и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>
                          <a:solidFill>
                            <a:srgbClr val="000000"/>
                          </a:solidFill>
                        </a:rPr>
                        <a:t>ш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>
                          <a:solidFill>
                            <a:srgbClr val="FF0000"/>
                          </a:solidFill>
                        </a:rPr>
                        <a:t>к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>
                          <a:solidFill>
                            <a:srgbClr val="000000"/>
                          </a:solidFill>
                        </a:rPr>
                        <a:t>а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1" name="Таблиця 15"/>
          <p:cNvGraphicFramePr>
            <a:graphicFrameLocks noGrp="1"/>
          </p:cNvGraphicFramePr>
          <p:nvPr/>
        </p:nvGraphicFramePr>
        <p:xfrm>
          <a:off x="2495602" y="3717032"/>
          <a:ext cx="2808315" cy="4572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955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67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011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0118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0118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0118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0118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432048"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>
                          <a:solidFill>
                            <a:srgbClr val="000000"/>
                          </a:solidFill>
                        </a:rPr>
                        <a:t>п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>
                          <a:solidFill>
                            <a:srgbClr val="000000"/>
                          </a:solidFill>
                        </a:rPr>
                        <a:t>р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>
                          <a:solidFill>
                            <a:srgbClr val="000000"/>
                          </a:solidFill>
                        </a:rPr>
                        <a:t>и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>
                          <a:solidFill>
                            <a:srgbClr val="000000"/>
                          </a:solidFill>
                        </a:rPr>
                        <a:t>н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>
                          <a:solidFill>
                            <a:srgbClr val="FF0000"/>
                          </a:solidFill>
                        </a:rPr>
                        <a:t>т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>
                          <a:solidFill>
                            <a:srgbClr val="000000"/>
                          </a:solidFill>
                        </a:rPr>
                        <a:t>е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1" dirty="0">
                          <a:solidFill>
                            <a:srgbClr val="000000"/>
                          </a:solidFill>
                        </a:rPr>
                        <a:t>р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2" name="Прямоугольник 11"/>
          <p:cNvSpPr/>
          <p:nvPr/>
        </p:nvSpPr>
        <p:spPr>
          <a:xfrm>
            <a:off x="7176120" y="3933056"/>
            <a:ext cx="363589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600" b="1" dirty="0">
                <a:solidFill>
                  <a:schemeClr val="tx2">
                    <a:lumMod val="75000"/>
                  </a:schemeClr>
                </a:solidFill>
              </a:rPr>
              <a:t>4</a:t>
            </a:r>
            <a:r>
              <a:rPr lang="uk-UA" sz="1600" dirty="0"/>
              <a:t>. Ось я кнопку натискаю </a:t>
            </a:r>
            <a:br>
              <a:rPr lang="uk-UA" sz="1600" dirty="0"/>
            </a:br>
            <a:r>
              <a:rPr lang="uk-UA" sz="1600" dirty="0"/>
              <a:t>     І папір вже заправляю. </a:t>
            </a:r>
            <a:br>
              <a:rPr lang="uk-UA" sz="1600" dirty="0"/>
            </a:br>
            <a:r>
              <a:rPr lang="uk-UA" sz="1600" dirty="0"/>
              <a:t>     Він друкує без зупинки </a:t>
            </a:r>
            <a:br>
              <a:rPr lang="uk-UA" sz="1600" dirty="0"/>
            </a:br>
            <a:r>
              <a:rPr lang="uk-UA" sz="1600" dirty="0"/>
              <a:t>     Вірші, пісні і картинки </a:t>
            </a:r>
            <a:br>
              <a:rPr lang="uk-UA" sz="1600" dirty="0"/>
            </a:br>
            <a:r>
              <a:rPr lang="uk-UA" sz="1600" dirty="0"/>
              <a:t>     І швидкий він, наче спринтер </a:t>
            </a:r>
            <a:br>
              <a:rPr lang="uk-UA" sz="1600" dirty="0"/>
            </a:br>
            <a:r>
              <a:rPr lang="uk-UA" sz="1600" dirty="0"/>
              <a:t>     Відгадайте, що це ...</a:t>
            </a:r>
          </a:p>
        </p:txBody>
      </p:sp>
      <p:sp>
        <p:nvSpPr>
          <p:cNvPr id="13" name="Прямокутник 6"/>
          <p:cNvSpPr/>
          <p:nvPr/>
        </p:nvSpPr>
        <p:spPr>
          <a:xfrm>
            <a:off x="1991544" y="5949280"/>
            <a:ext cx="8280920" cy="36933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uk-UA" b="1" dirty="0">
                <a:solidFill>
                  <a:srgbClr val="FF0000"/>
                </a:solidFill>
              </a:rPr>
              <a:t>Вивчення всього, що пов’язане з поняттям «об’єкт», буде присвячено наш урок</a:t>
            </a:r>
          </a:p>
        </p:txBody>
      </p:sp>
      <p:sp>
        <p:nvSpPr>
          <p:cNvPr id="14" name="Округлена прямокутна виноска 2"/>
          <p:cNvSpPr/>
          <p:nvPr/>
        </p:nvSpPr>
        <p:spPr>
          <a:xfrm>
            <a:off x="2279576" y="1052738"/>
            <a:ext cx="7863408" cy="720079"/>
          </a:xfrm>
          <a:prstGeom prst="wedgeRoundRectCallout">
            <a:avLst>
              <a:gd name="adj1" fmla="val -23957"/>
              <a:gd name="adj2" fmla="val 107145"/>
              <a:gd name="adj3" fmla="val 16667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i="1" dirty="0" err="1"/>
              <a:t>Кожен</a:t>
            </a:r>
            <a:r>
              <a:rPr lang="ru-RU" sz="2000" b="1" i="1" dirty="0"/>
              <a:t> предмет </a:t>
            </a:r>
            <a:r>
              <a:rPr lang="ru-RU" sz="2000" b="1" i="1" dirty="0" err="1"/>
              <a:t>або</a:t>
            </a:r>
            <a:r>
              <a:rPr lang="ru-RU" sz="2000" b="1" i="1" dirty="0"/>
              <a:t> </a:t>
            </a:r>
            <a:r>
              <a:rPr lang="ru-RU" sz="2000" b="1" i="1" dirty="0" err="1"/>
              <a:t>явище</a:t>
            </a:r>
            <a:r>
              <a:rPr lang="ru-RU" sz="2000" b="1" i="1" dirty="0"/>
              <a:t> </a:t>
            </a:r>
            <a:r>
              <a:rPr lang="ru-RU" sz="2000" b="1" i="1" dirty="0" err="1"/>
              <a:t>можна</a:t>
            </a:r>
            <a:r>
              <a:rPr lang="ru-RU" sz="2000" b="1" i="1" dirty="0"/>
              <a:t> </a:t>
            </a:r>
            <a:r>
              <a:rPr lang="ru-RU" sz="2000" b="1" i="1" dirty="0" err="1"/>
              <a:t>назвати</a:t>
            </a:r>
            <a:r>
              <a:rPr lang="ru-RU" sz="2000" b="1" i="1" dirty="0"/>
              <a:t> одним словом, яке </a:t>
            </a:r>
            <a:r>
              <a:rPr lang="ru-RU" sz="2000" b="1" i="1" dirty="0" err="1"/>
              <a:t>ви</a:t>
            </a:r>
            <a:r>
              <a:rPr lang="ru-RU" sz="2000" b="1" i="1" dirty="0"/>
              <a:t> </a:t>
            </a:r>
            <a:r>
              <a:rPr lang="ru-RU" sz="2000" b="1" i="1" dirty="0" err="1"/>
              <a:t>зможете</a:t>
            </a:r>
            <a:r>
              <a:rPr lang="ru-RU" sz="2000" b="1" i="1" dirty="0"/>
              <a:t> </a:t>
            </a:r>
            <a:r>
              <a:rPr lang="ru-RU" sz="2000" b="1" i="1" dirty="0" err="1"/>
              <a:t>прочитати</a:t>
            </a:r>
            <a:r>
              <a:rPr lang="ru-RU" sz="2000" b="1" i="1" dirty="0"/>
              <a:t> у </a:t>
            </a:r>
            <a:r>
              <a:rPr lang="ru-RU" sz="2000" b="1" i="1" dirty="0" err="1"/>
              <a:t>виділених</a:t>
            </a:r>
            <a:r>
              <a:rPr lang="ru-RU" sz="2000" b="1" i="1" dirty="0"/>
              <a:t> </a:t>
            </a:r>
            <a:r>
              <a:rPr lang="ru-RU" sz="2000" b="1" i="1" dirty="0" err="1"/>
              <a:t>клітинках</a:t>
            </a:r>
            <a:r>
              <a:rPr lang="ru-RU" sz="2000" b="1" i="1" dirty="0"/>
              <a:t> </a:t>
            </a:r>
            <a:r>
              <a:rPr lang="ru-RU" sz="2000" b="1" i="1" dirty="0" err="1"/>
              <a:t>кросворду</a:t>
            </a:r>
            <a:r>
              <a:rPr lang="ru-RU" sz="2000" b="1" i="1" dirty="0"/>
              <a:t>. </a:t>
            </a:r>
            <a:endParaRPr lang="uk-UA" sz="2000" b="1" i="1" dirty="0"/>
          </a:p>
        </p:txBody>
      </p:sp>
      <p:sp>
        <p:nvSpPr>
          <p:cNvPr id="15" name="Заголовок 1"/>
          <p:cNvSpPr>
            <a:spLocks noGrp="1"/>
          </p:cNvSpPr>
          <p:nvPr>
            <p:ph type="title"/>
          </p:nvPr>
        </p:nvSpPr>
        <p:spPr>
          <a:xfrm>
            <a:off x="2351584" y="548680"/>
            <a:ext cx="7391400" cy="383254"/>
          </a:xfrm>
        </p:spPr>
        <p:txBody>
          <a:bodyPr/>
          <a:lstStyle/>
          <a:p>
            <a:r>
              <a:rPr lang="uk-UA" b="1" dirty="0">
                <a:ln w="10541" cmpd="sng">
                  <a:solidFill>
                    <a:schemeClr val="tx1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</a:rPr>
              <a:t>Кросворд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>
          <a:xfrm>
            <a:off x="1991544" y="404664"/>
            <a:ext cx="8219256" cy="1143000"/>
          </a:xfrm>
        </p:spPr>
        <p:txBody>
          <a:bodyPr/>
          <a:lstStyle/>
          <a:p>
            <a:pPr eaLnBrk="1" hangingPunct="1"/>
            <a:r>
              <a:rPr lang="uk-UA" altLang="uk-UA" b="1" dirty="0">
                <a:ln w="10541" cmpd="sng">
                  <a:solidFill>
                    <a:schemeClr val="tx1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</a:rPr>
              <a:t>На уроці ми дізнаємося:</a:t>
            </a:r>
            <a:endParaRPr lang="ru-RU" altLang="uk-UA" b="1" dirty="0">
              <a:ln w="10541" cmpd="sng">
                <a:solidFill>
                  <a:schemeClr val="tx1"/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Arial Black" panose="020B0A04020102020204" pitchFamily="34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981200" y="1600201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Дата 4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64696233-BB6C-4305-ACF3-702FA7600F66}" type="datetime1">
              <a:rPr lang="uk-UA"/>
              <a:pPr>
                <a:defRPr/>
              </a:pPr>
              <a:t>22.04.2022</a:t>
            </a:fld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76263A2-2AA5-4EEB-83C2-46BFBADB5929}" type="slidenum">
              <a:rPr lang="ru-RU"/>
              <a:pPr>
                <a:defRPr/>
              </a:pPr>
              <a:t>3</a:t>
            </a:fld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4648201" y="6356351"/>
            <a:ext cx="3876675" cy="365125"/>
          </a:xfrm>
        </p:spPr>
        <p:txBody>
          <a:bodyPr/>
          <a:lstStyle/>
          <a:p>
            <a:pPr>
              <a:defRPr/>
            </a:pPr>
            <a:r>
              <a:rPr lang="ru-RU" dirty="0"/>
              <a:t>Робота Кравчук Г.Т., СЗШ № 8 м. </a:t>
            </a:r>
            <a:r>
              <a:rPr lang="ru-RU" dirty="0" err="1"/>
              <a:t>Хмельницького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круглена прямокутна виноска 7"/>
          <p:cNvSpPr/>
          <p:nvPr/>
        </p:nvSpPr>
        <p:spPr>
          <a:xfrm>
            <a:off x="2063552" y="560185"/>
            <a:ext cx="8136904" cy="645592"/>
          </a:xfrm>
          <a:prstGeom prst="wedgeRoundRectCallout">
            <a:avLst>
              <a:gd name="adj1" fmla="val 1954"/>
              <a:gd name="adj2" fmla="val 107438"/>
              <a:gd name="adj3" fmla="val 16667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i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МЕТА</a:t>
            </a:r>
          </a:p>
        </p:txBody>
      </p:sp>
      <p:sp>
        <p:nvSpPr>
          <p:cNvPr id="6" name="Объект 2"/>
          <p:cNvSpPr>
            <a:spLocks noGrp="1"/>
          </p:cNvSpPr>
          <p:nvPr>
            <p:ph idx="1"/>
          </p:nvPr>
        </p:nvSpPr>
        <p:spPr>
          <a:xfrm>
            <a:off x="1935256" y="1556793"/>
            <a:ext cx="8409216" cy="4525963"/>
          </a:xfrm>
        </p:spPr>
        <p:txBody>
          <a:bodyPr/>
          <a:lstStyle/>
          <a:p>
            <a:pPr marL="0" indent="0">
              <a:buNone/>
            </a:pPr>
            <a:r>
              <a:rPr lang="uk-UA" b="1" dirty="0"/>
              <a:t>Сформувати в учнів розуміння, що:</a:t>
            </a:r>
          </a:p>
          <a:p>
            <a:r>
              <a:rPr lang="uk-UA" dirty="0"/>
              <a:t>об'єкти відрізняються між собою властивостями та їх значеннями</a:t>
            </a:r>
          </a:p>
          <a:p>
            <a:r>
              <a:rPr lang="uk-UA" dirty="0"/>
              <a:t>кожен об'єкт перебуває в середовищі, де з ним можна виконувати дії</a:t>
            </a:r>
          </a:p>
          <a:p>
            <a:r>
              <a:rPr lang="uk-UA" dirty="0"/>
              <a:t>для зручності опрацювання, передавання та збереження даних про об'єкти їх об'єднують в групи - </a:t>
            </a:r>
            <a:r>
              <a:rPr lang="uk-UA" b="1" dirty="0"/>
              <a:t>класифікують </a:t>
            </a:r>
          </a:p>
          <a:p>
            <a:endParaRPr lang="uk-UA" dirty="0"/>
          </a:p>
          <a:p>
            <a:endParaRPr lang="uk-UA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35256" y="1556793"/>
            <a:ext cx="8409216" cy="4525963"/>
          </a:xfrm>
        </p:spPr>
        <p:txBody>
          <a:bodyPr/>
          <a:lstStyle/>
          <a:p>
            <a:pPr>
              <a:buNone/>
            </a:pPr>
            <a:r>
              <a:rPr lang="uk-UA" b="1" dirty="0"/>
              <a:t>Учень має уявлення:</a:t>
            </a:r>
          </a:p>
          <a:p>
            <a:r>
              <a:rPr lang="uk-UA" dirty="0"/>
              <a:t>про об'єкти та їх властивості;</a:t>
            </a:r>
          </a:p>
          <a:p>
            <a:r>
              <a:rPr lang="uk-UA" dirty="0"/>
              <a:t>значення властивостей;</a:t>
            </a:r>
          </a:p>
          <a:p>
            <a:r>
              <a:rPr lang="uk-UA" dirty="0"/>
              <a:t>класифікацію об'єктів;</a:t>
            </a:r>
          </a:p>
          <a:p>
            <a:r>
              <a:rPr lang="uk-UA" dirty="0"/>
              <a:t>наводить приклади об'єктів, властивостей об'єктів, значень властивостей об'єктів; уміє класифікувати об'єкти за однією з властивостей</a:t>
            </a:r>
          </a:p>
          <a:p>
            <a:endParaRPr lang="uk-UA" dirty="0"/>
          </a:p>
        </p:txBody>
      </p:sp>
      <p:sp>
        <p:nvSpPr>
          <p:cNvPr id="4" name="Округлена прямокутна виноска 7"/>
          <p:cNvSpPr/>
          <p:nvPr/>
        </p:nvSpPr>
        <p:spPr>
          <a:xfrm>
            <a:off x="2063552" y="560185"/>
            <a:ext cx="8136904" cy="645592"/>
          </a:xfrm>
          <a:prstGeom prst="wedgeRoundRectCallout">
            <a:avLst>
              <a:gd name="adj1" fmla="val 1954"/>
              <a:gd name="adj2" fmla="val 107438"/>
              <a:gd name="adj3" fmla="val 16667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i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ОЧІКУВАНІ РЕЗУЛЬТАТИ</a:t>
            </a:r>
          </a:p>
        </p:txBody>
      </p:sp>
    </p:spTree>
    <p:extLst>
      <p:ext uri="{BB962C8B-B14F-4D97-AF65-F5344CB8AC3E}">
        <p14:creationId xmlns:p14="http://schemas.microsoft.com/office/powerpoint/2010/main" val="38267607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32170642"/>
              </p:ext>
            </p:extLst>
          </p:nvPr>
        </p:nvGraphicFramePr>
        <p:xfrm>
          <a:off x="1981200" y="1600201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Округлена прямокутна виноска 7"/>
          <p:cNvSpPr/>
          <p:nvPr/>
        </p:nvSpPr>
        <p:spPr>
          <a:xfrm>
            <a:off x="2711624" y="620688"/>
            <a:ext cx="6984776" cy="717600"/>
          </a:xfrm>
          <a:prstGeom prst="wedgeRoundRectCallout">
            <a:avLst>
              <a:gd name="adj1" fmla="val -5512"/>
              <a:gd name="adj2" fmla="val 171010"/>
              <a:gd name="adj3" fmla="val 16667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Перевірка домашнього завдання</a:t>
            </a:r>
          </a:p>
        </p:txBody>
      </p:sp>
    </p:spTree>
    <p:extLst>
      <p:ext uri="{BB962C8B-B14F-4D97-AF65-F5344CB8AC3E}">
        <p14:creationId xmlns:p14="http://schemas.microsoft.com/office/powerpoint/2010/main" val="3224804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http://www.techtree.com/sites/default/files/2012/11/Samsung_Notebook_Series_5_ULTRA_Touch_540U3C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1625" y="4653137"/>
            <a:ext cx="1611153" cy="12969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7" name="Місце для вмісту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67928068"/>
              </p:ext>
            </p:extLst>
          </p:nvPr>
        </p:nvGraphicFramePr>
        <p:xfrm>
          <a:off x="1415480" y="980729"/>
          <a:ext cx="8769152" cy="55774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1954" y="1003691"/>
            <a:ext cx="1859137" cy="1859137"/>
          </a:xfrm>
          <a:prstGeom prst="rect">
            <a:avLst/>
          </a:prstGeom>
        </p:spPr>
      </p:pic>
      <p:sp>
        <p:nvSpPr>
          <p:cNvPr id="13" name="Прямокутник із двома округленими сусідніми кутами 12"/>
          <p:cNvSpPr/>
          <p:nvPr/>
        </p:nvSpPr>
        <p:spPr>
          <a:xfrm>
            <a:off x="7824192" y="4653136"/>
            <a:ext cx="2160240" cy="1497534"/>
          </a:xfrm>
          <a:prstGeom prst="round2SameRect">
            <a:avLst>
              <a:gd name="adj1" fmla="val 8000"/>
              <a:gd name="adj2" fmla="val 0"/>
            </a:avLst>
          </a:prstGeom>
          <a:blipFill rotWithShape="0">
            <a:blip r:embed="rId9" cstate="print"/>
            <a:stretch>
              <a:fillRect/>
            </a:stretch>
          </a:blipFill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4192" y="1340769"/>
            <a:ext cx="1994692" cy="1552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Заголовок 1"/>
          <p:cNvSpPr>
            <a:spLocks noGrp="1"/>
          </p:cNvSpPr>
          <p:nvPr>
            <p:ph type="title"/>
          </p:nvPr>
        </p:nvSpPr>
        <p:spPr>
          <a:xfrm>
            <a:off x="1847528" y="404664"/>
            <a:ext cx="8820472" cy="648072"/>
          </a:xfrm>
        </p:spPr>
        <p:txBody>
          <a:bodyPr/>
          <a:lstStyle/>
          <a:p>
            <a:r>
              <a:rPr lang="uk-UA" altLang="uk-UA" sz="3600" b="1" dirty="0">
                <a:ln w="10541" cmpd="sng">
                  <a:solidFill>
                    <a:schemeClr val="tx1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</a:rPr>
              <a:t>Види сучасних комп’ютерів</a:t>
            </a:r>
          </a:p>
        </p:txBody>
      </p:sp>
    </p:spTree>
    <p:extLst>
      <p:ext uri="{BB962C8B-B14F-4D97-AF65-F5344CB8AC3E}">
        <p14:creationId xmlns:p14="http://schemas.microsoft.com/office/powerpoint/2010/main" val="3988097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Shape 168"/>
          <p:cNvSpPr/>
          <p:nvPr/>
        </p:nvSpPr>
        <p:spPr>
          <a:xfrm>
            <a:off x="2135561" y="2420937"/>
            <a:ext cx="2604715" cy="187216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sp>
      <p:sp>
        <p:nvSpPr>
          <p:cNvPr id="169" name="Shape 169"/>
          <p:cNvSpPr/>
          <p:nvPr/>
        </p:nvSpPr>
        <p:spPr>
          <a:xfrm>
            <a:off x="7680326" y="2349500"/>
            <a:ext cx="2641599" cy="264001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</p:sp>
      <p:sp>
        <p:nvSpPr>
          <p:cNvPr id="170" name="Shape 170"/>
          <p:cNvSpPr/>
          <p:nvPr/>
        </p:nvSpPr>
        <p:spPr>
          <a:xfrm>
            <a:off x="1991544" y="4652963"/>
            <a:ext cx="2591568" cy="151234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</p:sp>
      <p:sp>
        <p:nvSpPr>
          <p:cNvPr id="171" name="Shape 171"/>
          <p:cNvSpPr/>
          <p:nvPr/>
        </p:nvSpPr>
        <p:spPr>
          <a:xfrm>
            <a:off x="5448300" y="2349500"/>
            <a:ext cx="1428750" cy="136525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</p:sp>
      <p:sp>
        <p:nvSpPr>
          <p:cNvPr id="173" name="Shape 173"/>
          <p:cNvSpPr/>
          <p:nvPr/>
        </p:nvSpPr>
        <p:spPr>
          <a:xfrm>
            <a:off x="5231904" y="3573464"/>
            <a:ext cx="2051544" cy="1367705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</p:sp>
      <p:sp>
        <p:nvSpPr>
          <p:cNvPr id="174" name="Shape 174"/>
          <p:cNvSpPr/>
          <p:nvPr/>
        </p:nvSpPr>
        <p:spPr>
          <a:xfrm>
            <a:off x="4655840" y="4941169"/>
            <a:ext cx="2159496" cy="1223541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</p:sp>
      <p:sp>
        <p:nvSpPr>
          <p:cNvPr id="175" name="Shape 175"/>
          <p:cNvSpPr/>
          <p:nvPr/>
        </p:nvSpPr>
        <p:spPr>
          <a:xfrm>
            <a:off x="7032104" y="5229200"/>
            <a:ext cx="1224136" cy="788442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81200" y="346646"/>
            <a:ext cx="8229600" cy="850106"/>
          </a:xfrm>
        </p:spPr>
        <p:txBody>
          <a:bodyPr/>
          <a:lstStyle/>
          <a:p>
            <a:r>
              <a:rPr lang="uk-UA" b="1" dirty="0">
                <a:ln w="10541" cmpd="sng">
                  <a:solidFill>
                    <a:schemeClr val="tx1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</a:rPr>
              <a:t>Об’єкт</a:t>
            </a:r>
          </a:p>
        </p:txBody>
      </p:sp>
      <p:sp>
        <p:nvSpPr>
          <p:cNvPr id="3" name="Округлений прямокутник 2"/>
          <p:cNvSpPr/>
          <p:nvPr/>
        </p:nvSpPr>
        <p:spPr>
          <a:xfrm>
            <a:off x="2135560" y="1124744"/>
            <a:ext cx="7992888" cy="98549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buClr>
                <a:schemeClr val="accent1"/>
              </a:buClr>
              <a:buSzPct val="86538"/>
            </a:pPr>
            <a:r>
              <a:rPr lang="uk-UA" sz="2800" b="1" i="1" dirty="0">
                <a:solidFill>
                  <a:srgbClr val="FFFF00"/>
                </a:solidFill>
                <a:ea typeface="Cambria"/>
                <a:cs typeface="Cambria"/>
                <a:sym typeface="Cambria"/>
              </a:rPr>
              <a:t>Об’єкт</a:t>
            </a:r>
            <a:r>
              <a:rPr lang="uk-UA" sz="2400" b="1" i="1" dirty="0">
                <a:solidFill>
                  <a:srgbClr val="FFFF00"/>
                </a:solidFill>
                <a:ea typeface="Cambria"/>
                <a:cs typeface="Cambria"/>
                <a:sym typeface="Cambria"/>
              </a:rPr>
              <a:t> </a:t>
            </a:r>
            <a:r>
              <a:rPr lang="uk-UA" sz="2400" b="1" i="1" dirty="0">
                <a:solidFill>
                  <a:schemeClr val="bg1"/>
                </a:solidFill>
                <a:ea typeface="Cambria"/>
                <a:cs typeface="Cambria"/>
                <a:sym typeface="Cambria"/>
              </a:rPr>
              <a:t>- </a:t>
            </a:r>
            <a:r>
              <a:rPr lang="ru-RU" sz="2400" b="1" i="1" dirty="0" err="1">
                <a:solidFill>
                  <a:schemeClr val="bg1"/>
                </a:solidFill>
                <a:ea typeface="Cambria"/>
                <a:cs typeface="Cambria"/>
                <a:sym typeface="Cambria"/>
              </a:rPr>
              <a:t>істота</a:t>
            </a:r>
            <a:r>
              <a:rPr lang="ru-RU" sz="2400" b="1" i="1" dirty="0">
                <a:solidFill>
                  <a:schemeClr val="bg1"/>
                </a:solidFill>
                <a:ea typeface="Cambria"/>
                <a:cs typeface="Cambria"/>
                <a:sym typeface="Cambria"/>
              </a:rPr>
              <a:t>, </a:t>
            </a:r>
            <a:r>
              <a:rPr lang="ru-RU" sz="2400" b="1" i="1" dirty="0" err="1">
                <a:solidFill>
                  <a:schemeClr val="bg1"/>
                </a:solidFill>
                <a:ea typeface="Cambria"/>
                <a:cs typeface="Cambria"/>
                <a:sym typeface="Cambria"/>
              </a:rPr>
              <a:t>явище</a:t>
            </a:r>
            <a:r>
              <a:rPr lang="ru-RU" sz="2400" b="1" i="1" dirty="0">
                <a:solidFill>
                  <a:schemeClr val="bg1"/>
                </a:solidFill>
                <a:ea typeface="Cambria"/>
                <a:cs typeface="Cambria"/>
                <a:sym typeface="Cambria"/>
              </a:rPr>
              <a:t> </a:t>
            </a:r>
            <a:r>
              <a:rPr lang="ru-RU" sz="2400" b="1" i="1" dirty="0" err="1">
                <a:solidFill>
                  <a:schemeClr val="bg1"/>
                </a:solidFill>
                <a:ea typeface="Cambria"/>
                <a:cs typeface="Cambria"/>
                <a:sym typeface="Cambria"/>
              </a:rPr>
              <a:t>або</a:t>
            </a:r>
            <a:r>
              <a:rPr lang="ru-RU" sz="2400" b="1" i="1" dirty="0">
                <a:solidFill>
                  <a:schemeClr val="bg1"/>
                </a:solidFill>
                <a:ea typeface="Cambria"/>
                <a:cs typeface="Cambria"/>
                <a:sym typeface="Cambria"/>
              </a:rPr>
              <a:t> предмет, на </a:t>
            </a:r>
            <a:r>
              <a:rPr lang="ru-RU" sz="2400" b="1" i="1" dirty="0" err="1">
                <a:solidFill>
                  <a:schemeClr val="bg1"/>
                </a:solidFill>
                <a:ea typeface="Cambria"/>
                <a:cs typeface="Cambria"/>
                <a:sym typeface="Cambria"/>
              </a:rPr>
              <a:t>який</a:t>
            </a:r>
            <a:r>
              <a:rPr lang="ru-RU" sz="2400" b="1" i="1" dirty="0">
                <a:solidFill>
                  <a:schemeClr val="bg1"/>
                </a:solidFill>
                <a:ea typeface="Cambria"/>
                <a:cs typeface="Cambria"/>
                <a:sym typeface="Cambria"/>
              </a:rPr>
              <a:t> </a:t>
            </a:r>
            <a:r>
              <a:rPr lang="ru-RU" sz="2400" b="1" i="1" dirty="0" err="1">
                <a:solidFill>
                  <a:schemeClr val="bg1"/>
                </a:solidFill>
                <a:ea typeface="Cambria"/>
                <a:cs typeface="Cambria"/>
                <a:sym typeface="Cambria"/>
              </a:rPr>
              <a:t>звернули</a:t>
            </a:r>
            <a:r>
              <a:rPr lang="ru-RU" sz="2400" b="1" i="1" dirty="0">
                <a:solidFill>
                  <a:schemeClr val="bg1"/>
                </a:solidFill>
                <a:ea typeface="Cambria"/>
                <a:cs typeface="Cambria"/>
                <a:sym typeface="Cambria"/>
              </a:rPr>
              <a:t> </a:t>
            </a:r>
            <a:r>
              <a:rPr lang="ru-RU" sz="2400" b="1" i="1" dirty="0" err="1">
                <a:solidFill>
                  <a:schemeClr val="bg1"/>
                </a:solidFill>
                <a:ea typeface="Cambria"/>
                <a:cs typeface="Cambria"/>
                <a:sym typeface="Cambria"/>
              </a:rPr>
              <a:t>увагу</a:t>
            </a:r>
            <a:r>
              <a:rPr lang="ru-RU" sz="2400" b="1" i="1" dirty="0">
                <a:solidFill>
                  <a:schemeClr val="bg1"/>
                </a:solidFill>
                <a:ea typeface="Cambria"/>
                <a:cs typeface="Cambria"/>
                <a:sym typeface="Cambria"/>
              </a:rPr>
              <a:t> </a:t>
            </a:r>
            <a:r>
              <a:rPr lang="ru-RU" sz="2400" b="1" i="1" dirty="0" err="1">
                <a:solidFill>
                  <a:schemeClr val="bg1"/>
                </a:solidFill>
                <a:ea typeface="Cambria"/>
                <a:cs typeface="Cambria"/>
                <a:sym typeface="Cambria"/>
              </a:rPr>
              <a:t>або</a:t>
            </a:r>
            <a:r>
              <a:rPr lang="ru-RU" sz="2400" b="1" i="1" dirty="0">
                <a:solidFill>
                  <a:schemeClr val="bg1"/>
                </a:solidFill>
                <a:ea typeface="Cambria"/>
                <a:cs typeface="Cambria"/>
                <a:sym typeface="Cambria"/>
              </a:rPr>
              <a:t> з </a:t>
            </a:r>
            <a:r>
              <a:rPr lang="ru-RU" sz="2400" b="1" i="1" dirty="0" err="1">
                <a:solidFill>
                  <a:schemeClr val="bg1"/>
                </a:solidFill>
                <a:ea typeface="Cambria"/>
                <a:cs typeface="Cambria"/>
                <a:sym typeface="Cambria"/>
              </a:rPr>
              <a:t>яким</a:t>
            </a:r>
            <a:r>
              <a:rPr lang="ru-RU" sz="2400" b="1" i="1" dirty="0">
                <a:solidFill>
                  <a:schemeClr val="bg1"/>
                </a:solidFill>
                <a:ea typeface="Cambria"/>
                <a:cs typeface="Cambria"/>
                <a:sym typeface="Cambria"/>
              </a:rPr>
              <a:t> </a:t>
            </a:r>
            <a:r>
              <a:rPr lang="ru-RU" sz="2400" b="1" i="1" dirty="0" err="1">
                <a:solidFill>
                  <a:schemeClr val="bg1"/>
                </a:solidFill>
                <a:ea typeface="Cambria"/>
                <a:cs typeface="Cambria"/>
                <a:sym typeface="Cambria"/>
              </a:rPr>
              <a:t>виконують</a:t>
            </a:r>
            <a:r>
              <a:rPr lang="ru-RU" sz="2400" b="1" i="1" dirty="0">
                <a:solidFill>
                  <a:schemeClr val="bg1"/>
                </a:solidFill>
                <a:ea typeface="Cambria"/>
                <a:cs typeface="Cambria"/>
                <a:sym typeface="Cambria"/>
              </a:rPr>
              <a:t> </a:t>
            </a:r>
            <a:r>
              <a:rPr lang="ru-RU" sz="2400" b="1" i="1" dirty="0" err="1">
                <a:solidFill>
                  <a:schemeClr val="bg1"/>
                </a:solidFill>
                <a:ea typeface="Cambria"/>
                <a:cs typeface="Cambria"/>
                <a:sym typeface="Cambria"/>
              </a:rPr>
              <a:t>дії</a:t>
            </a:r>
            <a:r>
              <a:rPr lang="ru-RU" sz="2400" b="1" i="1" dirty="0">
                <a:solidFill>
                  <a:schemeClr val="bg1"/>
                </a:solidFill>
                <a:ea typeface="Cambria"/>
                <a:cs typeface="Cambria"/>
                <a:sym typeface="Cambria"/>
              </a:rPr>
              <a:t>.</a:t>
            </a:r>
            <a:endParaRPr lang="uk-UA" sz="2400" b="1" i="1" dirty="0">
              <a:solidFill>
                <a:schemeClr val="bg1"/>
              </a:solidFill>
              <a:ea typeface="Cambria"/>
              <a:cs typeface="Cambria"/>
              <a:sym typeface="Cambria"/>
            </a:endParaRPr>
          </a:p>
        </p:txBody>
      </p:sp>
      <p:pic>
        <p:nvPicPr>
          <p:cNvPr id="16" name="Picture 4" descr="http://im2-tub-ua.yandex.net/i?id=115960680-37-72&amp;n=2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6672" y="5265737"/>
            <a:ext cx="1693785" cy="1129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53074244"/>
      </p:ext>
    </p:extLst>
  </p:cSld>
  <p:clrMapOvr>
    <a:masterClrMapping/>
  </p:clrMapOvr>
  <p:transition spd="slow">
    <p:cut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Округлений прямокутник 5"/>
          <p:cNvSpPr/>
          <p:nvPr/>
        </p:nvSpPr>
        <p:spPr>
          <a:xfrm>
            <a:off x="2135560" y="1628799"/>
            <a:ext cx="5040560" cy="4608513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b="1" i="1" dirty="0"/>
              <a:t>Уперше в історії класифікацію об’єктів провів давньогрецький учений </a:t>
            </a:r>
            <a:r>
              <a:rPr lang="uk-UA" sz="2800" b="1" i="1" dirty="0" err="1">
                <a:solidFill>
                  <a:srgbClr val="C00000"/>
                </a:solidFill>
              </a:rPr>
              <a:t>Арістотель</a:t>
            </a:r>
            <a:r>
              <a:rPr lang="uk-UA" sz="2800" b="1" i="1" dirty="0">
                <a:solidFill>
                  <a:srgbClr val="C00000"/>
                </a:solidFill>
              </a:rPr>
              <a:t> </a:t>
            </a:r>
            <a:r>
              <a:rPr lang="uk-UA" sz="2400" b="1" i="1" dirty="0"/>
              <a:t>(</a:t>
            </a:r>
            <a:r>
              <a:rPr lang="en-US" sz="2400" b="1" i="1" dirty="0"/>
              <a:t>IV </a:t>
            </a:r>
            <a:r>
              <a:rPr lang="uk-UA" sz="2400" b="1" i="1" dirty="0"/>
              <a:t>ст. до н. е.). Разом зі своїми учнями він виконав величезну роботу з класифікації відомостей про світ, які на той час накопичило людство. Вони розподілили їх на групи і кожній з них дали свою назву. Так уперше з’явилися фізика, математика, логіка.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70306" y="1954327"/>
            <a:ext cx="2855438" cy="3888835"/>
          </a:xfrm>
          <a:prstGeom prst="rect">
            <a:avLst/>
          </a:prstGeom>
        </p:spPr>
      </p:pic>
      <p:sp>
        <p:nvSpPr>
          <p:cNvPr id="10" name="Округлена прямокутна виноска 7"/>
          <p:cNvSpPr/>
          <p:nvPr/>
        </p:nvSpPr>
        <p:spPr>
          <a:xfrm>
            <a:off x="1991544" y="580404"/>
            <a:ext cx="8136904" cy="645592"/>
          </a:xfrm>
          <a:prstGeom prst="wedgeRoundRectCallout">
            <a:avLst>
              <a:gd name="adj1" fmla="val 1954"/>
              <a:gd name="adj2" fmla="val 107438"/>
              <a:gd name="adj3" fmla="val 16667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i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Чи знаєте ви,  що...</a:t>
            </a:r>
          </a:p>
        </p:txBody>
      </p:sp>
    </p:spTree>
    <p:extLst>
      <p:ext uri="{BB962C8B-B14F-4D97-AF65-F5344CB8AC3E}">
        <p14:creationId xmlns:p14="http://schemas.microsoft.com/office/powerpoint/2010/main" val="3454638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2" name="Shape 182"/>
          <p:cNvGraphicFramePr/>
          <p:nvPr/>
        </p:nvGraphicFramePr>
        <p:xfrm>
          <a:off x="1991544" y="2132857"/>
          <a:ext cx="8208144" cy="4000533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27360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360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360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90805">
                <a:tc rowSpan="10">
                  <a:txBody>
                    <a:bodyPr/>
                    <a:lstStyle/>
                    <a:p>
                      <a:pPr marL="0" lvl="0" indent="0" algn="ctr" rtl="0">
                        <a:buClr>
                          <a:schemeClr val="dk1"/>
                        </a:buClr>
                        <a:buSzPct val="25000"/>
                        <a:buFont typeface="Cambria"/>
                        <a:buNone/>
                      </a:pPr>
                      <a:endParaRPr lang="en-US" sz="1800" b="1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0" marR="0" marT="0" marB="0">
                    <a:lnL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buClr>
                          <a:schemeClr val="dk1"/>
                        </a:buClr>
                        <a:buSzPct val="25000"/>
                        <a:buFont typeface="Cambria"/>
                        <a:buNone/>
                      </a:pPr>
                      <a:r>
                        <a:rPr lang="en-US" sz="2400" b="1" dirty="0" err="1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Властивості</a:t>
                      </a:r>
                      <a:endParaRPr lang="en-US" sz="2400" b="1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0" marR="0" marT="0" marB="0" anchor="ctr">
                    <a:lnL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E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buClr>
                          <a:schemeClr val="dk1"/>
                        </a:buClr>
                        <a:buSzPct val="25000"/>
                        <a:buFont typeface="Cambria"/>
                        <a:buNone/>
                      </a:pPr>
                      <a:r>
                        <a:rPr lang="en-US" sz="2400" b="1" dirty="0" err="1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Значення</a:t>
                      </a:r>
                      <a:r>
                        <a:rPr lang="en-US" sz="2400" b="1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властивостей</a:t>
                      </a:r>
                      <a:endParaRPr lang="en-US" sz="2400" b="1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0" marR="0" marT="0" marB="0" anchor="ctr">
                    <a:lnL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8955">
                <a:tc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buClr>
                          <a:srgbClr val="000000"/>
                        </a:buClr>
                        <a:buSzPct val="25000"/>
                        <a:buFont typeface="Cambria"/>
                        <a:buNone/>
                      </a:pPr>
                      <a:r>
                        <a:rPr lang="en-US" sz="2000" b="1" dirty="0" err="1">
                          <a:solidFill>
                            <a:srgbClr val="0070C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Ім’я</a:t>
                      </a:r>
                      <a:endParaRPr lang="en-US" sz="2000" b="1" dirty="0">
                        <a:solidFill>
                          <a:srgbClr val="0070C0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0" marR="0" marT="0" marB="0">
                    <a:lnL w="381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D1D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buClr>
                          <a:srgbClr val="000000"/>
                        </a:buClr>
                        <a:buSzPct val="25000"/>
                        <a:buFont typeface="Cambria"/>
                        <a:buNone/>
                      </a:pPr>
                      <a:r>
                        <a:rPr lang="en-US" sz="2000" dirty="0" err="1">
                          <a:solidFill>
                            <a:srgbClr val="00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Василь</a:t>
                      </a:r>
                      <a:endParaRPr lang="en-US" sz="2000" dirty="0">
                        <a:solidFill>
                          <a:srgbClr val="000000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0" marR="0" marT="0" marB="0">
                    <a:lnL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D1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7624">
                <a:tc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buClr>
                          <a:srgbClr val="000000"/>
                        </a:buClr>
                        <a:buSzPct val="25000"/>
                        <a:buFont typeface="Cambria"/>
                        <a:buNone/>
                      </a:pPr>
                      <a:r>
                        <a:rPr lang="en-US" sz="2000" b="1" dirty="0" err="1">
                          <a:solidFill>
                            <a:srgbClr val="0070C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Прізвище</a:t>
                      </a:r>
                      <a:endParaRPr lang="en-US" sz="2000" b="1" dirty="0">
                        <a:solidFill>
                          <a:srgbClr val="0070C0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0" marR="0" marT="0" marB="0">
                    <a:lnL w="381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9E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buClr>
                          <a:srgbClr val="000000"/>
                        </a:buClr>
                        <a:buSzPct val="25000"/>
                        <a:buFont typeface="Cambria"/>
                        <a:buNone/>
                      </a:pPr>
                      <a:r>
                        <a:rPr lang="uk-UA" sz="2000" dirty="0" err="1">
                          <a:solidFill>
                            <a:srgbClr val="00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Гриценко</a:t>
                      </a:r>
                      <a:endParaRPr lang="en-US" sz="2000" dirty="0">
                        <a:solidFill>
                          <a:srgbClr val="000000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0" marR="0" marT="0" marB="0">
                    <a:lnL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9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8955">
                <a:tc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buClr>
                          <a:srgbClr val="000000"/>
                        </a:buClr>
                        <a:buSzPct val="25000"/>
                        <a:buFont typeface="Cambria"/>
                        <a:buNone/>
                      </a:pPr>
                      <a:r>
                        <a:rPr lang="en-US" sz="2000" b="1" dirty="0" err="1">
                          <a:solidFill>
                            <a:srgbClr val="0070C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Дата</a:t>
                      </a:r>
                      <a:r>
                        <a:rPr lang="en-US" sz="2000" b="1" dirty="0">
                          <a:solidFill>
                            <a:srgbClr val="0070C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rgbClr val="0070C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народження</a:t>
                      </a:r>
                      <a:endParaRPr lang="en-US" sz="2000" b="1" dirty="0">
                        <a:solidFill>
                          <a:srgbClr val="0070C0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0" marR="0" marT="0" marB="0">
                    <a:lnL w="381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D1D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buClr>
                          <a:srgbClr val="000000"/>
                        </a:buClr>
                        <a:buSzPct val="25000"/>
                        <a:buFont typeface="Cambria"/>
                        <a:buNone/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12 </a:t>
                      </a:r>
                      <a:r>
                        <a:rPr lang="en-US" sz="2000" dirty="0" err="1">
                          <a:solidFill>
                            <a:srgbClr val="00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січня</a:t>
                      </a:r>
                      <a:r>
                        <a:rPr lang="en-US" sz="2000" dirty="0">
                          <a:solidFill>
                            <a:srgbClr val="00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 2003 </a:t>
                      </a:r>
                      <a:r>
                        <a:rPr lang="en-US" sz="2000" dirty="0" err="1">
                          <a:solidFill>
                            <a:srgbClr val="00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року</a:t>
                      </a:r>
                      <a:endParaRPr lang="en-US" sz="2000" dirty="0">
                        <a:solidFill>
                          <a:srgbClr val="000000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0" marR="0" marT="0" marB="0">
                    <a:lnL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D1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8955">
                <a:tc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buClr>
                          <a:srgbClr val="000000"/>
                        </a:buClr>
                        <a:buSzPct val="25000"/>
                        <a:buFont typeface="Cambria"/>
                        <a:buNone/>
                      </a:pPr>
                      <a:r>
                        <a:rPr lang="en-US" sz="2000" b="1" dirty="0" err="1">
                          <a:solidFill>
                            <a:srgbClr val="0070C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Зріст</a:t>
                      </a:r>
                      <a:endParaRPr lang="en-US" sz="2000" b="1" dirty="0">
                        <a:solidFill>
                          <a:srgbClr val="0070C0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0" marR="0" marT="0" marB="0">
                    <a:lnL w="381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9E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buClr>
                          <a:srgbClr val="000000"/>
                        </a:buClr>
                        <a:buSzPct val="25000"/>
                        <a:buFont typeface="Cambria"/>
                        <a:buNone/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160 </a:t>
                      </a:r>
                      <a:r>
                        <a:rPr lang="en-US" sz="2000" dirty="0" err="1">
                          <a:solidFill>
                            <a:srgbClr val="00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см</a:t>
                      </a:r>
                      <a:endParaRPr lang="en-US" sz="2000" dirty="0">
                        <a:solidFill>
                          <a:srgbClr val="000000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0" marR="0" marT="0" marB="0">
                    <a:lnL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9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7624">
                <a:tc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buClr>
                          <a:srgbClr val="000000"/>
                        </a:buClr>
                        <a:buSzPct val="25000"/>
                        <a:buFont typeface="Cambria"/>
                        <a:buNone/>
                      </a:pPr>
                      <a:r>
                        <a:rPr lang="en-US" sz="2000" b="1" dirty="0" err="1">
                          <a:solidFill>
                            <a:srgbClr val="0070C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Маса</a:t>
                      </a:r>
                      <a:endParaRPr lang="en-US" sz="2000" b="1" dirty="0">
                        <a:solidFill>
                          <a:srgbClr val="0070C0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0" marR="0" marT="0" marB="0">
                    <a:lnL w="381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D1D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buClr>
                          <a:srgbClr val="000000"/>
                        </a:buClr>
                        <a:buSzPct val="25000"/>
                        <a:buFont typeface="Cambria"/>
                        <a:buNone/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51 </a:t>
                      </a:r>
                      <a:r>
                        <a:rPr lang="en-US" sz="2000" dirty="0" err="1">
                          <a:solidFill>
                            <a:srgbClr val="00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кг</a:t>
                      </a:r>
                      <a:endParaRPr lang="en-US" sz="2000" dirty="0">
                        <a:solidFill>
                          <a:srgbClr val="000000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0" marR="0" marT="0" marB="0">
                    <a:lnL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D1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31725">
                <a:tc vMerge="1">
                  <a:txBody>
                    <a:bodyPr/>
                    <a:lstStyle/>
                    <a:p>
                      <a:endParaRPr dirty="0"/>
                    </a:p>
                  </a:txBody>
                  <a:tcPr marL="91425" marR="91425" marT="91425" marB="91425">
                    <a:lnL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buClr>
                          <a:srgbClr val="000000"/>
                        </a:buClr>
                        <a:buSzPct val="25000"/>
                        <a:buFont typeface="Cambria"/>
                        <a:buNone/>
                      </a:pPr>
                      <a:r>
                        <a:rPr lang="en-US" sz="2000" b="1" dirty="0" err="1">
                          <a:solidFill>
                            <a:srgbClr val="0070C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Колір</a:t>
                      </a:r>
                      <a:r>
                        <a:rPr lang="en-US" sz="2000" b="1" dirty="0">
                          <a:solidFill>
                            <a:srgbClr val="0070C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rgbClr val="0070C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волосся</a:t>
                      </a:r>
                      <a:endParaRPr lang="en-US" sz="2000" b="1" dirty="0">
                        <a:solidFill>
                          <a:srgbClr val="0070C0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0" marR="0" marT="0" marB="0">
                    <a:lnL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9E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buClr>
                          <a:srgbClr val="000000"/>
                        </a:buClr>
                        <a:buSzPct val="25000"/>
                        <a:buFont typeface="Cambria"/>
                        <a:buNone/>
                      </a:pPr>
                      <a:r>
                        <a:rPr lang="en-US" sz="2000" dirty="0" err="1">
                          <a:solidFill>
                            <a:srgbClr val="00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каштановий</a:t>
                      </a:r>
                      <a:endParaRPr lang="en-US" sz="2000" dirty="0">
                        <a:solidFill>
                          <a:srgbClr val="000000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0" marR="0" marT="0" marB="0">
                    <a:lnL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9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31725">
                <a:tc vMerge="1">
                  <a:txBody>
                    <a:bodyPr/>
                    <a:lstStyle/>
                    <a:p>
                      <a:endParaRPr dirty="0"/>
                    </a:p>
                  </a:txBody>
                  <a:tcPr marL="91425" marR="91425" marT="91425" marB="91425">
                    <a:lnL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buClr>
                          <a:srgbClr val="000000"/>
                        </a:buClr>
                        <a:buSzPct val="25000"/>
                        <a:buFont typeface="Cambria"/>
                        <a:buNone/>
                      </a:pPr>
                      <a:r>
                        <a:rPr lang="en-US" sz="2000" b="1" dirty="0" err="1">
                          <a:solidFill>
                            <a:srgbClr val="0070C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Колір</a:t>
                      </a:r>
                      <a:r>
                        <a:rPr lang="en-US" sz="2000" b="1" dirty="0">
                          <a:solidFill>
                            <a:srgbClr val="0070C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rgbClr val="0070C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очей</a:t>
                      </a:r>
                      <a:endParaRPr lang="en-US" sz="2000" b="1" dirty="0">
                        <a:solidFill>
                          <a:srgbClr val="0070C0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0" marR="0" marT="0" marB="0">
                    <a:lnL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D1D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buClr>
                          <a:srgbClr val="000000"/>
                        </a:buClr>
                        <a:buSzPct val="25000"/>
                        <a:buFont typeface="Cambria"/>
                        <a:buNone/>
                      </a:pPr>
                      <a:r>
                        <a:rPr lang="en-US" sz="2000" dirty="0" err="1">
                          <a:solidFill>
                            <a:srgbClr val="00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карі</a:t>
                      </a:r>
                      <a:endParaRPr lang="en-US" sz="2000" dirty="0">
                        <a:solidFill>
                          <a:srgbClr val="000000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0" marR="0" marT="0" marB="0">
                    <a:lnL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D1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31725">
                <a:tc vMerge="1">
                  <a:txBody>
                    <a:bodyPr/>
                    <a:lstStyle/>
                    <a:p>
                      <a:endParaRPr dirty="0"/>
                    </a:p>
                  </a:txBody>
                  <a:tcPr marL="91425" marR="91425" marT="91425" marB="91425">
                    <a:lnL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buClr>
                          <a:srgbClr val="000000"/>
                        </a:buClr>
                        <a:buSzPct val="25000"/>
                        <a:buFont typeface="Cambria"/>
                        <a:buNone/>
                      </a:pPr>
                      <a:r>
                        <a:rPr lang="en-US" sz="2000" b="1" dirty="0" err="1">
                          <a:solidFill>
                            <a:srgbClr val="0070C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Адреса</a:t>
                      </a:r>
                      <a:r>
                        <a:rPr lang="en-US" sz="2000" b="1" dirty="0">
                          <a:solidFill>
                            <a:srgbClr val="0070C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rgbClr val="0070C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проживання</a:t>
                      </a:r>
                      <a:endParaRPr lang="en-US" sz="2000" b="1" dirty="0">
                        <a:solidFill>
                          <a:srgbClr val="0070C0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0" marR="0" marT="0" marB="0">
                    <a:lnL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9ED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buClr>
                          <a:srgbClr val="000000"/>
                        </a:buClr>
                        <a:buSzPct val="25000"/>
                        <a:buFont typeface="Cambria"/>
                        <a:buNone/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в</a:t>
                      </a:r>
                      <a:r>
                        <a:rPr lang="en-US" sz="2000" dirty="0" err="1">
                          <a:solidFill>
                            <a:srgbClr val="00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ул</a:t>
                      </a:r>
                      <a:r>
                        <a:rPr lang="en-US" sz="2000" dirty="0">
                          <a:solidFill>
                            <a:srgbClr val="00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.</a:t>
                      </a:r>
                      <a:r>
                        <a:rPr lang="uk-UA" sz="2000" dirty="0">
                          <a:solidFill>
                            <a:srgbClr val="00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 Шевченка</a:t>
                      </a:r>
                      <a:r>
                        <a:rPr lang="en-US" sz="2000" dirty="0">
                          <a:solidFill>
                            <a:srgbClr val="00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, 3</a:t>
                      </a:r>
                      <a:r>
                        <a:rPr lang="uk-UA" sz="2000" dirty="0">
                          <a:solidFill>
                            <a:srgbClr val="00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4</a:t>
                      </a:r>
                      <a:endParaRPr lang="en-US" sz="2000" dirty="0">
                        <a:solidFill>
                          <a:srgbClr val="000000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0" marR="0" marT="0" marB="0">
                    <a:lnL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9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31725">
                <a:tc vMerge="1">
                  <a:txBody>
                    <a:bodyPr/>
                    <a:lstStyle/>
                    <a:p>
                      <a:endParaRPr dirty="0"/>
                    </a:p>
                  </a:txBody>
                  <a:tcPr marL="91425" marR="91425" marT="91425" marB="91425">
                    <a:lnL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buClr>
                          <a:srgbClr val="000000"/>
                        </a:buClr>
                        <a:buSzPct val="25000"/>
                        <a:buFont typeface="Cambria"/>
                        <a:buNone/>
                      </a:pPr>
                      <a:r>
                        <a:rPr lang="en-US" sz="2000" b="1" dirty="0" err="1">
                          <a:solidFill>
                            <a:srgbClr val="0070C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Клас</a:t>
                      </a:r>
                      <a:endParaRPr lang="en-US" sz="2000" b="1" dirty="0">
                        <a:solidFill>
                          <a:srgbClr val="0070C0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0" marR="0" marT="0" marB="0">
                    <a:lnL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D1D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buClr>
                          <a:srgbClr val="000000"/>
                        </a:buClr>
                        <a:buSzPct val="25000"/>
                        <a:buFont typeface="Cambria"/>
                        <a:buNone/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5-А</a:t>
                      </a:r>
                    </a:p>
                  </a:txBody>
                  <a:tcPr marL="0" marR="0" marT="0" marB="0">
                    <a:lnL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D1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91544" y="188640"/>
            <a:ext cx="8229600" cy="1143000"/>
          </a:xfrm>
        </p:spPr>
        <p:txBody>
          <a:bodyPr/>
          <a:lstStyle/>
          <a:p>
            <a:r>
              <a:rPr lang="uk-UA" sz="3200" b="1" dirty="0">
                <a:ln w="10541" cmpd="sng">
                  <a:solidFill>
                    <a:schemeClr val="tx1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</a:rPr>
              <a:t>Властивості об’єктів</a:t>
            </a:r>
          </a:p>
        </p:txBody>
      </p:sp>
      <p:sp>
        <p:nvSpPr>
          <p:cNvPr id="7" name="Округлений прямокутник 6"/>
          <p:cNvSpPr/>
          <p:nvPr/>
        </p:nvSpPr>
        <p:spPr>
          <a:xfrm>
            <a:off x="2135560" y="1052736"/>
            <a:ext cx="8064897" cy="936104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>
              <a:buClr>
                <a:schemeClr val="accent1"/>
              </a:buClr>
              <a:buSzPct val="86538"/>
            </a:pPr>
            <a:r>
              <a:rPr lang="uk-UA" sz="2800" b="1" i="1" dirty="0">
                <a:solidFill>
                  <a:srgbClr val="FF0000"/>
                </a:solidFill>
                <a:ea typeface="Cambria"/>
                <a:cs typeface="Cambria"/>
                <a:sym typeface="Cambria"/>
              </a:rPr>
              <a:t>Властивості об’єктів </a:t>
            </a:r>
            <a:r>
              <a:rPr lang="uk-UA" sz="2400" b="1" i="1" dirty="0">
                <a:solidFill>
                  <a:schemeClr val="tx1"/>
                </a:solidFill>
                <a:ea typeface="Cambria"/>
                <a:cs typeface="Cambria"/>
                <a:sym typeface="Cambria"/>
              </a:rPr>
              <a:t>– </a:t>
            </a:r>
            <a:r>
              <a:rPr lang="ru-RU" sz="2400" b="1" i="1" dirty="0" err="1">
                <a:solidFill>
                  <a:schemeClr val="tx1"/>
                </a:solidFill>
                <a:ea typeface="Cambria"/>
                <a:cs typeface="Cambria"/>
                <a:sym typeface="Cambria"/>
              </a:rPr>
              <a:t>ознаки</a:t>
            </a:r>
            <a:r>
              <a:rPr lang="ru-RU" sz="2400" b="1" i="1" dirty="0">
                <a:solidFill>
                  <a:schemeClr val="tx1"/>
                </a:solidFill>
                <a:ea typeface="Cambria"/>
                <a:cs typeface="Cambria"/>
                <a:sym typeface="Cambria"/>
              </a:rPr>
              <a:t>, за </a:t>
            </a:r>
            <a:r>
              <a:rPr lang="ru-RU" sz="2400" b="1" i="1" dirty="0" err="1">
                <a:solidFill>
                  <a:schemeClr val="tx1"/>
                </a:solidFill>
                <a:ea typeface="Cambria"/>
                <a:cs typeface="Cambria"/>
                <a:sym typeface="Cambria"/>
              </a:rPr>
              <a:t>якими</a:t>
            </a:r>
            <a:r>
              <a:rPr lang="ru-RU" sz="2400" b="1" i="1" dirty="0">
                <a:solidFill>
                  <a:schemeClr val="tx1"/>
                </a:solidFill>
                <a:ea typeface="Cambria"/>
                <a:cs typeface="Cambria"/>
                <a:sym typeface="Cambria"/>
              </a:rPr>
              <a:t> </a:t>
            </a:r>
            <a:r>
              <a:rPr lang="ru-RU" sz="2400" b="1" i="1" dirty="0" err="1">
                <a:solidFill>
                  <a:schemeClr val="tx1"/>
                </a:solidFill>
                <a:ea typeface="Cambria"/>
                <a:cs typeface="Cambria"/>
                <a:sym typeface="Cambria"/>
              </a:rPr>
              <a:t>об’єкти</a:t>
            </a:r>
            <a:r>
              <a:rPr lang="ru-RU" sz="2400" b="1" i="1" dirty="0">
                <a:solidFill>
                  <a:schemeClr val="tx1"/>
                </a:solidFill>
                <a:ea typeface="Cambria"/>
                <a:cs typeface="Cambria"/>
                <a:sym typeface="Cambria"/>
              </a:rPr>
              <a:t> </a:t>
            </a:r>
            <a:r>
              <a:rPr lang="ru-RU" sz="2400" b="1" i="1" dirty="0" err="1">
                <a:solidFill>
                  <a:schemeClr val="tx1"/>
                </a:solidFill>
                <a:ea typeface="Cambria"/>
                <a:cs typeface="Cambria"/>
                <a:sym typeface="Cambria"/>
              </a:rPr>
              <a:t>відрізняються</a:t>
            </a:r>
            <a:r>
              <a:rPr lang="ru-RU" sz="2400" b="1" i="1" dirty="0">
                <a:solidFill>
                  <a:schemeClr val="tx1"/>
                </a:solidFill>
                <a:ea typeface="Cambria"/>
                <a:cs typeface="Cambria"/>
                <a:sym typeface="Cambria"/>
              </a:rPr>
              <a:t> один </a:t>
            </a:r>
            <a:r>
              <a:rPr lang="ru-RU" sz="2400" b="1" i="1" dirty="0" err="1">
                <a:solidFill>
                  <a:schemeClr val="tx1"/>
                </a:solidFill>
                <a:ea typeface="Cambria"/>
                <a:cs typeface="Cambria"/>
                <a:sym typeface="Cambria"/>
              </a:rPr>
              <a:t>від</a:t>
            </a:r>
            <a:r>
              <a:rPr lang="ru-RU" sz="2400" b="1" i="1" dirty="0">
                <a:solidFill>
                  <a:schemeClr val="tx1"/>
                </a:solidFill>
                <a:ea typeface="Cambria"/>
                <a:cs typeface="Cambria"/>
                <a:sym typeface="Cambria"/>
              </a:rPr>
              <a:t> одного</a:t>
            </a:r>
          </a:p>
        </p:txBody>
      </p:sp>
      <p:pic>
        <p:nvPicPr>
          <p:cNvPr id="19457" name="Picture 1" descr="D:\ШКОЛА\Кліпарти\pupils\0 (2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51584" y="2204864"/>
            <a:ext cx="1944216" cy="3856964"/>
          </a:xfrm>
          <a:prstGeom prst="rect">
            <a:avLst/>
          </a:prstGeom>
          <a:noFill/>
        </p:spPr>
      </p:pic>
      <p:pic>
        <p:nvPicPr>
          <p:cNvPr id="19458" name="Picture 2" descr="D:\ШКОЛА\Кліпарти\pupils\0 (1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3924944" y="2204865"/>
            <a:ext cx="1944216" cy="4000463"/>
          </a:xfrm>
          <a:prstGeom prst="rect">
            <a:avLst/>
          </a:prstGeom>
          <a:noFill/>
        </p:spPr>
      </p:pic>
      <p:graphicFrame>
        <p:nvGraphicFramePr>
          <p:cNvPr id="12" name="Shape 182"/>
          <p:cNvGraphicFramePr/>
          <p:nvPr/>
        </p:nvGraphicFramePr>
        <p:xfrm>
          <a:off x="12948592" y="2164772"/>
          <a:ext cx="2736048" cy="4000533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27360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90805">
                <a:tc>
                  <a:txBody>
                    <a:bodyPr/>
                    <a:lstStyle/>
                    <a:p>
                      <a:pPr marL="0" lvl="0" indent="0" algn="ctr" rtl="0">
                        <a:buClr>
                          <a:schemeClr val="dk1"/>
                        </a:buClr>
                        <a:buSzPct val="25000"/>
                        <a:buFont typeface="Cambria"/>
                        <a:buNone/>
                      </a:pPr>
                      <a:r>
                        <a:rPr lang="en-US" sz="2400" b="1" dirty="0" err="1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Значення</a:t>
                      </a:r>
                      <a:r>
                        <a:rPr lang="en-US" sz="2400" b="1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властивостей</a:t>
                      </a:r>
                      <a:endParaRPr lang="en-US" sz="2400" b="1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0" marR="0" marT="0" marB="0" anchor="ctr">
                    <a:lnL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8955">
                <a:tc>
                  <a:txBody>
                    <a:bodyPr/>
                    <a:lstStyle/>
                    <a:p>
                      <a:pPr marL="0" lvl="0" indent="0" algn="l" rtl="0">
                        <a:buClr>
                          <a:srgbClr val="000000"/>
                        </a:buClr>
                        <a:buSzPct val="25000"/>
                        <a:buFont typeface="Cambria"/>
                        <a:buNone/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Марічка</a:t>
                      </a:r>
                      <a:endParaRPr lang="en-US" sz="2000" dirty="0">
                        <a:solidFill>
                          <a:srgbClr val="000000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0" marR="0" marT="0" marB="0">
                    <a:lnL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D1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7624">
                <a:tc>
                  <a:txBody>
                    <a:bodyPr/>
                    <a:lstStyle/>
                    <a:p>
                      <a:pPr marL="0" lvl="0" indent="0" algn="l" rtl="0">
                        <a:buClr>
                          <a:srgbClr val="000000"/>
                        </a:buClr>
                        <a:buSzPct val="25000"/>
                        <a:buFont typeface="Cambria"/>
                        <a:buNone/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Карпенко</a:t>
                      </a:r>
                      <a:endParaRPr lang="en-US" sz="2000" dirty="0">
                        <a:solidFill>
                          <a:srgbClr val="000000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0" marR="0" marT="0" marB="0">
                    <a:lnL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9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8955">
                <a:tc>
                  <a:txBody>
                    <a:bodyPr/>
                    <a:lstStyle/>
                    <a:p>
                      <a:pPr marL="0" lvl="0" indent="0" algn="l" rtl="0">
                        <a:buClr>
                          <a:srgbClr val="000000"/>
                        </a:buClr>
                        <a:buSzPct val="25000"/>
                        <a:buFont typeface="Cambria"/>
                        <a:buNone/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5 березня </a:t>
                      </a:r>
                      <a:r>
                        <a:rPr lang="en-US" sz="2000" dirty="0">
                          <a:solidFill>
                            <a:srgbClr val="00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2003 </a:t>
                      </a:r>
                      <a:r>
                        <a:rPr lang="en-US" sz="2000" dirty="0" err="1">
                          <a:solidFill>
                            <a:srgbClr val="00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року</a:t>
                      </a:r>
                      <a:endParaRPr lang="en-US" sz="2000" dirty="0">
                        <a:solidFill>
                          <a:srgbClr val="000000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0" marR="0" marT="0" marB="0">
                    <a:lnL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D1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8955">
                <a:tc>
                  <a:txBody>
                    <a:bodyPr/>
                    <a:lstStyle/>
                    <a:p>
                      <a:pPr marL="0" lvl="0" indent="0" algn="l" rtl="0">
                        <a:buClr>
                          <a:srgbClr val="000000"/>
                        </a:buClr>
                        <a:buSzPct val="25000"/>
                        <a:buFont typeface="Cambria"/>
                        <a:buNone/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1</a:t>
                      </a:r>
                      <a:r>
                        <a:rPr lang="uk-UA" sz="2000" dirty="0">
                          <a:solidFill>
                            <a:srgbClr val="00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52</a:t>
                      </a:r>
                      <a:r>
                        <a:rPr lang="en-US" sz="2000" dirty="0">
                          <a:solidFill>
                            <a:srgbClr val="00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00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см</a:t>
                      </a:r>
                      <a:endParaRPr lang="en-US" sz="2000" dirty="0">
                        <a:solidFill>
                          <a:srgbClr val="000000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0" marR="0" marT="0" marB="0">
                    <a:lnL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9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7624">
                <a:tc>
                  <a:txBody>
                    <a:bodyPr/>
                    <a:lstStyle/>
                    <a:p>
                      <a:pPr marL="0" lvl="0" indent="0" algn="l" rtl="0">
                        <a:buClr>
                          <a:srgbClr val="000000"/>
                        </a:buClr>
                        <a:buSzPct val="25000"/>
                        <a:buFont typeface="Cambria"/>
                        <a:buNone/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45</a:t>
                      </a:r>
                      <a:r>
                        <a:rPr lang="en-US" sz="2000" dirty="0">
                          <a:solidFill>
                            <a:srgbClr val="00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00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кг</a:t>
                      </a:r>
                      <a:endParaRPr lang="en-US" sz="2000" dirty="0">
                        <a:solidFill>
                          <a:srgbClr val="000000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0" marR="0" marT="0" marB="0">
                    <a:lnL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D1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31725">
                <a:tc>
                  <a:txBody>
                    <a:bodyPr/>
                    <a:lstStyle/>
                    <a:p>
                      <a:pPr marL="0" lvl="0" indent="0" algn="l" rtl="0">
                        <a:buClr>
                          <a:srgbClr val="000000"/>
                        </a:buClr>
                        <a:buSzPct val="25000"/>
                        <a:buFont typeface="Cambria"/>
                        <a:buNone/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світлий</a:t>
                      </a:r>
                      <a:endParaRPr lang="en-US" sz="2000" dirty="0">
                        <a:solidFill>
                          <a:srgbClr val="000000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0" marR="0" marT="0" marB="0">
                    <a:lnL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9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31725">
                <a:tc>
                  <a:txBody>
                    <a:bodyPr/>
                    <a:lstStyle/>
                    <a:p>
                      <a:pPr marL="0" lvl="0" indent="0" algn="l" rtl="0">
                        <a:buClr>
                          <a:srgbClr val="000000"/>
                        </a:buClr>
                        <a:buSzPct val="25000"/>
                        <a:buFont typeface="Cambria"/>
                        <a:buNone/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голубі</a:t>
                      </a:r>
                      <a:endParaRPr lang="en-US" sz="2000" dirty="0">
                        <a:solidFill>
                          <a:srgbClr val="000000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0" marR="0" marT="0" marB="0">
                    <a:lnL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D1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31725">
                <a:tc>
                  <a:txBody>
                    <a:bodyPr/>
                    <a:lstStyle/>
                    <a:p>
                      <a:pPr marL="0" lvl="0" indent="0" algn="l" rtl="0">
                        <a:buClr>
                          <a:srgbClr val="000000"/>
                        </a:buClr>
                        <a:buSzPct val="25000"/>
                        <a:buFont typeface="Cambria"/>
                        <a:buNone/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в</a:t>
                      </a:r>
                      <a:r>
                        <a:rPr lang="en-US" sz="2000" dirty="0" err="1">
                          <a:solidFill>
                            <a:srgbClr val="00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ул</a:t>
                      </a:r>
                      <a:r>
                        <a:rPr lang="en-US" sz="2000" dirty="0">
                          <a:solidFill>
                            <a:srgbClr val="00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.</a:t>
                      </a:r>
                      <a:r>
                        <a:rPr lang="uk-UA" sz="2000" dirty="0">
                          <a:solidFill>
                            <a:srgbClr val="00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 Львівська</a:t>
                      </a:r>
                      <a:r>
                        <a:rPr lang="uk-UA" sz="2000" baseline="0" dirty="0">
                          <a:solidFill>
                            <a:srgbClr val="00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 112</a:t>
                      </a:r>
                      <a:endParaRPr lang="en-US" sz="2000" dirty="0">
                        <a:solidFill>
                          <a:srgbClr val="000000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0" marR="0" marT="0" marB="0">
                    <a:lnL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9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31725">
                <a:tc>
                  <a:txBody>
                    <a:bodyPr/>
                    <a:lstStyle/>
                    <a:p>
                      <a:pPr marL="0" lvl="0" indent="0" algn="l" rtl="0">
                        <a:buClr>
                          <a:srgbClr val="000000"/>
                        </a:buClr>
                        <a:buSzPct val="25000"/>
                        <a:buFont typeface="Cambria"/>
                        <a:buNone/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5-А</a:t>
                      </a:r>
                    </a:p>
                  </a:txBody>
                  <a:tcPr marL="0" marR="0" marT="0" marB="0">
                    <a:lnL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D1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82478458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3.7037E-6 L -0.41337 -0.00811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700" y="-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82 -0.01297 L 0.51962 -0.01065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800" y="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2.59259E-6 L -0.43298 -0.00232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600" y="-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Місце для вмісту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13429087"/>
              </p:ext>
            </p:extLst>
          </p:nvPr>
        </p:nvGraphicFramePr>
        <p:xfrm>
          <a:off x="1991544" y="1052736"/>
          <a:ext cx="8208912" cy="5394828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27363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363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363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56376">
                <a:tc>
                  <a:txBody>
                    <a:bodyPr/>
                    <a:lstStyle/>
                    <a:p>
                      <a:pPr algn="ctr"/>
                      <a:r>
                        <a:rPr lang="uk-UA" sz="1800" dirty="0">
                          <a:solidFill>
                            <a:srgbClr val="002060"/>
                          </a:solidFill>
                        </a:rPr>
                        <a:t>Об'єкт </a:t>
                      </a:r>
                    </a:p>
                  </a:txBody>
                  <a:tcPr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800" dirty="0">
                          <a:solidFill>
                            <a:srgbClr val="002060"/>
                          </a:solidFill>
                        </a:rPr>
                        <a:t>Властивість</a:t>
                      </a:r>
                    </a:p>
                  </a:txBody>
                  <a:tcPr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800" dirty="0">
                          <a:solidFill>
                            <a:srgbClr val="002060"/>
                          </a:solidFill>
                        </a:rPr>
                        <a:t>Значення властивості</a:t>
                      </a:r>
                    </a:p>
                  </a:txBody>
                  <a:tcPr marT="45714" marB="45714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6376">
                <a:tc rowSpan="3">
                  <a:txBody>
                    <a:bodyPr/>
                    <a:lstStyle/>
                    <a:p>
                      <a:pPr algn="r"/>
                      <a:r>
                        <a:rPr lang="uk-UA" sz="1800" dirty="0"/>
                        <a:t>                           Яблуко</a:t>
                      </a:r>
                    </a:p>
                  </a:txBody>
                  <a:tcPr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800" dirty="0"/>
                        <a:t>Колір</a:t>
                      </a:r>
                    </a:p>
                  </a:txBody>
                  <a:tcPr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800" dirty="0"/>
                        <a:t>Червоний</a:t>
                      </a:r>
                    </a:p>
                  </a:txBody>
                  <a:tcPr marT="45714" marB="45714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6376">
                <a:tc vMerge="1">
                  <a:txBody>
                    <a:bodyPr/>
                    <a:lstStyle/>
                    <a:p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800" dirty="0"/>
                        <a:t>Форма</a:t>
                      </a:r>
                    </a:p>
                  </a:txBody>
                  <a:tcPr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800" dirty="0"/>
                        <a:t>Кругла</a:t>
                      </a:r>
                    </a:p>
                  </a:txBody>
                  <a:tcPr marT="45714" marB="45714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6376">
                <a:tc vMerge="1">
                  <a:txBody>
                    <a:bodyPr/>
                    <a:lstStyle/>
                    <a:p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800" dirty="0"/>
                        <a:t>Смак</a:t>
                      </a:r>
                    </a:p>
                  </a:txBody>
                  <a:tcPr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800" dirty="0"/>
                        <a:t>Солодкий</a:t>
                      </a:r>
                    </a:p>
                  </a:txBody>
                  <a:tcPr marT="45714" marB="45714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6376">
                <a:tc rowSpan="3">
                  <a:txBody>
                    <a:bodyPr/>
                    <a:lstStyle/>
                    <a:p>
                      <a:pPr algn="r"/>
                      <a:r>
                        <a:rPr lang="uk-UA" sz="1800" dirty="0"/>
                        <a:t>                       Мобільний</a:t>
                      </a:r>
                    </a:p>
                    <a:p>
                      <a:pPr algn="r"/>
                      <a:r>
                        <a:rPr lang="uk-UA" sz="1800" dirty="0"/>
                        <a:t>                         телефон</a:t>
                      </a:r>
                    </a:p>
                  </a:txBody>
                  <a:tcPr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800" dirty="0"/>
                        <a:t>Колір</a:t>
                      </a:r>
                    </a:p>
                  </a:txBody>
                  <a:tcPr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800" dirty="0"/>
                        <a:t>Рожевий</a:t>
                      </a:r>
                    </a:p>
                  </a:txBody>
                  <a:tcPr marT="45714" marB="45714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6376">
                <a:tc vMerge="1">
                  <a:txBody>
                    <a:bodyPr/>
                    <a:lstStyle/>
                    <a:p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800" dirty="0"/>
                        <a:t>Виробник</a:t>
                      </a:r>
                    </a:p>
                  </a:txBody>
                  <a:tcPr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Samsung</a:t>
                      </a:r>
                      <a:endParaRPr lang="uk-UA" sz="1800" dirty="0"/>
                    </a:p>
                  </a:txBody>
                  <a:tcPr marT="45714" marB="45714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6376">
                <a:tc vMerge="1">
                  <a:txBody>
                    <a:bodyPr/>
                    <a:lstStyle/>
                    <a:p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800" dirty="0"/>
                        <a:t>Вага</a:t>
                      </a:r>
                    </a:p>
                  </a:txBody>
                  <a:tcPr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800" dirty="0"/>
                        <a:t>97 г</a:t>
                      </a:r>
                    </a:p>
                  </a:txBody>
                  <a:tcPr marT="45714" marB="45714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6376">
                <a:tc rowSpan="3">
                  <a:txBody>
                    <a:bodyPr/>
                    <a:lstStyle/>
                    <a:p>
                      <a:pPr algn="r"/>
                      <a:r>
                        <a:rPr lang="uk-UA" sz="1800" dirty="0"/>
                        <a:t>                                Клавіатура</a:t>
                      </a:r>
                    </a:p>
                  </a:txBody>
                  <a:tcPr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800" dirty="0"/>
                        <a:t>Колір</a:t>
                      </a:r>
                    </a:p>
                  </a:txBody>
                  <a:tcPr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800" dirty="0"/>
                        <a:t>Сірий</a:t>
                      </a:r>
                    </a:p>
                  </a:txBody>
                  <a:tcPr marT="45714" marB="45714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6376">
                <a:tc vMerge="1">
                  <a:txBody>
                    <a:bodyPr/>
                    <a:lstStyle/>
                    <a:p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800" dirty="0"/>
                        <a:t>Виробник</a:t>
                      </a:r>
                    </a:p>
                  </a:txBody>
                  <a:tcPr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Logitech</a:t>
                      </a:r>
                      <a:endParaRPr lang="uk-UA" sz="1800" dirty="0"/>
                    </a:p>
                  </a:txBody>
                  <a:tcPr marT="45714" marB="45714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6376">
                <a:tc vMerge="1">
                  <a:txBody>
                    <a:bodyPr/>
                    <a:lstStyle/>
                    <a:p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800" dirty="0"/>
                        <a:t>Кількість клавіш</a:t>
                      </a:r>
                    </a:p>
                  </a:txBody>
                  <a:tcPr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800" dirty="0"/>
                        <a:t>108</a:t>
                      </a:r>
                    </a:p>
                  </a:txBody>
                  <a:tcPr marT="45714" marB="45714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6376">
                <a:tc rowSpan="4">
                  <a:txBody>
                    <a:bodyPr/>
                    <a:lstStyle/>
                    <a:p>
                      <a:pPr algn="r"/>
                      <a:endParaRPr lang="uk-UA" sz="1800" dirty="0"/>
                    </a:p>
                    <a:p>
                      <a:pPr algn="r"/>
                      <a:endParaRPr lang="uk-UA" sz="1800" dirty="0"/>
                    </a:p>
                    <a:p>
                      <a:pPr algn="r"/>
                      <a:endParaRPr lang="uk-UA" sz="1800" dirty="0"/>
                    </a:p>
                    <a:p>
                      <a:pPr algn="r"/>
                      <a:endParaRPr lang="uk-UA" sz="1800" dirty="0"/>
                    </a:p>
                    <a:p>
                      <a:pPr algn="r"/>
                      <a:r>
                        <a:rPr lang="uk-UA" sz="1800" dirty="0"/>
                        <a:t>                           Прямокутник</a:t>
                      </a:r>
                    </a:p>
                  </a:txBody>
                  <a:tcPr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800" dirty="0"/>
                        <a:t>Колір</a:t>
                      </a:r>
                    </a:p>
                  </a:txBody>
                  <a:tcPr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800" dirty="0"/>
                        <a:t>Жовтий</a:t>
                      </a:r>
                    </a:p>
                  </a:txBody>
                  <a:tcPr marT="45714" marB="45714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6376">
                <a:tc vMerge="1">
                  <a:txBody>
                    <a:bodyPr/>
                    <a:lstStyle/>
                    <a:p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800" dirty="0"/>
                        <a:t>Колір межі</a:t>
                      </a:r>
                    </a:p>
                  </a:txBody>
                  <a:tcPr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800" dirty="0"/>
                        <a:t>Зелений</a:t>
                      </a:r>
                    </a:p>
                  </a:txBody>
                  <a:tcPr marT="45714" marB="45714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6376">
                <a:tc vMerge="1">
                  <a:txBody>
                    <a:bodyPr/>
                    <a:lstStyle/>
                    <a:p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800" dirty="0"/>
                        <a:t>Довжина</a:t>
                      </a:r>
                    </a:p>
                  </a:txBody>
                  <a:tcPr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800" dirty="0"/>
                        <a:t>3 см</a:t>
                      </a:r>
                    </a:p>
                  </a:txBody>
                  <a:tcPr marT="45714" marB="45714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623701">
                <a:tc vMerge="1">
                  <a:txBody>
                    <a:bodyPr/>
                    <a:lstStyle/>
                    <a:p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800" dirty="0"/>
                        <a:t>Ширина</a:t>
                      </a:r>
                    </a:p>
                  </a:txBody>
                  <a:tcPr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800" dirty="0"/>
                        <a:t>2 см</a:t>
                      </a:r>
                    </a:p>
                  </a:txBody>
                  <a:tcPr marT="45714" marB="45714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pic>
        <p:nvPicPr>
          <p:cNvPr id="82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5641" y="2636913"/>
            <a:ext cx="604263" cy="8216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52" name="Picture 5" descr="http://im3-tub-ua.yandex.net/i?id=148801152-39-72&amp;n=2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9" t="9854" r="16266" b="7281"/>
          <a:stretch>
            <a:fillRect/>
          </a:stretch>
        </p:blipFill>
        <p:spPr bwMode="auto">
          <a:xfrm>
            <a:off x="2711625" y="1556792"/>
            <a:ext cx="1101725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53" name="Picture 7" descr="http://im5-tub-ua.yandex.net/i?id=178445337-20-72&amp;n=2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27" t="15120" r="4265" b="15984"/>
          <a:stretch>
            <a:fillRect/>
          </a:stretch>
        </p:blipFill>
        <p:spPr bwMode="auto">
          <a:xfrm>
            <a:off x="2279576" y="3789040"/>
            <a:ext cx="1296144" cy="7875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3" name="Пряма сполучна лінія 12"/>
          <p:cNvCxnSpPr/>
          <p:nvPr/>
        </p:nvCxnSpPr>
        <p:spPr>
          <a:xfrm>
            <a:off x="1903006" y="6040808"/>
            <a:ext cx="0" cy="2159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 сполучна лінія 18"/>
          <p:cNvCxnSpPr/>
          <p:nvPr/>
        </p:nvCxnSpPr>
        <p:spPr>
          <a:xfrm>
            <a:off x="2982506" y="6040808"/>
            <a:ext cx="0" cy="2159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 зі стрілкою 17"/>
          <p:cNvCxnSpPr/>
          <p:nvPr/>
        </p:nvCxnSpPr>
        <p:spPr>
          <a:xfrm>
            <a:off x="2207568" y="6021288"/>
            <a:ext cx="1079500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Группа 16"/>
          <p:cNvGrpSpPr/>
          <p:nvPr/>
        </p:nvGrpSpPr>
        <p:grpSpPr>
          <a:xfrm>
            <a:off x="2135561" y="5013176"/>
            <a:ext cx="2124075" cy="1089968"/>
            <a:chOff x="379006" y="5321671"/>
            <a:chExt cx="2124075" cy="1089968"/>
          </a:xfrm>
        </p:grpSpPr>
        <p:sp>
          <p:nvSpPr>
            <p:cNvPr id="9" name="Прямокутник 8"/>
            <p:cNvSpPr/>
            <p:nvPr/>
          </p:nvSpPr>
          <p:spPr>
            <a:xfrm>
              <a:off x="379006" y="5321671"/>
              <a:ext cx="1079500" cy="719137"/>
            </a:xfrm>
            <a:prstGeom prst="rect">
              <a:avLst/>
            </a:prstGeom>
            <a:solidFill>
              <a:srgbClr val="FFFF0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uk-UA"/>
            </a:p>
          </p:txBody>
        </p:sp>
        <p:cxnSp>
          <p:nvCxnSpPr>
            <p:cNvPr id="11" name="Пряма сполучна лінія 10"/>
            <p:cNvCxnSpPr/>
            <p:nvPr/>
          </p:nvCxnSpPr>
          <p:spPr>
            <a:xfrm>
              <a:off x="1403648" y="5321671"/>
              <a:ext cx="61277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 сполучна лінія 15"/>
            <p:cNvCxnSpPr/>
            <p:nvPr/>
          </p:nvCxnSpPr>
          <p:spPr>
            <a:xfrm>
              <a:off x="1458506" y="6040808"/>
              <a:ext cx="61277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Пряма зі стрілкою 14"/>
            <p:cNvCxnSpPr/>
            <p:nvPr/>
          </p:nvCxnSpPr>
          <p:spPr>
            <a:xfrm>
              <a:off x="1584623" y="5321671"/>
              <a:ext cx="0" cy="719137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261" name="TextBox 19"/>
            <p:cNvSpPr txBox="1">
              <a:spLocks noChangeArrowheads="1"/>
            </p:cNvSpPr>
            <p:nvPr/>
          </p:nvSpPr>
          <p:spPr bwMode="auto">
            <a:xfrm>
              <a:off x="1764894" y="5537571"/>
              <a:ext cx="738187" cy="368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uk-UA" altLang="uk-UA" sz="1800"/>
                <a:t>2 см</a:t>
              </a:r>
            </a:p>
          </p:txBody>
        </p:sp>
        <p:sp>
          <p:nvSpPr>
            <p:cNvPr id="8262" name="TextBox 20"/>
            <p:cNvSpPr txBox="1">
              <a:spLocks noChangeArrowheads="1"/>
            </p:cNvSpPr>
            <p:nvPr/>
          </p:nvSpPr>
          <p:spPr bwMode="auto">
            <a:xfrm>
              <a:off x="667038" y="6041751"/>
              <a:ext cx="741362" cy="369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uk-UA" altLang="uk-UA" sz="1800" dirty="0"/>
                <a:t>3 см</a:t>
              </a:r>
            </a:p>
          </p:txBody>
        </p:sp>
      </p:grpSp>
      <p:sp>
        <p:nvSpPr>
          <p:cNvPr id="20" name="Заголовок 1"/>
          <p:cNvSpPr txBox="1">
            <a:spLocks/>
          </p:cNvSpPr>
          <p:nvPr/>
        </p:nvSpPr>
        <p:spPr bwMode="black">
          <a:xfrm>
            <a:off x="2244080" y="404665"/>
            <a:ext cx="8388424" cy="56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Verdana" panose="020B0604030504040204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Verdana" panose="020B0604030504040204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Verdana" panose="020B0604030504040204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Verdana" panose="020B0604030504040204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Verdana" panose="020B0604030504040204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Verdana" panose="020B0604030504040204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Verdana" panose="020B0604030504040204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Verdana" panose="020B0604030504040204" pitchFamily="34" charset="0"/>
              </a:defRPr>
            </a:lvl9pPr>
          </a:lstStyle>
          <a:p>
            <a:r>
              <a:rPr lang="ru-RU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</a:rPr>
              <a:t>Значення</a:t>
            </a:r>
            <a:r>
              <a:rPr lang="ru-RU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</a:rPr>
              <a:t> </a:t>
            </a:r>
            <a:r>
              <a:rPr lang="ru-RU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</a:rPr>
              <a:t>властивостей</a:t>
            </a:r>
            <a:r>
              <a:rPr lang="ru-RU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</a:rPr>
              <a:t> </a:t>
            </a:r>
            <a:r>
              <a:rPr lang="ru-RU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</a:rPr>
              <a:t>об'єктів</a:t>
            </a:r>
            <a:r>
              <a:rPr lang="ru-RU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</a:rPr>
              <a:t> </a:t>
            </a:r>
            <a:endParaRPr lang="uk-UA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5684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Місце для дати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D317FFAE-A3CD-4476-9164-F9C240D4C42F}" type="datetime1">
              <a:rPr lang="uk-UA" smtClean="0"/>
              <a:pPr>
                <a:defRPr/>
              </a:pPr>
              <a:t>22.04.2022</a:t>
            </a:fld>
            <a:endParaRPr lang="ru-RU"/>
          </a:p>
        </p:txBody>
      </p:sp>
      <p:sp>
        <p:nvSpPr>
          <p:cNvPr id="7" name="Прямокутник 6"/>
          <p:cNvSpPr/>
          <p:nvPr/>
        </p:nvSpPr>
        <p:spPr>
          <a:xfrm>
            <a:off x="2567277" y="1492250"/>
            <a:ext cx="3507612" cy="1894820"/>
          </a:xfrm>
          <a:prstGeom prst="rect">
            <a:avLst/>
          </a:prstGeom>
          <a:solidFill>
            <a:srgbClr val="CC3300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sp>
        <p:nvSpPr>
          <p:cNvPr id="8" name="Прямокутник 7"/>
          <p:cNvSpPr/>
          <p:nvPr/>
        </p:nvSpPr>
        <p:spPr>
          <a:xfrm>
            <a:off x="6896899" y="1491205"/>
            <a:ext cx="1896910" cy="1896910"/>
          </a:xfrm>
          <a:prstGeom prst="rect">
            <a:avLst/>
          </a:prstGeom>
          <a:solidFill>
            <a:srgbClr val="339933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pic>
        <p:nvPicPr>
          <p:cNvPr id="717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9249" y="3976234"/>
            <a:ext cx="2421686" cy="237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7" name="Picture 4" descr="http://im0-tub-ua.yandex.net/i?id=421521346-07-72&amp;n=2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5" t="6267" r="6511" b="1672"/>
          <a:stretch>
            <a:fillRect/>
          </a:stretch>
        </p:blipFill>
        <p:spPr bwMode="auto">
          <a:xfrm>
            <a:off x="8431744" y="4375861"/>
            <a:ext cx="1705917" cy="1779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8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6537" y="3573017"/>
            <a:ext cx="2705606" cy="2781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Заголовок 1"/>
          <p:cNvSpPr txBox="1">
            <a:spLocks/>
          </p:cNvSpPr>
          <p:nvPr/>
        </p:nvSpPr>
        <p:spPr bwMode="black">
          <a:xfrm>
            <a:off x="1991544" y="633190"/>
            <a:ext cx="8676456" cy="56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Verdana" panose="020B0604030504040204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Verdana" panose="020B0604030504040204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Verdana" panose="020B0604030504040204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Verdana" panose="020B0604030504040204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Verdana" panose="020B0604030504040204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Verdana" panose="020B0604030504040204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Verdana" panose="020B0604030504040204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Verdana" panose="020B0604030504040204" pitchFamily="34" charset="0"/>
              </a:defRPr>
            </a:lvl9pPr>
          </a:lstStyle>
          <a:p>
            <a:pPr algn="ctr"/>
            <a:r>
              <a:rPr lang="ru-RU" dirty="0" err="1">
                <a:ln w="10541" cmpd="sng">
                  <a:solidFill>
                    <a:schemeClr val="tx1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</a:rPr>
              <a:t>Приклади</a:t>
            </a:r>
            <a:r>
              <a:rPr lang="ru-RU" dirty="0">
                <a:ln w="10541" cmpd="sng">
                  <a:solidFill>
                    <a:schemeClr val="tx1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</a:rPr>
              <a:t> </a:t>
            </a:r>
            <a:r>
              <a:rPr lang="ru-RU" dirty="0" err="1">
                <a:ln w="10541" cmpd="sng">
                  <a:solidFill>
                    <a:schemeClr val="tx1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</a:rPr>
              <a:t>об'єктів</a:t>
            </a:r>
            <a:r>
              <a:rPr lang="ru-RU" dirty="0">
                <a:ln w="10541" cmpd="sng">
                  <a:solidFill>
                    <a:schemeClr val="tx1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</a:rPr>
              <a:t> та </a:t>
            </a:r>
            <a:r>
              <a:rPr lang="ru-RU" dirty="0" err="1">
                <a:ln w="10541" cmpd="sng">
                  <a:solidFill>
                    <a:schemeClr val="tx1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</a:rPr>
              <a:t>їх</a:t>
            </a:r>
            <a:r>
              <a:rPr lang="ru-RU" dirty="0">
                <a:ln w="10541" cmpd="sng">
                  <a:solidFill>
                    <a:schemeClr val="tx1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</a:rPr>
              <a:t> </a:t>
            </a:r>
            <a:r>
              <a:rPr lang="ru-RU" dirty="0" err="1">
                <a:ln w="10541" cmpd="sng">
                  <a:solidFill>
                    <a:schemeClr val="tx1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</a:rPr>
              <a:t>властивостей</a:t>
            </a:r>
            <a:endParaRPr lang="uk-UA" dirty="0">
              <a:ln w="10541" cmpd="sng">
                <a:solidFill>
                  <a:schemeClr val="tx1"/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2823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Shape 198"/>
          <p:cNvSpPr/>
          <p:nvPr/>
        </p:nvSpPr>
        <p:spPr>
          <a:xfrm>
            <a:off x="2135560" y="2903190"/>
            <a:ext cx="4644652" cy="333412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sp>
      <p:sp>
        <p:nvSpPr>
          <p:cNvPr id="199" name="Shape 199"/>
          <p:cNvSpPr/>
          <p:nvPr/>
        </p:nvSpPr>
        <p:spPr>
          <a:xfrm>
            <a:off x="7104063" y="2852736"/>
            <a:ext cx="2895599" cy="338455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4800" b="1" dirty="0">
                <a:ln w="10541" cmpd="sng">
                  <a:solidFill>
                    <a:srgbClr val="00206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</a:rPr>
              <a:t>Зміна властивостей</a:t>
            </a:r>
          </a:p>
        </p:txBody>
      </p:sp>
      <p:sp>
        <p:nvSpPr>
          <p:cNvPr id="3" name="Округлена прямокутна виноска 2"/>
          <p:cNvSpPr/>
          <p:nvPr/>
        </p:nvSpPr>
        <p:spPr>
          <a:xfrm>
            <a:off x="2135560" y="1412776"/>
            <a:ext cx="3384376" cy="1175834"/>
          </a:xfrm>
          <a:prstGeom prst="wedgeRoundRectCallout">
            <a:avLst>
              <a:gd name="adj1" fmla="val 38094"/>
              <a:gd name="adj2" fmla="val 74163"/>
              <a:gd name="adj3" fmla="val 16667"/>
            </a:avLst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b="1" i="1" dirty="0">
                <a:solidFill>
                  <a:schemeClr val="tx1"/>
                </a:solidFill>
              </a:rPr>
              <a:t>В результаті дій об’єкта</a:t>
            </a:r>
          </a:p>
        </p:txBody>
      </p:sp>
      <p:sp>
        <p:nvSpPr>
          <p:cNvPr id="8" name="Округлена прямокутна виноска 7"/>
          <p:cNvSpPr/>
          <p:nvPr/>
        </p:nvSpPr>
        <p:spPr>
          <a:xfrm>
            <a:off x="6096000" y="1340768"/>
            <a:ext cx="3960440" cy="936104"/>
          </a:xfrm>
          <a:prstGeom prst="wedgeRoundRectCallout">
            <a:avLst>
              <a:gd name="adj1" fmla="val 11904"/>
              <a:gd name="adj2" fmla="val 113527"/>
              <a:gd name="adj3" fmla="val 16667"/>
            </a:avLst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i="1" dirty="0">
                <a:solidFill>
                  <a:schemeClr val="tx1"/>
                </a:solidFill>
              </a:rPr>
              <a:t>В </a:t>
            </a:r>
            <a:r>
              <a:rPr lang="ru-RU" sz="2400" b="1" i="1" dirty="0" err="1">
                <a:solidFill>
                  <a:schemeClr val="tx1"/>
                </a:solidFill>
              </a:rPr>
              <a:t>результаті</a:t>
            </a:r>
            <a:r>
              <a:rPr lang="ru-RU" sz="2400" b="1" i="1" dirty="0">
                <a:solidFill>
                  <a:schemeClr val="tx1"/>
                </a:solidFill>
              </a:rPr>
              <a:t> </a:t>
            </a:r>
            <a:r>
              <a:rPr lang="ru-RU" sz="2400" b="1" i="1" dirty="0" err="1">
                <a:solidFill>
                  <a:schemeClr val="tx1"/>
                </a:solidFill>
              </a:rPr>
              <a:t>дії</a:t>
            </a:r>
            <a:r>
              <a:rPr lang="ru-RU" sz="2400" b="1" i="1" dirty="0">
                <a:solidFill>
                  <a:schemeClr val="tx1"/>
                </a:solidFill>
              </a:rPr>
              <a:t> </a:t>
            </a:r>
            <a:r>
              <a:rPr lang="ru-RU" sz="2400" b="1" i="1" dirty="0" err="1">
                <a:solidFill>
                  <a:schemeClr val="tx1"/>
                </a:solidFill>
              </a:rPr>
              <a:t>інших</a:t>
            </a:r>
            <a:r>
              <a:rPr lang="ru-RU" sz="2400" b="1" i="1" dirty="0">
                <a:solidFill>
                  <a:schemeClr val="tx1"/>
                </a:solidFill>
              </a:rPr>
              <a:t> </a:t>
            </a:r>
            <a:r>
              <a:rPr lang="ru-RU" sz="2400" b="1" i="1" dirty="0" err="1">
                <a:solidFill>
                  <a:schemeClr val="tx1"/>
                </a:solidFill>
              </a:rPr>
              <a:t>об’єктів</a:t>
            </a:r>
            <a:endParaRPr lang="ru-RU" sz="2400" b="1" i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3819992"/>
      </p:ext>
    </p:extLst>
  </p:cSld>
  <p:clrMapOvr>
    <a:masterClrMapping/>
  </p:clrMapOvr>
  <p:transition spd="slow">
    <p:cut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Місце для вмісту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80614857"/>
              </p:ext>
            </p:extLst>
          </p:nvPr>
        </p:nvGraphicFramePr>
        <p:xfrm>
          <a:off x="1905000" y="620689"/>
          <a:ext cx="8367464" cy="54620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13300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Скругленная прямоугольная выноска 17"/>
          <p:cNvSpPr/>
          <p:nvPr/>
        </p:nvSpPr>
        <p:spPr>
          <a:xfrm>
            <a:off x="4799856" y="2347276"/>
            <a:ext cx="2332462" cy="2105800"/>
          </a:xfrm>
          <a:prstGeom prst="wedgeRoundRectCallout">
            <a:avLst>
              <a:gd name="adj1" fmla="val 438"/>
              <a:gd name="adj2" fmla="val 86597"/>
              <a:gd name="adj3" fmla="val 16667"/>
            </a:avLst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кругленная прямоугольная выноска 15"/>
          <p:cNvSpPr/>
          <p:nvPr/>
        </p:nvSpPr>
        <p:spPr>
          <a:xfrm>
            <a:off x="1919536" y="3192134"/>
            <a:ext cx="2332462" cy="1821043"/>
          </a:xfrm>
          <a:prstGeom prst="wedgeRoundRectCallout">
            <a:avLst>
              <a:gd name="adj1" fmla="val 87204"/>
              <a:gd name="adj2" fmla="val 69255"/>
              <a:gd name="adj3" fmla="val 16667"/>
            </a:avLst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sz="4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</a:rPr>
              <a:t>Охарактеризуйте об'єкти </a:t>
            </a:r>
            <a:endParaRPr lang="ru-RU" sz="4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Arial Black" panose="020B0A04020102020204" pitchFamily="34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981200" y="3192134"/>
            <a:ext cx="2170584" cy="2109075"/>
          </a:xfrm>
          <a:noFill/>
        </p:spPr>
        <p:txBody>
          <a:bodyPr/>
          <a:lstStyle/>
          <a:p>
            <a:r>
              <a:rPr lang="uk-UA" dirty="0"/>
              <a:t>Троянда</a:t>
            </a:r>
          </a:p>
          <a:p>
            <a:r>
              <a:rPr lang="uk-UA" dirty="0"/>
              <a:t>Червоного кольору</a:t>
            </a:r>
          </a:p>
          <a:p>
            <a:r>
              <a:rPr lang="uk-UA" dirty="0"/>
              <a:t>Рослина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267404" y="1340769"/>
            <a:ext cx="1908716" cy="997691"/>
          </a:xfrm>
        </p:spPr>
        <p:txBody>
          <a:bodyPr/>
          <a:lstStyle/>
          <a:p>
            <a:pPr algn="ctr"/>
            <a:r>
              <a:rPr lang="en-US" sz="8000" i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rPr>
              <a:t>5</a:t>
            </a:r>
            <a:endParaRPr lang="ru-RU" sz="8000" i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087888" y="2518049"/>
            <a:ext cx="2088232" cy="1811229"/>
          </a:xfrm>
        </p:spPr>
        <p:txBody>
          <a:bodyPr/>
          <a:lstStyle/>
          <a:p>
            <a:r>
              <a:rPr lang="uk-UA" dirty="0"/>
              <a:t>Цифра</a:t>
            </a:r>
          </a:p>
          <a:p>
            <a:r>
              <a:rPr lang="uk-UA" dirty="0"/>
              <a:t>Червоного кольору</a:t>
            </a:r>
          </a:p>
          <a:p>
            <a:r>
              <a:rPr lang="uk-UA" dirty="0"/>
              <a:t>П'ять  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4583833" y="5360076"/>
            <a:ext cx="3804502" cy="70788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ВЛАСТИВОСТІ</a:t>
            </a:r>
            <a:endParaRPr lang="ru-RU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Скругленная прямоугольная выноска 18"/>
          <p:cNvSpPr/>
          <p:nvPr/>
        </p:nvSpPr>
        <p:spPr>
          <a:xfrm>
            <a:off x="7940002" y="2708920"/>
            <a:ext cx="2332462" cy="2105800"/>
          </a:xfrm>
          <a:prstGeom prst="wedgeRoundRectCallout">
            <a:avLst>
              <a:gd name="adj1" fmla="val -66682"/>
              <a:gd name="adj2" fmla="val 77157"/>
              <a:gd name="adj3" fmla="val 16667"/>
            </a:avLst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бъект 5"/>
          <p:cNvSpPr txBox="1">
            <a:spLocks/>
          </p:cNvSpPr>
          <p:nvPr/>
        </p:nvSpPr>
        <p:spPr bwMode="auto">
          <a:xfrm>
            <a:off x="8112224" y="2852937"/>
            <a:ext cx="2232248" cy="18112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indent="-342900">
              <a:spcBef>
                <a:spcPct val="20000"/>
              </a:spcBef>
              <a:buFont typeface="Arial" charset="0"/>
              <a:buChar char="•"/>
              <a:defRPr/>
            </a:pPr>
            <a:r>
              <a:rPr lang="uk-UA" sz="2400" dirty="0">
                <a:latin typeface="+mn-lt"/>
              </a:rPr>
              <a:t>Фігура</a:t>
            </a:r>
          </a:p>
          <a:p>
            <a:pPr marL="342900" indent="-342900">
              <a:spcBef>
                <a:spcPct val="20000"/>
              </a:spcBef>
              <a:buFont typeface="Arial" charset="0"/>
              <a:buChar char="•"/>
              <a:defRPr/>
            </a:pPr>
            <a:r>
              <a:rPr lang="uk-UA" sz="2400" dirty="0">
                <a:latin typeface="+mn-lt"/>
              </a:rPr>
              <a:t>Червоного кольору</a:t>
            </a:r>
          </a:p>
          <a:p>
            <a:pPr marL="342900" indent="-342900">
              <a:spcBef>
                <a:spcPct val="20000"/>
              </a:spcBef>
              <a:buFont typeface="Arial" charset="0"/>
              <a:buChar char="•"/>
              <a:defRPr/>
            </a:pPr>
            <a:r>
              <a:rPr lang="uk-UA" sz="2400" dirty="0">
                <a:latin typeface="+mn-lt"/>
              </a:rPr>
              <a:t>Чотири  сторони</a:t>
            </a:r>
            <a:endParaRPr lang="ru-RU" sz="2400" dirty="0">
              <a:latin typeface="+mn-lt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8472264" y="1628800"/>
            <a:ext cx="1440160" cy="79208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ln>
                <a:solidFill>
                  <a:schemeClr val="tx1"/>
                </a:solidFill>
              </a:ln>
            </a:endParaRPr>
          </a:p>
        </p:txBody>
      </p:sp>
      <p:pic>
        <p:nvPicPr>
          <p:cNvPr id="24578" name="Picture 2" descr="http://cs410620.vk.me/v410620387/6d9b/o8IyQygjk5s.jpg"/>
          <p:cNvPicPr>
            <a:picLocks noChangeAspect="1" noChangeArrowheads="1"/>
          </p:cNvPicPr>
          <p:nvPr/>
        </p:nvPicPr>
        <p:blipFill>
          <a:blip r:embed="rId3" cstate="print"/>
          <a:srcRect l="21841" r="16278"/>
          <a:stretch>
            <a:fillRect/>
          </a:stretch>
        </p:blipFill>
        <p:spPr bwMode="auto">
          <a:xfrm>
            <a:off x="2495601" y="1412776"/>
            <a:ext cx="1307085" cy="158417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92900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6" grpId="0" animBg="1"/>
      <p:bldP spid="4" grpId="0" build="p"/>
      <p:bldP spid="6" grpId="0" build="p"/>
      <p:bldP spid="11" grpId="0" animBg="1"/>
      <p:bldP spid="19" grpId="0" animBg="1"/>
      <p:bldP spid="13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Дата 5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17E7488C-4E4F-4AB9-956B-CF23C325975B}" type="datetime1">
              <a:rPr lang="uk-UA" smtClean="0"/>
              <a:pPr>
                <a:defRPr/>
              </a:pPr>
              <a:t>22.04.2022</a:t>
            </a:fld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052DF090-AEDB-47B8-9EBB-DF86B16FC3F5}" type="slidenum">
              <a:rPr lang="ru-RU">
                <a:solidFill>
                  <a:srgbClr val="898989"/>
                </a:solidFill>
              </a:rPr>
              <a:pPr eaLnBrk="1" hangingPunct="1"/>
              <a:t>16</a:t>
            </a:fld>
            <a:endParaRPr lang="ru-RU">
              <a:solidFill>
                <a:srgbClr val="898989"/>
              </a:solidFill>
            </a:endParaRPr>
          </a:p>
        </p:txBody>
      </p:sp>
      <p:sp>
        <p:nvSpPr>
          <p:cNvPr id="2" name="Округлений прямокутник 1"/>
          <p:cNvSpPr/>
          <p:nvPr/>
        </p:nvSpPr>
        <p:spPr>
          <a:xfrm>
            <a:off x="3503713" y="3356992"/>
            <a:ext cx="6407943" cy="2087562"/>
          </a:xfrm>
          <a:prstGeom prst="roundRect">
            <a:avLst>
              <a:gd name="adj" fmla="val 24503"/>
            </a:avLst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3600" b="1" i="1" dirty="0">
                <a:solidFill>
                  <a:srgbClr val="FFFF00"/>
                </a:solidFill>
              </a:rPr>
              <a:t>Класифікація</a:t>
            </a:r>
            <a:r>
              <a:rPr lang="uk-UA" sz="3600" b="1" i="1" dirty="0">
                <a:solidFill>
                  <a:schemeClr val="bg1"/>
                </a:solidFill>
              </a:rPr>
              <a:t> </a:t>
            </a:r>
            <a:r>
              <a:rPr lang="uk-UA" sz="2800" b="1" i="1" dirty="0">
                <a:solidFill>
                  <a:schemeClr val="bg1"/>
                </a:solidFill>
              </a:rPr>
              <a:t>– </a:t>
            </a:r>
            <a:r>
              <a:rPr lang="ru-RU" sz="2800" b="1" i="1" dirty="0" err="1">
                <a:solidFill>
                  <a:schemeClr val="bg1"/>
                </a:solidFill>
              </a:rPr>
              <a:t>це</a:t>
            </a:r>
            <a:r>
              <a:rPr lang="ru-RU" sz="2800" b="1" i="1" dirty="0">
                <a:solidFill>
                  <a:schemeClr val="bg1"/>
                </a:solidFill>
              </a:rPr>
              <a:t> </a:t>
            </a:r>
            <a:r>
              <a:rPr lang="ru-RU" sz="2800" b="1" i="1" dirty="0" err="1">
                <a:solidFill>
                  <a:schemeClr val="bg1"/>
                </a:solidFill>
              </a:rPr>
              <a:t>розподіл</a:t>
            </a:r>
            <a:r>
              <a:rPr lang="ru-RU" sz="2800" b="1" i="1" dirty="0">
                <a:solidFill>
                  <a:schemeClr val="bg1"/>
                </a:solidFill>
              </a:rPr>
              <a:t> </a:t>
            </a:r>
            <a:r>
              <a:rPr lang="ru-RU" sz="2800" b="1" i="1" dirty="0" err="1">
                <a:solidFill>
                  <a:schemeClr val="bg1"/>
                </a:solidFill>
              </a:rPr>
              <a:t>об’єктів</a:t>
            </a:r>
            <a:r>
              <a:rPr lang="ru-RU" sz="2800" b="1" i="1" dirty="0">
                <a:solidFill>
                  <a:schemeClr val="bg1"/>
                </a:solidFill>
              </a:rPr>
              <a:t> на </a:t>
            </a:r>
            <a:r>
              <a:rPr lang="ru-RU" sz="2800" b="1" i="1" dirty="0" err="1">
                <a:solidFill>
                  <a:schemeClr val="bg1"/>
                </a:solidFill>
              </a:rPr>
              <a:t>групи</a:t>
            </a:r>
            <a:r>
              <a:rPr lang="ru-RU" sz="2800" b="1" i="1" dirty="0">
                <a:solidFill>
                  <a:schemeClr val="bg1"/>
                </a:solidFill>
              </a:rPr>
              <a:t> за </a:t>
            </a:r>
            <a:r>
              <a:rPr lang="ru-RU" sz="2800" b="1" i="1" dirty="0" err="1">
                <a:solidFill>
                  <a:schemeClr val="bg1"/>
                </a:solidFill>
              </a:rPr>
              <a:t>значеннями</a:t>
            </a:r>
            <a:r>
              <a:rPr lang="ru-RU" sz="2800" b="1" i="1" dirty="0">
                <a:solidFill>
                  <a:schemeClr val="bg1"/>
                </a:solidFill>
              </a:rPr>
              <a:t> </a:t>
            </a:r>
            <a:r>
              <a:rPr lang="ru-RU" sz="2800" b="1" i="1" dirty="0" err="1">
                <a:solidFill>
                  <a:schemeClr val="bg1"/>
                </a:solidFill>
              </a:rPr>
              <a:t>однієї</a:t>
            </a:r>
            <a:r>
              <a:rPr lang="ru-RU" sz="2800" b="1" i="1" dirty="0">
                <a:solidFill>
                  <a:schemeClr val="bg1"/>
                </a:solidFill>
              </a:rPr>
              <a:t> </a:t>
            </a:r>
            <a:r>
              <a:rPr lang="ru-RU" sz="2800" b="1" i="1" dirty="0" err="1">
                <a:solidFill>
                  <a:schemeClr val="bg1"/>
                </a:solidFill>
              </a:rPr>
              <a:t>або</a:t>
            </a:r>
            <a:r>
              <a:rPr lang="ru-RU" sz="2800" b="1" i="1" dirty="0">
                <a:solidFill>
                  <a:schemeClr val="bg1"/>
                </a:solidFill>
              </a:rPr>
              <a:t> </a:t>
            </a:r>
            <a:r>
              <a:rPr lang="ru-RU" sz="2800" b="1" i="1" dirty="0" err="1">
                <a:solidFill>
                  <a:schemeClr val="bg1"/>
                </a:solidFill>
              </a:rPr>
              <a:t>кількох</a:t>
            </a:r>
            <a:r>
              <a:rPr lang="ru-RU" sz="2800" b="1" i="1" dirty="0">
                <a:solidFill>
                  <a:schemeClr val="bg1"/>
                </a:solidFill>
              </a:rPr>
              <a:t> </a:t>
            </a:r>
            <a:r>
              <a:rPr lang="ru-RU" sz="2800" b="1" i="1" dirty="0" err="1">
                <a:solidFill>
                  <a:schemeClr val="bg1"/>
                </a:solidFill>
              </a:rPr>
              <a:t>властивостей</a:t>
            </a:r>
            <a:r>
              <a:rPr lang="ru-RU" sz="2800" b="1" i="1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207568" y="1556792"/>
            <a:ext cx="777686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>
                <a:latin typeface="+mn-lt"/>
              </a:rPr>
              <a:t>Для </a:t>
            </a:r>
            <a:r>
              <a:rPr lang="ru-RU" sz="2800" b="1" i="1" dirty="0" err="1">
                <a:latin typeface="+mn-lt"/>
              </a:rPr>
              <a:t>зручності</a:t>
            </a:r>
            <a:r>
              <a:rPr lang="ru-RU" sz="2800" b="1" i="1" dirty="0">
                <a:latin typeface="+mn-lt"/>
              </a:rPr>
              <a:t> </a:t>
            </a:r>
            <a:r>
              <a:rPr lang="ru-RU" sz="2800" b="1" i="1" dirty="0" err="1">
                <a:latin typeface="+mn-lt"/>
              </a:rPr>
              <a:t>опрацювання</a:t>
            </a:r>
            <a:r>
              <a:rPr lang="ru-RU" sz="2800" b="1" i="1" dirty="0">
                <a:latin typeface="+mn-lt"/>
              </a:rPr>
              <a:t>, </a:t>
            </a:r>
            <a:r>
              <a:rPr lang="ru-RU" sz="2800" b="1" i="1" dirty="0" err="1">
                <a:latin typeface="+mn-lt"/>
              </a:rPr>
              <a:t>передавання</a:t>
            </a:r>
            <a:r>
              <a:rPr lang="ru-RU" sz="2800" b="1" i="1" dirty="0">
                <a:latin typeface="+mn-lt"/>
              </a:rPr>
              <a:t> та </a:t>
            </a:r>
            <a:r>
              <a:rPr lang="ru-RU" sz="2800" b="1" i="1" dirty="0" err="1">
                <a:latin typeface="+mn-lt"/>
              </a:rPr>
              <a:t>збереження</a:t>
            </a:r>
            <a:r>
              <a:rPr lang="ru-RU" sz="2800" b="1" i="1" dirty="0">
                <a:latin typeface="+mn-lt"/>
              </a:rPr>
              <a:t> </a:t>
            </a:r>
            <a:r>
              <a:rPr lang="ru-RU" sz="2800" b="1" i="1" dirty="0" err="1">
                <a:latin typeface="+mn-lt"/>
              </a:rPr>
              <a:t>даних</a:t>
            </a:r>
            <a:r>
              <a:rPr lang="ru-RU" sz="2800" b="1" i="1" dirty="0">
                <a:latin typeface="+mn-lt"/>
              </a:rPr>
              <a:t> про </a:t>
            </a:r>
            <a:r>
              <a:rPr lang="ru-RU" sz="2800" b="1" i="1" dirty="0" err="1">
                <a:latin typeface="+mn-lt"/>
              </a:rPr>
              <a:t>об'єкти</a:t>
            </a:r>
            <a:r>
              <a:rPr lang="ru-RU" sz="2800" b="1" i="1" dirty="0">
                <a:latin typeface="+mn-lt"/>
              </a:rPr>
              <a:t> люди часто </a:t>
            </a:r>
            <a:r>
              <a:rPr lang="ru-RU" sz="2800" b="1" i="1" dirty="0" err="1">
                <a:latin typeface="+mn-lt"/>
              </a:rPr>
              <a:t>об'єднують</a:t>
            </a:r>
            <a:r>
              <a:rPr lang="ru-RU" sz="2800" b="1" i="1" dirty="0">
                <a:latin typeface="+mn-lt"/>
              </a:rPr>
              <a:t> </a:t>
            </a:r>
            <a:r>
              <a:rPr lang="ru-RU" sz="2800" b="1" i="1" dirty="0" err="1">
                <a:latin typeface="+mn-lt"/>
              </a:rPr>
              <a:t>їх</a:t>
            </a:r>
            <a:r>
              <a:rPr lang="ru-RU" sz="2800" b="1" i="1" dirty="0">
                <a:latin typeface="+mn-lt"/>
              </a:rPr>
              <a:t> у </a:t>
            </a:r>
            <a:r>
              <a:rPr lang="ru-RU" sz="2800" b="1" i="1" dirty="0" err="1">
                <a:latin typeface="+mn-lt"/>
              </a:rPr>
              <a:t>певні</a:t>
            </a:r>
            <a:r>
              <a:rPr lang="ru-RU" sz="2800" b="1" i="1" dirty="0">
                <a:latin typeface="+mn-lt"/>
              </a:rPr>
              <a:t> </a:t>
            </a:r>
            <a:r>
              <a:rPr lang="ru-RU" sz="2800" b="1" i="1" dirty="0" err="1">
                <a:latin typeface="+mn-lt"/>
              </a:rPr>
              <a:t>групи</a:t>
            </a:r>
            <a:r>
              <a:rPr lang="ru-RU" sz="2800" b="1" i="1" dirty="0">
                <a:latin typeface="+mn-lt"/>
              </a:rPr>
              <a:t> – </a:t>
            </a:r>
            <a:r>
              <a:rPr lang="ru-RU" sz="2800" b="1" i="1" dirty="0" err="1">
                <a:latin typeface="+mn-lt"/>
              </a:rPr>
              <a:t>класифікують</a:t>
            </a:r>
            <a:r>
              <a:rPr lang="ru-RU" sz="2800" b="1" i="1" dirty="0">
                <a:latin typeface="+mn-lt"/>
              </a:rPr>
              <a:t>.</a:t>
            </a:r>
          </a:p>
          <a:p>
            <a:endParaRPr lang="uk-UA" sz="2400" b="1" i="1" dirty="0">
              <a:latin typeface="+mn-lt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9" y="3573017"/>
            <a:ext cx="1261435" cy="1261435"/>
          </a:xfrm>
          <a:prstGeom prst="rect">
            <a:avLst/>
          </a:prstGeom>
        </p:spPr>
      </p:pic>
      <p:sp>
        <p:nvSpPr>
          <p:cNvPr id="9" name="Заголовок 1"/>
          <p:cNvSpPr txBox="1">
            <a:spLocks/>
          </p:cNvSpPr>
          <p:nvPr/>
        </p:nvSpPr>
        <p:spPr bwMode="black">
          <a:xfrm>
            <a:off x="2567608" y="764705"/>
            <a:ext cx="7391400" cy="56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Verdana" panose="020B0604030504040204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Verdana" panose="020B0604030504040204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Verdana" panose="020B0604030504040204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Verdana" panose="020B0604030504040204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Verdana" panose="020B0604030504040204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Verdana" panose="020B0604030504040204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Verdana" panose="020B0604030504040204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Verdana" panose="020B0604030504040204" pitchFamily="34" charset="0"/>
              </a:defRPr>
            </a:lvl9pPr>
          </a:lstStyle>
          <a:p>
            <a:pPr algn="ctr"/>
            <a:r>
              <a:rPr lang="ru-RU" sz="4000" dirty="0" err="1">
                <a:ln w="10541" cmpd="sng">
                  <a:solidFill>
                    <a:schemeClr val="tx1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</a:rPr>
              <a:t>Класифікація</a:t>
            </a:r>
            <a:r>
              <a:rPr lang="ru-RU" sz="4000" dirty="0">
                <a:ln w="10541" cmpd="sng">
                  <a:solidFill>
                    <a:schemeClr val="tx1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</a:rPr>
              <a:t> </a:t>
            </a:r>
            <a:r>
              <a:rPr lang="ru-RU" sz="4000" dirty="0" err="1">
                <a:ln w="10541" cmpd="sng">
                  <a:solidFill>
                    <a:schemeClr val="tx1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</a:rPr>
              <a:t>об’єктів</a:t>
            </a:r>
            <a:endParaRPr lang="uk-UA" sz="4000" dirty="0">
              <a:ln w="10541" cmpd="sng">
                <a:solidFill>
                  <a:schemeClr val="tx1"/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3270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Shape 179"/>
          <p:cNvSpPr/>
          <p:nvPr/>
        </p:nvSpPr>
        <p:spPr>
          <a:xfrm>
            <a:off x="5663953" y="1844825"/>
            <a:ext cx="3853431" cy="2817953"/>
          </a:xfrm>
          <a:prstGeom prst="rect">
            <a:avLst/>
          </a:prstGeom>
          <a:blipFill>
            <a:blip r:embed="rId3" cstate="print"/>
            <a:srcRect/>
            <a:stretch>
              <a:fillRect t="-14754" b="-16028"/>
            </a:stretch>
          </a:blipFill>
        </p:spPr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2711624" y="404665"/>
            <a:ext cx="7391400" cy="563563"/>
          </a:xfrm>
        </p:spPr>
        <p:txBody>
          <a:bodyPr/>
          <a:lstStyle/>
          <a:p>
            <a:r>
              <a:rPr lang="uk-UA" sz="4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</a:rPr>
              <a:t>Класифікація об’єктів</a:t>
            </a:r>
          </a:p>
        </p:txBody>
      </p:sp>
      <p:sp>
        <p:nvSpPr>
          <p:cNvPr id="7" name="Округлений прямокутник 6"/>
          <p:cNvSpPr/>
          <p:nvPr/>
        </p:nvSpPr>
        <p:spPr>
          <a:xfrm>
            <a:off x="2423593" y="2420888"/>
            <a:ext cx="2304255" cy="1507020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buClr>
                <a:schemeClr val="accent1"/>
              </a:buClr>
              <a:buSzPct val="86538"/>
            </a:pPr>
            <a:r>
              <a:rPr lang="ru-RU" sz="2400" b="1" i="1" dirty="0">
                <a:solidFill>
                  <a:schemeClr val="bg1"/>
                </a:solidFill>
                <a:ea typeface="Cambria"/>
                <a:cs typeface="Cambria"/>
                <a:sym typeface="Cambria"/>
              </a:rPr>
              <a:t>Вид</a:t>
            </a:r>
          </a:p>
          <a:p>
            <a:pPr lvl="0">
              <a:buClr>
                <a:schemeClr val="accent1"/>
              </a:buClr>
              <a:buSzPct val="86538"/>
            </a:pPr>
            <a:r>
              <a:rPr lang="ru-RU" sz="2400" b="1" i="1" dirty="0">
                <a:solidFill>
                  <a:schemeClr val="bg1"/>
                </a:solidFill>
                <a:ea typeface="Cambria"/>
                <a:cs typeface="Cambria"/>
                <a:sym typeface="Cambria"/>
              </a:rPr>
              <a:t>У </a:t>
            </a:r>
            <a:r>
              <a:rPr lang="ru-RU" sz="2400" b="1" i="1" dirty="0" err="1">
                <a:solidFill>
                  <a:schemeClr val="bg1"/>
                </a:solidFill>
                <a:ea typeface="Cambria"/>
                <a:cs typeface="Cambria"/>
                <a:sym typeface="Cambria"/>
              </a:rPr>
              <a:t>лінійку</a:t>
            </a:r>
            <a:endParaRPr lang="ru-RU" sz="2400" b="1" i="1" dirty="0">
              <a:solidFill>
                <a:schemeClr val="bg1"/>
              </a:solidFill>
              <a:ea typeface="Cambria"/>
              <a:cs typeface="Cambria"/>
              <a:sym typeface="Cambria"/>
            </a:endParaRPr>
          </a:p>
          <a:p>
            <a:pPr lvl="0">
              <a:buClr>
                <a:schemeClr val="accent1"/>
              </a:buClr>
              <a:buSzPct val="86538"/>
            </a:pPr>
            <a:r>
              <a:rPr lang="ru-RU" sz="2400" b="1" i="1" dirty="0">
                <a:solidFill>
                  <a:schemeClr val="bg1"/>
                </a:solidFill>
                <a:ea typeface="Cambria"/>
                <a:cs typeface="Cambria"/>
                <a:sym typeface="Cambria"/>
              </a:rPr>
              <a:t>У </a:t>
            </a:r>
            <a:r>
              <a:rPr lang="ru-RU" sz="2400" b="1" i="1" dirty="0" err="1">
                <a:solidFill>
                  <a:schemeClr val="bg1"/>
                </a:solidFill>
                <a:ea typeface="Cambria"/>
                <a:cs typeface="Cambria"/>
                <a:sym typeface="Cambria"/>
              </a:rPr>
              <a:t>клітинку</a:t>
            </a:r>
            <a:endParaRPr lang="ru-RU" sz="2400" b="1" i="1" dirty="0">
              <a:solidFill>
                <a:schemeClr val="bg1"/>
              </a:solidFill>
              <a:ea typeface="Cambria"/>
              <a:cs typeface="Cambria"/>
              <a:sym typeface="Cambria"/>
            </a:endParaRPr>
          </a:p>
        </p:txBody>
      </p:sp>
      <p:sp>
        <p:nvSpPr>
          <p:cNvPr id="8" name="Округлений прямокутник 7"/>
          <p:cNvSpPr/>
          <p:nvPr/>
        </p:nvSpPr>
        <p:spPr>
          <a:xfrm>
            <a:off x="5519936" y="4725144"/>
            <a:ext cx="4404190" cy="150702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buClr>
                <a:schemeClr val="accent1"/>
              </a:buClr>
              <a:buSzPct val="86538"/>
            </a:pPr>
            <a:r>
              <a:rPr lang="ru-RU" sz="2400" b="1" i="1" dirty="0" err="1">
                <a:solidFill>
                  <a:schemeClr val="bg1"/>
                </a:solidFill>
                <a:ea typeface="Cambria"/>
                <a:cs typeface="Cambria"/>
                <a:sym typeface="Cambria"/>
              </a:rPr>
              <a:t>Призначення</a:t>
            </a:r>
            <a:endParaRPr lang="ru-RU" sz="2400" b="1" i="1" dirty="0">
              <a:solidFill>
                <a:schemeClr val="bg1"/>
              </a:solidFill>
              <a:ea typeface="Cambria"/>
              <a:cs typeface="Cambria"/>
              <a:sym typeface="Cambria"/>
            </a:endParaRPr>
          </a:p>
          <a:p>
            <a:pPr lvl="0" algn="ctr">
              <a:buClr>
                <a:schemeClr val="accent1"/>
              </a:buClr>
              <a:buSzPct val="86538"/>
            </a:pPr>
            <a:r>
              <a:rPr lang="ru-RU" sz="2400" b="1" i="1" dirty="0">
                <a:solidFill>
                  <a:schemeClr val="bg1"/>
                </a:solidFill>
                <a:ea typeface="Cambria"/>
                <a:cs typeface="Cambria"/>
                <a:sym typeface="Cambria"/>
              </a:rPr>
              <a:t>Для </a:t>
            </a:r>
            <a:r>
              <a:rPr lang="ru-RU" sz="2400" b="1" i="1" dirty="0" err="1">
                <a:solidFill>
                  <a:schemeClr val="bg1"/>
                </a:solidFill>
                <a:ea typeface="Cambria"/>
                <a:cs typeface="Cambria"/>
                <a:sym typeface="Cambria"/>
              </a:rPr>
              <a:t>класних</a:t>
            </a:r>
            <a:r>
              <a:rPr lang="ru-RU" sz="2400" b="1" i="1" dirty="0">
                <a:solidFill>
                  <a:schemeClr val="bg1"/>
                </a:solidFill>
                <a:ea typeface="Cambria"/>
                <a:cs typeface="Cambria"/>
                <a:sym typeface="Cambria"/>
              </a:rPr>
              <a:t> </a:t>
            </a:r>
            <a:r>
              <a:rPr lang="ru-RU" sz="2400" b="1" i="1" dirty="0" err="1">
                <a:solidFill>
                  <a:schemeClr val="bg1"/>
                </a:solidFill>
                <a:ea typeface="Cambria"/>
                <a:cs typeface="Cambria"/>
                <a:sym typeface="Cambria"/>
              </a:rPr>
              <a:t>робіт</a:t>
            </a:r>
            <a:endParaRPr lang="ru-RU" sz="2400" b="1" i="1" dirty="0">
              <a:solidFill>
                <a:schemeClr val="bg1"/>
              </a:solidFill>
              <a:ea typeface="Cambria"/>
              <a:cs typeface="Cambria"/>
              <a:sym typeface="Cambria"/>
            </a:endParaRPr>
          </a:p>
          <a:p>
            <a:pPr lvl="0" algn="ctr">
              <a:buClr>
                <a:schemeClr val="accent1"/>
              </a:buClr>
              <a:buSzPct val="86538"/>
            </a:pPr>
            <a:r>
              <a:rPr lang="ru-RU" sz="2400" b="1" i="1" dirty="0">
                <a:solidFill>
                  <a:schemeClr val="bg1"/>
                </a:solidFill>
                <a:ea typeface="Cambria"/>
                <a:cs typeface="Cambria"/>
                <a:sym typeface="Cambria"/>
              </a:rPr>
              <a:t>Для </a:t>
            </a:r>
            <a:r>
              <a:rPr lang="ru-RU" sz="2400" b="1" i="1" dirty="0" err="1">
                <a:solidFill>
                  <a:schemeClr val="bg1"/>
                </a:solidFill>
                <a:ea typeface="Cambria"/>
                <a:cs typeface="Cambria"/>
                <a:sym typeface="Cambria"/>
              </a:rPr>
              <a:t>домашніх</a:t>
            </a:r>
            <a:r>
              <a:rPr lang="ru-RU" sz="2400" b="1" i="1" dirty="0">
                <a:solidFill>
                  <a:schemeClr val="bg1"/>
                </a:solidFill>
                <a:ea typeface="Cambria"/>
                <a:cs typeface="Cambria"/>
                <a:sym typeface="Cambria"/>
              </a:rPr>
              <a:t> </a:t>
            </a:r>
            <a:r>
              <a:rPr lang="ru-RU" sz="2400" b="1" i="1" dirty="0" err="1">
                <a:solidFill>
                  <a:schemeClr val="bg1"/>
                </a:solidFill>
                <a:ea typeface="Cambria"/>
                <a:cs typeface="Cambria"/>
                <a:sym typeface="Cambria"/>
              </a:rPr>
              <a:t>робіт</a:t>
            </a:r>
            <a:endParaRPr lang="ru-RU" sz="2400" b="1" i="1" dirty="0">
              <a:solidFill>
                <a:schemeClr val="bg1"/>
              </a:solidFill>
              <a:ea typeface="Cambria"/>
              <a:cs typeface="Cambria"/>
              <a:sym typeface="Cambria"/>
            </a:endParaRPr>
          </a:p>
          <a:p>
            <a:pPr lvl="0" algn="ctr">
              <a:buClr>
                <a:schemeClr val="accent1"/>
              </a:buClr>
              <a:buSzPct val="86538"/>
            </a:pPr>
            <a:r>
              <a:rPr lang="ru-RU" sz="2400" b="1" i="1" dirty="0">
                <a:solidFill>
                  <a:schemeClr val="bg1"/>
                </a:solidFill>
                <a:ea typeface="Cambria"/>
                <a:cs typeface="Cambria"/>
                <a:sym typeface="Cambria"/>
              </a:rPr>
              <a:t>Для </a:t>
            </a:r>
            <a:r>
              <a:rPr lang="ru-RU" sz="2400" b="1" i="1" dirty="0" err="1">
                <a:solidFill>
                  <a:schemeClr val="bg1"/>
                </a:solidFill>
                <a:ea typeface="Cambria"/>
                <a:cs typeface="Cambria"/>
                <a:sym typeface="Cambria"/>
              </a:rPr>
              <a:t>контрольних</a:t>
            </a:r>
            <a:r>
              <a:rPr lang="ru-RU" sz="2400" b="1" i="1" dirty="0">
                <a:solidFill>
                  <a:schemeClr val="bg1"/>
                </a:solidFill>
                <a:ea typeface="Cambria"/>
                <a:cs typeface="Cambria"/>
                <a:sym typeface="Cambria"/>
              </a:rPr>
              <a:t> </a:t>
            </a:r>
            <a:r>
              <a:rPr lang="ru-RU" sz="2400" b="1" i="1" dirty="0" err="1">
                <a:solidFill>
                  <a:schemeClr val="bg1"/>
                </a:solidFill>
                <a:ea typeface="Cambria"/>
                <a:cs typeface="Cambria"/>
                <a:sym typeface="Cambria"/>
              </a:rPr>
              <a:t>робіт</a:t>
            </a:r>
            <a:endParaRPr lang="ru-RU" sz="2400" b="1" i="1" dirty="0">
              <a:solidFill>
                <a:schemeClr val="bg1"/>
              </a:solidFill>
              <a:ea typeface="Cambria"/>
              <a:cs typeface="Cambria"/>
              <a:sym typeface="Cambria"/>
            </a:endParaRPr>
          </a:p>
        </p:txBody>
      </p:sp>
      <p:sp>
        <p:nvSpPr>
          <p:cNvPr id="9" name="Округлений прямокутник 8"/>
          <p:cNvSpPr/>
          <p:nvPr/>
        </p:nvSpPr>
        <p:spPr>
          <a:xfrm>
            <a:off x="2423593" y="4221088"/>
            <a:ext cx="2304255" cy="2011076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buClr>
                <a:schemeClr val="accent1"/>
              </a:buClr>
              <a:buSzPct val="86538"/>
            </a:pPr>
            <a:r>
              <a:rPr lang="ru-RU" sz="2400" b="1" i="1" dirty="0" err="1">
                <a:solidFill>
                  <a:schemeClr val="bg1"/>
                </a:solidFill>
                <a:ea typeface="Cambria"/>
                <a:cs typeface="Cambria"/>
                <a:sym typeface="Cambria"/>
              </a:rPr>
              <a:t>Кількість</a:t>
            </a:r>
            <a:r>
              <a:rPr lang="ru-RU" sz="2400" b="1" i="1" dirty="0">
                <a:solidFill>
                  <a:schemeClr val="bg1"/>
                </a:solidFill>
                <a:ea typeface="Cambria"/>
                <a:cs typeface="Cambria"/>
                <a:sym typeface="Cambria"/>
              </a:rPr>
              <a:t> </a:t>
            </a:r>
            <a:r>
              <a:rPr lang="ru-RU" sz="2400" b="1" i="1" dirty="0" err="1">
                <a:solidFill>
                  <a:schemeClr val="bg1"/>
                </a:solidFill>
                <a:ea typeface="Cambria"/>
                <a:cs typeface="Cambria"/>
                <a:sym typeface="Cambria"/>
              </a:rPr>
              <a:t>сторінок</a:t>
            </a:r>
            <a:endParaRPr lang="ru-RU" sz="2400" b="1" i="1" dirty="0">
              <a:solidFill>
                <a:schemeClr val="bg1"/>
              </a:solidFill>
              <a:ea typeface="Cambria"/>
              <a:cs typeface="Cambria"/>
              <a:sym typeface="Cambria"/>
            </a:endParaRPr>
          </a:p>
          <a:p>
            <a:pPr lvl="0" algn="ctr">
              <a:buClr>
                <a:schemeClr val="accent1"/>
              </a:buClr>
              <a:buSzPct val="86538"/>
            </a:pPr>
            <a:r>
              <a:rPr lang="ru-RU" sz="2400" b="1" i="1" dirty="0">
                <a:solidFill>
                  <a:schemeClr val="bg1"/>
                </a:solidFill>
                <a:ea typeface="Cambria"/>
                <a:cs typeface="Cambria"/>
                <a:sym typeface="Cambria"/>
              </a:rPr>
              <a:t>12</a:t>
            </a:r>
          </a:p>
          <a:p>
            <a:pPr lvl="0" algn="ctr">
              <a:buClr>
                <a:schemeClr val="accent1"/>
              </a:buClr>
              <a:buSzPct val="86538"/>
            </a:pPr>
            <a:r>
              <a:rPr lang="ru-RU" sz="2400" b="1" i="1" dirty="0">
                <a:solidFill>
                  <a:schemeClr val="bg1"/>
                </a:solidFill>
                <a:ea typeface="Cambria"/>
                <a:cs typeface="Cambria"/>
                <a:sym typeface="Cambria"/>
              </a:rPr>
              <a:t>18</a:t>
            </a:r>
          </a:p>
          <a:p>
            <a:pPr lvl="0" algn="ctr">
              <a:buClr>
                <a:schemeClr val="accent1"/>
              </a:buClr>
              <a:buSzPct val="86538"/>
            </a:pPr>
            <a:r>
              <a:rPr lang="ru-RU" sz="2400" b="1" i="1" dirty="0">
                <a:solidFill>
                  <a:schemeClr val="bg1"/>
                </a:solidFill>
                <a:ea typeface="Cambria"/>
                <a:cs typeface="Cambria"/>
                <a:sym typeface="Cambria"/>
              </a:rPr>
              <a:t>24</a:t>
            </a:r>
          </a:p>
        </p:txBody>
      </p:sp>
      <p:sp>
        <p:nvSpPr>
          <p:cNvPr id="11" name="Округлена прямокутна виноска 10"/>
          <p:cNvSpPr/>
          <p:nvPr/>
        </p:nvSpPr>
        <p:spPr>
          <a:xfrm>
            <a:off x="4511824" y="1052737"/>
            <a:ext cx="2371624" cy="746803"/>
          </a:xfrm>
          <a:prstGeom prst="wedgeRoundRectCallout">
            <a:avLst>
              <a:gd name="adj1" fmla="val 46996"/>
              <a:gd name="adj2" fmla="val 93185"/>
              <a:gd name="adj3" fmla="val 16667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i="1" dirty="0">
                <a:solidFill>
                  <a:schemeClr val="bg1"/>
                </a:solidFill>
              </a:rPr>
              <a:t>Зошити</a:t>
            </a:r>
          </a:p>
        </p:txBody>
      </p:sp>
      <p:pic>
        <p:nvPicPr>
          <p:cNvPr id="12" name="Picture 60" descr="3D_27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0366" y="1"/>
            <a:ext cx="129540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868951614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F8B014A5-0518-4D97-A38B-B0C97C5D3593}" type="slidenum">
              <a:rPr lang="ru-RU">
                <a:solidFill>
                  <a:srgbClr val="898989"/>
                </a:solidFill>
              </a:rPr>
              <a:pPr eaLnBrk="1" hangingPunct="1"/>
              <a:t>18</a:t>
            </a:fld>
            <a:endParaRPr lang="ru-RU">
              <a:solidFill>
                <a:srgbClr val="898989"/>
              </a:solidFill>
            </a:endParaRPr>
          </a:p>
        </p:txBody>
      </p:sp>
      <p:graphicFrame>
        <p:nvGraphicFramePr>
          <p:cNvPr id="9" name="Таблиця 8"/>
          <p:cNvGraphicFramePr>
            <a:graphicFrameLocks noGrp="1"/>
          </p:cNvGraphicFramePr>
          <p:nvPr/>
        </p:nvGraphicFramePr>
        <p:xfrm>
          <a:off x="1991544" y="2636912"/>
          <a:ext cx="8136904" cy="3311524"/>
        </p:xfrm>
        <a:graphic>
          <a:graphicData uri="http://schemas.openxmlformats.org/drawingml/2006/table">
            <a:tbl>
              <a:tblPr firstRow="1" bandRow="1">
                <a:tableStyleId>{1E171933-4619-4E11-9A3F-F7608DF75F80}</a:tableStyleId>
              </a:tblPr>
              <a:tblGrid>
                <a:gridCol w="31683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476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2089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31938">
                <a:tc>
                  <a:txBody>
                    <a:bodyPr/>
                    <a:lstStyle/>
                    <a:p>
                      <a:pPr algn="ctr"/>
                      <a:r>
                        <a:rPr lang="uk-UA" sz="1800" dirty="0"/>
                        <a:t>Групи </a:t>
                      </a:r>
                    </a:p>
                  </a:txBody>
                  <a:tcPr marL="91449" marR="91449" marT="45708" marB="4570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800" dirty="0"/>
                        <a:t>Властивість </a:t>
                      </a:r>
                    </a:p>
                  </a:txBody>
                  <a:tcPr marL="91449" marR="91449" marT="45708" marB="4570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800" dirty="0"/>
                        <a:t>Значення властивості</a:t>
                      </a:r>
                    </a:p>
                  </a:txBody>
                  <a:tcPr marL="91449" marR="91449" marT="45708" marB="4570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39793">
                <a:tc>
                  <a:txBody>
                    <a:bodyPr/>
                    <a:lstStyle/>
                    <a:p>
                      <a:endParaRPr lang="uk-UA" sz="1800" dirty="0"/>
                    </a:p>
                  </a:txBody>
                  <a:tcPr marL="91449" marR="91449" marT="45708" marB="4570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uk-UA" sz="1800" dirty="0"/>
                    </a:p>
                  </a:txBody>
                  <a:tcPr marL="91449" marR="91449" marT="45708" marB="4570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uk-UA" sz="1800"/>
                    </a:p>
                  </a:txBody>
                  <a:tcPr marL="91449" marR="91449" marT="45708" marB="4570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39793">
                <a:tc>
                  <a:txBody>
                    <a:bodyPr/>
                    <a:lstStyle/>
                    <a:p>
                      <a:endParaRPr lang="uk-UA" sz="1800" dirty="0"/>
                    </a:p>
                  </a:txBody>
                  <a:tcPr marL="91449" marR="91449" marT="45708" marB="4570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uk-UA" sz="1800" dirty="0"/>
                    </a:p>
                  </a:txBody>
                  <a:tcPr marL="91449" marR="91449" marT="45708" marB="4570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uk-UA" sz="1800" dirty="0"/>
                    </a:p>
                  </a:txBody>
                  <a:tcPr marL="91449" marR="91449" marT="45708" marB="4570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2357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25" t="11633" r="6241" b="13354"/>
          <a:stretch>
            <a:fillRect/>
          </a:stretch>
        </p:blipFill>
        <p:spPr bwMode="auto">
          <a:xfrm>
            <a:off x="2207568" y="3284984"/>
            <a:ext cx="1085850" cy="48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78" name="Picture 4" descr="http://im7-tub-ua.yandex.net/i?id=133676750-35-72&amp;n=2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9616" y="3933056"/>
            <a:ext cx="900112" cy="48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79" name="Picture 7" descr="http://im0-tub-ua.yandex.net/i?id=15006848-13-72&amp;n=2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9697" y="3212977"/>
            <a:ext cx="1446213" cy="760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80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99" r="43706" b="6473"/>
          <a:stretch>
            <a:fillRect/>
          </a:stretch>
        </p:blipFill>
        <p:spPr bwMode="auto">
          <a:xfrm rot="1968536">
            <a:off x="4351253" y="3495976"/>
            <a:ext cx="508000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81" name="Picture 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5560" y="4581128"/>
            <a:ext cx="463550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82" name="Picture 12" descr="http://im2-tub-ua.yandex.net/i?id=67176123-43-72&amp;n=21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5600" y="5013177"/>
            <a:ext cx="884238" cy="884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83" name="Picture 1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9697" y="4725145"/>
            <a:ext cx="1223963" cy="1223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84" name="Picture 15" descr="http://im3-tub-ua.yandex.net/i?id=87310131-27-72&amp;n=21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60" t="4819" r="18285" b="12601"/>
          <a:stretch>
            <a:fillRect/>
          </a:stretch>
        </p:blipFill>
        <p:spPr bwMode="auto">
          <a:xfrm>
            <a:off x="4439816" y="4653136"/>
            <a:ext cx="633412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919536" y="188640"/>
            <a:ext cx="8229600" cy="1143000"/>
          </a:xfrm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uk-UA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ВПРАВА №1</a:t>
            </a:r>
          </a:p>
        </p:txBody>
      </p:sp>
      <p:sp>
        <p:nvSpPr>
          <p:cNvPr id="17" name="Блок-схема: альтернативний процес 16"/>
          <p:cNvSpPr/>
          <p:nvPr/>
        </p:nvSpPr>
        <p:spPr>
          <a:xfrm>
            <a:off x="2063553" y="1268760"/>
            <a:ext cx="8190111" cy="1152128"/>
          </a:xfrm>
          <a:prstGeom prst="flowChartAlternateProcess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2800" b="1" i="1" dirty="0" err="1">
                <a:solidFill>
                  <a:schemeClr val="tx1"/>
                </a:solidFill>
              </a:rPr>
              <a:t>Визнач</a:t>
            </a:r>
            <a:r>
              <a:rPr lang="ru-RU" sz="2800" b="1" i="1" dirty="0">
                <a:solidFill>
                  <a:schemeClr val="tx1"/>
                </a:solidFill>
              </a:rPr>
              <a:t> </a:t>
            </a:r>
            <a:r>
              <a:rPr lang="ru-RU" sz="2800" b="1" i="1" dirty="0" err="1">
                <a:solidFill>
                  <a:schemeClr val="tx1"/>
                </a:solidFill>
              </a:rPr>
              <a:t>властивості</a:t>
            </a:r>
            <a:r>
              <a:rPr lang="ru-RU" sz="2800" b="1" i="1" dirty="0">
                <a:solidFill>
                  <a:schemeClr val="tx1"/>
                </a:solidFill>
              </a:rPr>
              <a:t> та </a:t>
            </a:r>
            <a:r>
              <a:rPr lang="ru-RU" sz="2800" b="1" i="1" dirty="0" err="1">
                <a:solidFill>
                  <a:schemeClr val="tx1"/>
                </a:solidFill>
              </a:rPr>
              <a:t>їх</a:t>
            </a:r>
            <a:r>
              <a:rPr lang="ru-RU" sz="2800" b="1" i="1" dirty="0">
                <a:solidFill>
                  <a:schemeClr val="tx1"/>
                </a:solidFill>
              </a:rPr>
              <a:t> </a:t>
            </a:r>
            <a:r>
              <a:rPr lang="ru-RU" sz="2800" b="1" i="1" dirty="0" err="1">
                <a:solidFill>
                  <a:schemeClr val="tx1"/>
                </a:solidFill>
              </a:rPr>
              <a:t>значення</a:t>
            </a:r>
            <a:r>
              <a:rPr lang="ru-RU" sz="2800" b="1" i="1" dirty="0">
                <a:solidFill>
                  <a:schemeClr val="tx1"/>
                </a:solidFill>
              </a:rPr>
              <a:t>, за </a:t>
            </a:r>
            <a:r>
              <a:rPr lang="ru-RU" sz="2800" b="1" i="1" dirty="0" err="1">
                <a:solidFill>
                  <a:schemeClr val="tx1"/>
                </a:solidFill>
              </a:rPr>
              <a:t>якими</a:t>
            </a:r>
            <a:r>
              <a:rPr lang="ru-RU" sz="2800" b="1" i="1" dirty="0">
                <a:solidFill>
                  <a:schemeClr val="tx1"/>
                </a:solidFill>
              </a:rPr>
              <a:t> </a:t>
            </a:r>
            <a:r>
              <a:rPr lang="ru-RU" sz="2800" b="1" i="1" dirty="0" err="1">
                <a:solidFill>
                  <a:schemeClr val="tx1"/>
                </a:solidFill>
              </a:rPr>
              <a:t>об'єкти</a:t>
            </a:r>
            <a:r>
              <a:rPr lang="ru-RU" sz="2800" b="1" i="1" dirty="0">
                <a:solidFill>
                  <a:schemeClr val="tx1"/>
                </a:solidFill>
              </a:rPr>
              <a:t> </a:t>
            </a:r>
            <a:r>
              <a:rPr lang="ru-RU" sz="2800" b="1" i="1" dirty="0" err="1">
                <a:solidFill>
                  <a:schemeClr val="tx1"/>
                </a:solidFill>
              </a:rPr>
              <a:t>об'єднали</a:t>
            </a:r>
            <a:r>
              <a:rPr lang="ru-RU" sz="2800" b="1" i="1" dirty="0">
                <a:solidFill>
                  <a:schemeClr val="tx1"/>
                </a:solidFill>
              </a:rPr>
              <a:t> у </a:t>
            </a:r>
            <a:r>
              <a:rPr lang="ru-RU" sz="2800" b="1" i="1" dirty="0" err="1">
                <a:solidFill>
                  <a:schemeClr val="tx1"/>
                </a:solidFill>
              </a:rPr>
              <a:t>групи</a:t>
            </a:r>
            <a:endParaRPr lang="ru-RU" sz="2800" b="1" i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1068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2025650" y="3356993"/>
            <a:ext cx="8642350" cy="4137025"/>
          </a:xfrm>
        </p:spPr>
        <p:txBody>
          <a:bodyPr/>
          <a:lstStyle/>
          <a:p>
            <a:pPr marL="539750" lvl="2" indent="-357188">
              <a:defRPr/>
            </a:pPr>
            <a:r>
              <a:rPr lang="uk-UA" sz="2800" b="1" dirty="0">
                <a:solidFill>
                  <a:srgbClr val="FF0000"/>
                </a:solidFill>
              </a:rPr>
              <a:t>Африка, США, Південна Америка, Євразія</a:t>
            </a:r>
          </a:p>
          <a:p>
            <a:pPr marL="539750" lvl="2" indent="-357188">
              <a:defRPr/>
            </a:pPr>
            <a:r>
              <a:rPr lang="uk-UA" sz="2800" b="1" dirty="0">
                <a:solidFill>
                  <a:srgbClr val="00B0F0"/>
                </a:solidFill>
              </a:rPr>
              <a:t>Клавіатура, сканер, принтер, мікрофон</a:t>
            </a:r>
          </a:p>
          <a:p>
            <a:pPr marL="539750" lvl="2" indent="-357188">
              <a:defRPr/>
            </a:pPr>
            <a:r>
              <a:rPr lang="uk-UA" sz="2800" b="1" dirty="0">
                <a:solidFill>
                  <a:srgbClr val="00B050"/>
                </a:solidFill>
              </a:rPr>
              <a:t>Звукові колонки, принтер, миша, монітор</a:t>
            </a:r>
          </a:p>
          <a:p>
            <a:pPr marL="539750" lvl="2" indent="-357188">
              <a:defRPr/>
            </a:pP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</a:rPr>
              <a:t>X, III, 1, V</a:t>
            </a:r>
            <a:endParaRPr lang="uk-UA" sz="2800" b="1" dirty="0">
              <a:solidFill>
                <a:schemeClr val="accent1">
                  <a:lumMod val="50000"/>
                </a:schemeClr>
              </a:solidFill>
            </a:endParaRPr>
          </a:p>
          <a:p>
            <a:pPr marL="539750" lvl="2" indent="-357188">
              <a:defRPr/>
            </a:pPr>
            <a:r>
              <a:rPr lang="uk-UA" sz="2800" b="1" dirty="0">
                <a:solidFill>
                  <a:schemeClr val="accent6">
                    <a:lumMod val="75000"/>
                  </a:schemeClr>
                </a:solidFill>
              </a:rPr>
              <a:t>Картопля, цибуля, кавун, морква</a:t>
            </a:r>
          </a:p>
          <a:p>
            <a:pPr marL="539750" lvl="2" indent="-357188">
              <a:defRPr/>
            </a:pPr>
            <a:r>
              <a:rPr lang="uk-UA" sz="2800" b="1" dirty="0">
                <a:solidFill>
                  <a:schemeClr val="accent4">
                    <a:lumMod val="75000"/>
                  </a:schemeClr>
                </a:solidFill>
              </a:rPr>
              <a:t>Трикутник, квадрат, коло, прямокутник</a:t>
            </a:r>
          </a:p>
          <a:p>
            <a:pPr marL="539750" lvl="2" indent="-357188">
              <a:defRPr/>
            </a:pPr>
            <a:endParaRPr lang="uk-UA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EB8EBECF-8169-4284-8886-8EF8D4446785}" type="datetime1">
              <a:rPr lang="uk-UA" sz="1600"/>
              <a:pPr>
                <a:defRPr/>
              </a:pPr>
              <a:t>22.04.2022</a:t>
            </a:fld>
            <a:endParaRPr lang="ru-RU" sz="1600" dirty="0"/>
          </a:p>
        </p:txBody>
      </p:sp>
      <p:sp>
        <p:nvSpPr>
          <p:cNvPr id="8" name="Заголовок 1"/>
          <p:cNvSpPr txBox="1">
            <a:spLocks/>
          </p:cNvSpPr>
          <p:nvPr/>
        </p:nvSpPr>
        <p:spPr bwMode="black">
          <a:xfrm>
            <a:off x="2868352" y="476251"/>
            <a:ext cx="7391400" cy="56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Verdana" panose="020B0604030504040204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Verdana" panose="020B0604030504040204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Verdana" panose="020B0604030504040204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Verdana" panose="020B0604030504040204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Verdana" panose="020B0604030504040204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Verdana" panose="020B0604030504040204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Verdana" panose="020B0604030504040204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Verdana" panose="020B0604030504040204" pitchFamily="34" charset="0"/>
              </a:defRPr>
            </a:lvl9pPr>
          </a:lstStyle>
          <a:p>
            <a:endParaRPr lang="ru-RU" dirty="0">
              <a:solidFill>
                <a:srgbClr val="FFC000"/>
              </a:solidFill>
            </a:endParaRPr>
          </a:p>
        </p:txBody>
      </p:sp>
      <p:cxnSp>
        <p:nvCxnSpPr>
          <p:cNvPr id="9" name="Пряма сполучна лінія 8"/>
          <p:cNvCxnSpPr/>
          <p:nvPr/>
        </p:nvCxnSpPr>
        <p:spPr>
          <a:xfrm>
            <a:off x="3935760" y="3645024"/>
            <a:ext cx="936104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 сполучна лінія 10"/>
          <p:cNvCxnSpPr/>
          <p:nvPr/>
        </p:nvCxnSpPr>
        <p:spPr>
          <a:xfrm>
            <a:off x="5663952" y="4149080"/>
            <a:ext cx="1392560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 сполучна лінія 12"/>
          <p:cNvCxnSpPr/>
          <p:nvPr/>
        </p:nvCxnSpPr>
        <p:spPr>
          <a:xfrm>
            <a:off x="6694738" y="4653136"/>
            <a:ext cx="1129454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 сполучна лінія 14"/>
          <p:cNvCxnSpPr/>
          <p:nvPr/>
        </p:nvCxnSpPr>
        <p:spPr>
          <a:xfrm>
            <a:off x="3359696" y="5157192"/>
            <a:ext cx="432048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 сполучна лінія 18"/>
          <p:cNvCxnSpPr/>
          <p:nvPr/>
        </p:nvCxnSpPr>
        <p:spPr>
          <a:xfrm>
            <a:off x="5519936" y="5661248"/>
            <a:ext cx="936104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 сполучна лінія 20"/>
          <p:cNvCxnSpPr/>
          <p:nvPr/>
        </p:nvCxnSpPr>
        <p:spPr>
          <a:xfrm>
            <a:off x="5735960" y="6165304"/>
            <a:ext cx="936104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 bwMode="auto">
          <a:xfrm>
            <a:off x="1847528" y="62068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4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  <a:ea typeface="+mj-ea"/>
                <a:cs typeface="+mj-cs"/>
              </a:rPr>
              <a:t>ВПРАВА №2</a:t>
            </a:r>
            <a:endParaRPr lang="ru-RU" sz="3200" dirty="0">
              <a:solidFill>
                <a:srgbClr val="FFC000"/>
              </a:solidFill>
            </a:endParaRPr>
          </a:p>
          <a:p>
            <a:pPr algn="ctr">
              <a:defRPr/>
            </a:pPr>
            <a:r>
              <a:rPr lang="uk-UA" sz="4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</a:p>
        </p:txBody>
      </p:sp>
      <p:sp>
        <p:nvSpPr>
          <p:cNvPr id="20" name="Блок-схема: альтернативний процес 16"/>
          <p:cNvSpPr/>
          <p:nvPr/>
        </p:nvSpPr>
        <p:spPr>
          <a:xfrm>
            <a:off x="2063552" y="1196752"/>
            <a:ext cx="8136904" cy="2132856"/>
          </a:xfrm>
          <a:prstGeom prst="flowChartAlternateProcess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uk-UA" sz="2800" b="1" i="1" dirty="0">
                <a:solidFill>
                  <a:schemeClr val="tx1"/>
                </a:solidFill>
              </a:rPr>
              <a:t>У кожному прикладі вказана група з чотирьох об'єктів. Серед них однин об'єкт зайвий. Вказати, за значенням якої властивості здійснено розподіл об'єктів на групи та який об'єкт зайвий. </a:t>
            </a:r>
            <a:endParaRPr lang="ru-RU" sz="2800" b="1" i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4771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вал 2"/>
          <p:cNvSpPr/>
          <p:nvPr/>
        </p:nvSpPr>
        <p:spPr>
          <a:xfrm>
            <a:off x="2765425" y="2970214"/>
            <a:ext cx="738188" cy="746125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sp>
        <p:nvSpPr>
          <p:cNvPr id="4" name="Прямокутник 3"/>
          <p:cNvSpPr/>
          <p:nvPr/>
        </p:nvSpPr>
        <p:spPr>
          <a:xfrm>
            <a:off x="2765426" y="3860800"/>
            <a:ext cx="701675" cy="647700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sp>
        <p:nvSpPr>
          <p:cNvPr id="5" name="Правильний п'ятикутник 4"/>
          <p:cNvSpPr/>
          <p:nvPr/>
        </p:nvSpPr>
        <p:spPr>
          <a:xfrm>
            <a:off x="2593975" y="4660900"/>
            <a:ext cx="1081088" cy="863600"/>
          </a:xfrm>
          <a:prstGeom prst="pentagon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sp>
        <p:nvSpPr>
          <p:cNvPr id="6" name="Рівнобедрений трикутник 5"/>
          <p:cNvSpPr/>
          <p:nvPr/>
        </p:nvSpPr>
        <p:spPr>
          <a:xfrm>
            <a:off x="2613025" y="5634039"/>
            <a:ext cx="1042988" cy="720725"/>
          </a:xfrm>
          <a:prstGeom prst="triangl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sp>
        <p:nvSpPr>
          <p:cNvPr id="10" name="Овал 9"/>
          <p:cNvSpPr/>
          <p:nvPr/>
        </p:nvSpPr>
        <p:spPr>
          <a:xfrm>
            <a:off x="4627564" y="3811588"/>
            <a:ext cx="739775" cy="7477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sp>
        <p:nvSpPr>
          <p:cNvPr id="12" name="Прямокутник 11"/>
          <p:cNvSpPr/>
          <p:nvPr/>
        </p:nvSpPr>
        <p:spPr>
          <a:xfrm>
            <a:off x="4646613" y="3019425"/>
            <a:ext cx="703262" cy="6477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sp>
        <p:nvSpPr>
          <p:cNvPr id="15" name="Правильний п'ятикутник 14"/>
          <p:cNvSpPr/>
          <p:nvPr/>
        </p:nvSpPr>
        <p:spPr>
          <a:xfrm>
            <a:off x="4476750" y="5491163"/>
            <a:ext cx="1079500" cy="863600"/>
          </a:xfrm>
          <a:prstGeom prst="pen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sp>
        <p:nvSpPr>
          <p:cNvPr id="16" name="Рівнобедрений трикутник 15"/>
          <p:cNvSpPr/>
          <p:nvPr/>
        </p:nvSpPr>
        <p:spPr>
          <a:xfrm>
            <a:off x="4476751" y="4694239"/>
            <a:ext cx="1044575" cy="720725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sp>
        <p:nvSpPr>
          <p:cNvPr id="17" name="Овал 16"/>
          <p:cNvSpPr/>
          <p:nvPr/>
        </p:nvSpPr>
        <p:spPr>
          <a:xfrm>
            <a:off x="6475414" y="4886326"/>
            <a:ext cx="738187" cy="747713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sp>
        <p:nvSpPr>
          <p:cNvPr id="18" name="Прямокутник 17"/>
          <p:cNvSpPr/>
          <p:nvPr/>
        </p:nvSpPr>
        <p:spPr>
          <a:xfrm>
            <a:off x="6492876" y="5762625"/>
            <a:ext cx="703263" cy="6477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sp>
        <p:nvSpPr>
          <p:cNvPr id="19" name="Правильний п'ятикутник 18"/>
          <p:cNvSpPr/>
          <p:nvPr/>
        </p:nvSpPr>
        <p:spPr>
          <a:xfrm>
            <a:off x="6303964" y="3830638"/>
            <a:ext cx="1081087" cy="863600"/>
          </a:xfrm>
          <a:prstGeom prst="pentago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sp>
        <p:nvSpPr>
          <p:cNvPr id="20" name="Рівнобедрений трикутник 19"/>
          <p:cNvSpPr/>
          <p:nvPr/>
        </p:nvSpPr>
        <p:spPr>
          <a:xfrm>
            <a:off x="6323014" y="2997200"/>
            <a:ext cx="1042987" cy="719138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sp>
        <p:nvSpPr>
          <p:cNvPr id="21" name="Овал 20"/>
          <p:cNvSpPr/>
          <p:nvPr/>
        </p:nvSpPr>
        <p:spPr>
          <a:xfrm>
            <a:off x="8526464" y="5681663"/>
            <a:ext cx="738187" cy="747712"/>
          </a:xfrm>
          <a:prstGeom prst="ellipse">
            <a:avLst/>
          </a:prstGeom>
          <a:solidFill>
            <a:srgbClr val="FFC00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sp>
        <p:nvSpPr>
          <p:cNvPr id="22" name="Прямокутник 21"/>
          <p:cNvSpPr/>
          <p:nvPr/>
        </p:nvSpPr>
        <p:spPr>
          <a:xfrm>
            <a:off x="8548688" y="4926013"/>
            <a:ext cx="703262" cy="647700"/>
          </a:xfrm>
          <a:prstGeom prst="rect">
            <a:avLst/>
          </a:prstGeom>
          <a:solidFill>
            <a:srgbClr val="FFC00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sp>
        <p:nvSpPr>
          <p:cNvPr id="23" name="Правильний п'ятикутник 22"/>
          <p:cNvSpPr/>
          <p:nvPr/>
        </p:nvSpPr>
        <p:spPr>
          <a:xfrm>
            <a:off x="8355014" y="3019425"/>
            <a:ext cx="1081087" cy="863600"/>
          </a:xfrm>
          <a:prstGeom prst="pentagon">
            <a:avLst/>
          </a:prstGeom>
          <a:solidFill>
            <a:srgbClr val="FFC00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sp>
        <p:nvSpPr>
          <p:cNvPr id="24" name="Рівнобедрений трикутник 23"/>
          <p:cNvSpPr/>
          <p:nvPr/>
        </p:nvSpPr>
        <p:spPr>
          <a:xfrm>
            <a:off x="8378825" y="3975100"/>
            <a:ext cx="1042988" cy="719138"/>
          </a:xfrm>
          <a:prstGeom prst="triangle">
            <a:avLst/>
          </a:prstGeom>
          <a:solidFill>
            <a:srgbClr val="FFC00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sp>
        <p:nvSpPr>
          <p:cNvPr id="25" name="Блок-схема: альтернативний процес 24"/>
          <p:cNvSpPr/>
          <p:nvPr/>
        </p:nvSpPr>
        <p:spPr>
          <a:xfrm>
            <a:off x="2135560" y="1196752"/>
            <a:ext cx="8032390" cy="1656184"/>
          </a:xfrm>
          <a:prstGeom prst="flowChartAlternateProcess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i="1" dirty="0" err="1">
                <a:solidFill>
                  <a:schemeClr val="tx1"/>
                </a:solidFill>
              </a:rPr>
              <a:t>Обговоріть</a:t>
            </a:r>
            <a:r>
              <a:rPr lang="ru-RU" sz="2800" b="1" i="1" dirty="0">
                <a:solidFill>
                  <a:schemeClr val="tx1"/>
                </a:solidFill>
              </a:rPr>
              <a:t>, на </a:t>
            </a:r>
            <a:r>
              <a:rPr lang="ru-RU" sz="2800" b="1" i="1" dirty="0" err="1">
                <a:solidFill>
                  <a:schemeClr val="tx1"/>
                </a:solidFill>
              </a:rPr>
              <a:t>які</a:t>
            </a:r>
            <a:r>
              <a:rPr lang="ru-RU" sz="2800" b="1" i="1" dirty="0">
                <a:solidFill>
                  <a:schemeClr val="tx1"/>
                </a:solidFill>
              </a:rPr>
              <a:t> </a:t>
            </a:r>
            <a:r>
              <a:rPr lang="ru-RU" sz="2800" b="1" i="1" dirty="0" err="1">
                <a:solidFill>
                  <a:schemeClr val="tx1"/>
                </a:solidFill>
              </a:rPr>
              <a:t>групи</a:t>
            </a:r>
            <a:r>
              <a:rPr lang="ru-RU" sz="2800" b="1" i="1" dirty="0">
                <a:solidFill>
                  <a:schemeClr val="tx1"/>
                </a:solidFill>
              </a:rPr>
              <a:t> </a:t>
            </a:r>
            <a:r>
              <a:rPr lang="ru-RU" sz="2800" b="1" i="1" dirty="0" err="1">
                <a:solidFill>
                  <a:schemeClr val="tx1"/>
                </a:solidFill>
              </a:rPr>
              <a:t>можна</a:t>
            </a:r>
            <a:r>
              <a:rPr lang="ru-RU" sz="2800" b="1" i="1" dirty="0">
                <a:solidFill>
                  <a:schemeClr val="tx1"/>
                </a:solidFill>
              </a:rPr>
              <a:t> </a:t>
            </a:r>
            <a:r>
              <a:rPr lang="ru-RU" sz="2800" b="1" i="1" dirty="0" err="1">
                <a:solidFill>
                  <a:schemeClr val="tx1"/>
                </a:solidFill>
              </a:rPr>
              <a:t>розподілити</a:t>
            </a:r>
            <a:r>
              <a:rPr lang="ru-RU" sz="2800" b="1" i="1" dirty="0">
                <a:solidFill>
                  <a:schemeClr val="tx1"/>
                </a:solidFill>
              </a:rPr>
              <a:t> </a:t>
            </a:r>
            <a:r>
              <a:rPr lang="ru-RU" sz="2800" b="1" i="1" dirty="0" err="1">
                <a:solidFill>
                  <a:schemeClr val="tx1"/>
                </a:solidFill>
              </a:rPr>
              <a:t>об'єкти</a:t>
            </a:r>
            <a:r>
              <a:rPr lang="ru-RU" sz="2800" b="1" i="1" dirty="0">
                <a:solidFill>
                  <a:schemeClr val="tx1"/>
                </a:solidFill>
              </a:rPr>
              <a:t> на </a:t>
            </a:r>
            <a:r>
              <a:rPr lang="ru-RU" sz="2800" b="1" i="1" dirty="0" err="1">
                <a:solidFill>
                  <a:schemeClr val="tx1"/>
                </a:solidFill>
              </a:rPr>
              <a:t>малюнку</a:t>
            </a:r>
            <a:r>
              <a:rPr lang="ru-RU" sz="2800" b="1" i="1" dirty="0">
                <a:solidFill>
                  <a:schemeClr val="tx1"/>
                </a:solidFill>
              </a:rPr>
              <a:t>. </a:t>
            </a:r>
            <a:r>
              <a:rPr lang="ru-RU" sz="2800" b="1" i="1" dirty="0" err="1">
                <a:solidFill>
                  <a:schemeClr val="tx1"/>
                </a:solidFill>
              </a:rPr>
              <a:t>Скільки</a:t>
            </a:r>
            <a:r>
              <a:rPr lang="ru-RU" sz="2800" b="1" i="1" dirty="0">
                <a:solidFill>
                  <a:schemeClr val="tx1"/>
                </a:solidFill>
              </a:rPr>
              <a:t> таких </a:t>
            </a:r>
            <a:r>
              <a:rPr lang="ru-RU" sz="2800" b="1" i="1" dirty="0" err="1">
                <a:solidFill>
                  <a:schemeClr val="tx1"/>
                </a:solidFill>
              </a:rPr>
              <a:t>груп</a:t>
            </a:r>
            <a:r>
              <a:rPr lang="ru-RU" sz="2800" b="1" i="1" dirty="0">
                <a:solidFill>
                  <a:schemeClr val="tx1"/>
                </a:solidFill>
              </a:rPr>
              <a:t> </a:t>
            </a:r>
            <a:r>
              <a:rPr lang="ru-RU" sz="2800" b="1" i="1" dirty="0" err="1">
                <a:solidFill>
                  <a:schemeClr val="tx1"/>
                </a:solidFill>
              </a:rPr>
              <a:t>можна</a:t>
            </a:r>
            <a:r>
              <a:rPr lang="ru-RU" sz="2800" b="1" i="1" dirty="0">
                <a:solidFill>
                  <a:schemeClr val="tx1"/>
                </a:solidFill>
              </a:rPr>
              <a:t> </a:t>
            </a:r>
            <a:r>
              <a:rPr lang="ru-RU" sz="2800" b="1" i="1" dirty="0" err="1">
                <a:solidFill>
                  <a:schemeClr val="tx1"/>
                </a:solidFill>
              </a:rPr>
              <a:t>утворити</a:t>
            </a:r>
            <a:r>
              <a:rPr lang="ru-RU" sz="2800" b="1" i="1" dirty="0">
                <a:solidFill>
                  <a:schemeClr val="tx1"/>
                </a:solidFill>
              </a:rPr>
              <a:t>? За </a:t>
            </a:r>
            <a:r>
              <a:rPr lang="ru-RU" sz="2800" b="1" i="1" dirty="0" err="1">
                <a:solidFill>
                  <a:schemeClr val="tx1"/>
                </a:solidFill>
              </a:rPr>
              <a:t>якими</a:t>
            </a:r>
            <a:r>
              <a:rPr lang="ru-RU" sz="2800" b="1" i="1" dirty="0">
                <a:solidFill>
                  <a:schemeClr val="tx1"/>
                </a:solidFill>
              </a:rPr>
              <a:t> </a:t>
            </a:r>
            <a:r>
              <a:rPr lang="ru-RU" sz="2800" b="1" i="1" dirty="0" err="1">
                <a:solidFill>
                  <a:schemeClr val="tx1"/>
                </a:solidFill>
              </a:rPr>
              <a:t>властивостями</a:t>
            </a:r>
            <a:r>
              <a:rPr lang="ru-RU" sz="2800" b="1" i="1" dirty="0">
                <a:solidFill>
                  <a:schemeClr val="tx1"/>
                </a:solidFill>
              </a:rPr>
              <a:t> </a:t>
            </a:r>
            <a:r>
              <a:rPr lang="ru-RU" sz="2800" b="1" i="1" dirty="0" err="1">
                <a:solidFill>
                  <a:schemeClr val="tx1"/>
                </a:solidFill>
              </a:rPr>
              <a:t>ви</a:t>
            </a:r>
            <a:r>
              <a:rPr lang="ru-RU" sz="2800" b="1" i="1" dirty="0">
                <a:solidFill>
                  <a:schemeClr val="tx1"/>
                </a:solidFill>
              </a:rPr>
              <a:t> </a:t>
            </a:r>
            <a:r>
              <a:rPr lang="ru-RU" sz="2800" b="1" i="1" dirty="0" err="1">
                <a:solidFill>
                  <a:schemeClr val="tx1"/>
                </a:solidFill>
              </a:rPr>
              <a:t>об'єднували</a:t>
            </a:r>
            <a:r>
              <a:rPr lang="ru-RU" sz="2800" b="1" i="1" dirty="0">
                <a:solidFill>
                  <a:schemeClr val="tx1"/>
                </a:solidFill>
              </a:rPr>
              <a:t> </a:t>
            </a:r>
            <a:r>
              <a:rPr lang="ru-RU" sz="2800" b="1" i="1" dirty="0" err="1">
                <a:solidFill>
                  <a:schemeClr val="tx1"/>
                </a:solidFill>
              </a:rPr>
              <a:t>об'єкт</a:t>
            </a:r>
            <a:r>
              <a:rPr lang="ru-RU" sz="2800" b="1" i="1" dirty="0">
                <a:solidFill>
                  <a:schemeClr val="tx1"/>
                </a:solidFill>
              </a:rPr>
              <a:t> в </a:t>
            </a:r>
            <a:r>
              <a:rPr lang="ru-RU" sz="2800" b="1" i="1" dirty="0" err="1">
                <a:solidFill>
                  <a:schemeClr val="tx1"/>
                </a:solidFill>
              </a:rPr>
              <a:t>групи</a:t>
            </a:r>
            <a:r>
              <a:rPr lang="ru-RU" sz="2800" b="1" i="1" dirty="0">
                <a:solidFill>
                  <a:schemeClr val="tx1"/>
                </a:solidFill>
              </a:rPr>
              <a:t>? </a:t>
            </a:r>
            <a:endParaRPr lang="uk-UA" sz="2800" b="1" i="1" dirty="0">
              <a:solidFill>
                <a:schemeClr val="tx1"/>
              </a:solidFill>
            </a:endParaRPr>
          </a:p>
        </p:txBody>
      </p:sp>
      <p:sp>
        <p:nvSpPr>
          <p:cNvPr id="27" name="Заголовок 2"/>
          <p:cNvSpPr>
            <a:spLocks noGrp="1"/>
          </p:cNvSpPr>
          <p:nvPr>
            <p:ph type="title"/>
          </p:nvPr>
        </p:nvSpPr>
        <p:spPr>
          <a:xfrm>
            <a:off x="1919536" y="188640"/>
            <a:ext cx="8229600" cy="1143000"/>
          </a:xfrm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uk-UA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ВПРАВА №3</a:t>
            </a:r>
          </a:p>
        </p:txBody>
      </p:sp>
    </p:spTree>
    <p:extLst>
      <p:ext uri="{BB962C8B-B14F-4D97-AF65-F5344CB8AC3E}">
        <p14:creationId xmlns:p14="http://schemas.microsoft.com/office/powerpoint/2010/main" val="117674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60" descr="3D_27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512" y="1"/>
            <a:ext cx="1112254" cy="1340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8" name="Shape 218"/>
          <p:cNvSpPr txBox="1">
            <a:spLocks noGrp="1"/>
          </p:cNvSpPr>
          <p:nvPr>
            <p:ph idx="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vert="horz" wrap="square" lIns="91425" tIns="45700" rIns="91425" bIns="45700" numCol="1" anchor="t" anchorCtr="0" compatLnSpc="1">
            <a:prstTxWarp prst="textNoShape">
              <a:avLst/>
            </a:prstTxWarp>
            <a:noAutofit/>
          </a:bodyPr>
          <a:lstStyle/>
          <a:p>
            <a:pPr marL="0" indent="0">
              <a:buClr>
                <a:schemeClr val="accent1"/>
              </a:buClr>
              <a:buSzPct val="86538"/>
              <a:buFont typeface="Arial"/>
              <a:buChar char="•"/>
            </a:pPr>
            <a:r>
              <a:rPr lang="en-US" sz="2600" dirty="0" err="1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Під</a:t>
            </a:r>
            <a:r>
              <a:rPr lang="en-US" sz="2600" dirty="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2600" dirty="0" err="1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час</a:t>
            </a:r>
            <a:r>
              <a:rPr lang="en-US" sz="2600" dirty="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2600" dirty="0" err="1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класифікації</a:t>
            </a:r>
            <a:r>
              <a:rPr lang="en-US" sz="2600" dirty="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2600" dirty="0" err="1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за</a:t>
            </a:r>
            <a:r>
              <a:rPr lang="en-US" sz="2600" dirty="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2600" dirty="0" err="1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значенням</a:t>
            </a:r>
            <a:r>
              <a:rPr lang="en-US" sz="2600" dirty="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2600" dirty="0" err="1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якої</a:t>
            </a:r>
            <a:r>
              <a:rPr lang="en-US" sz="2600" dirty="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2600" dirty="0" err="1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властивості</a:t>
            </a:r>
            <a:r>
              <a:rPr lang="en-US" sz="2600" dirty="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2600" dirty="0" err="1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можуть</a:t>
            </a:r>
            <a:r>
              <a:rPr lang="en-US" sz="2600" dirty="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2600" dirty="0" err="1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потрапити</a:t>
            </a:r>
            <a:r>
              <a:rPr lang="en-US" sz="2600" dirty="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2600" dirty="0" err="1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до</a:t>
            </a:r>
            <a:r>
              <a:rPr lang="en-US" sz="2600" dirty="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2600" dirty="0" err="1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однієї</a:t>
            </a:r>
            <a:r>
              <a:rPr lang="en-US" sz="2600" dirty="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2600" dirty="0" err="1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групи</a:t>
            </a:r>
            <a:r>
              <a:rPr lang="en-US" sz="2600" dirty="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2600" dirty="0" err="1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такі</a:t>
            </a:r>
            <a:r>
              <a:rPr lang="en-US" sz="2600" dirty="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2600" dirty="0" err="1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об'єкти</a:t>
            </a:r>
            <a:r>
              <a:rPr lang="en-US" sz="2600" dirty="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:</a:t>
            </a:r>
          </a:p>
          <a:p>
            <a:pPr marL="0" lvl="1" indent="0">
              <a:buClr>
                <a:schemeClr val="accent2"/>
              </a:buClr>
              <a:buSzPct val="83333"/>
              <a:buFont typeface="Arial"/>
              <a:buChar char="•"/>
            </a:pPr>
            <a:r>
              <a:rPr lang="en-US" sz="2400" dirty="0" err="1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Київ</a:t>
            </a:r>
            <a:r>
              <a:rPr lang="en-US" sz="2400" dirty="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, М</a:t>
            </a:r>
            <a:r>
              <a:rPr lang="uk-UA" sz="2400" dirty="0" err="1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інськ</a:t>
            </a:r>
            <a:r>
              <a:rPr lang="en-US" sz="2400" dirty="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, </a:t>
            </a:r>
            <a:r>
              <a:rPr lang="en-US" sz="2400" dirty="0" err="1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Варшава</a:t>
            </a:r>
            <a:r>
              <a:rPr lang="en-US" sz="2400" dirty="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;</a:t>
            </a:r>
          </a:p>
          <a:p>
            <a:pPr marL="0" lvl="1" indent="0">
              <a:buClr>
                <a:schemeClr val="accent2"/>
              </a:buClr>
              <a:buSzPct val="83333"/>
              <a:buFont typeface="Arial"/>
              <a:buChar char="•"/>
            </a:pPr>
            <a:r>
              <a:rPr lang="en-US" sz="2400" dirty="0" err="1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Літак</a:t>
            </a:r>
            <a:r>
              <a:rPr lang="en-US" sz="2400" dirty="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, </a:t>
            </a:r>
            <a:r>
              <a:rPr lang="en-US" sz="2400" dirty="0" err="1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птах</a:t>
            </a:r>
            <a:r>
              <a:rPr lang="en-US" sz="2400" dirty="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, </a:t>
            </a:r>
            <a:r>
              <a:rPr lang="en-US" sz="2400" dirty="0" err="1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метелик</a:t>
            </a:r>
            <a:r>
              <a:rPr lang="en-US" sz="2400" dirty="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;</a:t>
            </a:r>
          </a:p>
          <a:p>
            <a:pPr marL="0" lvl="1" indent="0">
              <a:buClr>
                <a:schemeClr val="accent2"/>
              </a:buClr>
              <a:buSzPct val="83333"/>
              <a:buFont typeface="Arial"/>
              <a:buChar char="•"/>
            </a:pPr>
            <a:r>
              <a:rPr lang="en-US" sz="2400" dirty="0" err="1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Огірок</a:t>
            </a:r>
            <a:r>
              <a:rPr lang="en-US" sz="2400" dirty="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, </a:t>
            </a:r>
            <a:r>
              <a:rPr lang="en-US" sz="2400" dirty="0" err="1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ялинка</a:t>
            </a:r>
            <a:r>
              <a:rPr lang="en-US" sz="2400" dirty="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, </a:t>
            </a:r>
            <a:r>
              <a:rPr lang="en-US" sz="2400" dirty="0" err="1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трава</a:t>
            </a:r>
            <a:endParaRPr lang="en-US" sz="2400" dirty="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219" name="Shape 219"/>
          <p:cNvSpPr/>
          <p:nvPr/>
        </p:nvSpPr>
        <p:spPr>
          <a:xfrm>
            <a:off x="3719737" y="3789041"/>
            <a:ext cx="1872109" cy="223108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</p:sp>
      <p:sp>
        <p:nvSpPr>
          <p:cNvPr id="220" name="Shape 220"/>
          <p:cNvSpPr/>
          <p:nvPr/>
        </p:nvSpPr>
        <p:spPr>
          <a:xfrm>
            <a:off x="3143673" y="5157193"/>
            <a:ext cx="1583705" cy="125154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</p:sp>
      <p:sp>
        <p:nvSpPr>
          <p:cNvPr id="221" name="Shape 221"/>
          <p:cNvSpPr/>
          <p:nvPr/>
        </p:nvSpPr>
        <p:spPr>
          <a:xfrm>
            <a:off x="2207568" y="3861048"/>
            <a:ext cx="1627706" cy="1578248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</p:sp>
      <p:sp>
        <p:nvSpPr>
          <p:cNvPr id="222" name="Shape 222"/>
          <p:cNvSpPr/>
          <p:nvPr/>
        </p:nvSpPr>
        <p:spPr>
          <a:xfrm>
            <a:off x="7320137" y="4077073"/>
            <a:ext cx="2005011" cy="1295399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</p:sp>
      <p:sp>
        <p:nvSpPr>
          <p:cNvPr id="223" name="Shape 223"/>
          <p:cNvSpPr/>
          <p:nvPr/>
        </p:nvSpPr>
        <p:spPr>
          <a:xfrm>
            <a:off x="6312025" y="4365105"/>
            <a:ext cx="1001711" cy="1533525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</p:sp>
      <p:sp>
        <p:nvSpPr>
          <p:cNvPr id="224" name="Shape 224"/>
          <p:cNvSpPr/>
          <p:nvPr/>
        </p:nvSpPr>
        <p:spPr>
          <a:xfrm>
            <a:off x="7320137" y="5229200"/>
            <a:ext cx="2068511" cy="900112"/>
          </a:xfrm>
          <a:prstGeom prst="rect">
            <a:avLst/>
          </a:prstGeom>
          <a:blipFill>
            <a:blip r:embed="rId9" cstate="print"/>
            <a:srcRect/>
            <a:stretch>
              <a:fillRect t="-100000"/>
            </a:stretch>
          </a:blipFill>
        </p:spPr>
      </p:sp>
      <p:sp>
        <p:nvSpPr>
          <p:cNvPr id="225" name="Shape 225"/>
          <p:cNvSpPr/>
          <p:nvPr/>
        </p:nvSpPr>
        <p:spPr>
          <a:xfrm>
            <a:off x="5447928" y="2636912"/>
            <a:ext cx="1296144" cy="1079946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</p:sp>
      <p:sp>
        <p:nvSpPr>
          <p:cNvPr id="227" name="Shape 227"/>
          <p:cNvSpPr/>
          <p:nvPr/>
        </p:nvSpPr>
        <p:spPr>
          <a:xfrm>
            <a:off x="8544272" y="2636912"/>
            <a:ext cx="1440160" cy="108012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</p:sp>
      <p:sp>
        <p:nvSpPr>
          <p:cNvPr id="17" name="Заголовок 2"/>
          <p:cNvSpPr>
            <a:spLocks noGrp="1"/>
          </p:cNvSpPr>
          <p:nvPr>
            <p:ph type="title"/>
          </p:nvPr>
        </p:nvSpPr>
        <p:spPr>
          <a:xfrm>
            <a:off x="1919536" y="269776"/>
            <a:ext cx="8229600" cy="1143000"/>
          </a:xfrm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uk-UA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ВПРАВА №4</a:t>
            </a:r>
          </a:p>
        </p:txBody>
      </p:sp>
      <p:pic>
        <p:nvPicPr>
          <p:cNvPr id="16386" name="Picture 2" descr="http://natalenko.name/wp-content/uploads/2012/06/DSC_0058.jpg"/>
          <p:cNvPicPr>
            <a:picLocks noChangeAspect="1" noChangeArrowheads="1"/>
          </p:cNvPicPr>
          <p:nvPr/>
        </p:nvPicPr>
        <p:blipFill>
          <a:blip r:embed="rId12" cstate="print"/>
          <a:srcRect r="26345" b="10526"/>
          <a:stretch>
            <a:fillRect/>
          </a:stretch>
        </p:blipFill>
        <p:spPr bwMode="auto">
          <a:xfrm>
            <a:off x="6888088" y="2492896"/>
            <a:ext cx="1512168" cy="12241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39513731"/>
      </p:ext>
    </p:extLst>
  </p:cSld>
  <p:clrMapOvr>
    <a:masterClrMapping/>
  </p:clrMapOvr>
  <p:transition spd="slow">
    <p:cut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63552" y="836712"/>
            <a:ext cx="8229600" cy="1143000"/>
          </a:xfrm>
        </p:spPr>
        <p:txBody>
          <a:bodyPr/>
          <a:lstStyle/>
          <a:p>
            <a:pPr algn="ctr"/>
            <a:r>
              <a:rPr lang="uk-UA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</a:rPr>
              <a:t>Визначте класифікацію</a:t>
            </a:r>
            <a:endParaRPr lang="ru-RU" sz="3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Arial Black" panose="020B0A04020102020204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063552" y="1772816"/>
            <a:ext cx="4040188" cy="639762"/>
          </a:xfrm>
        </p:spPr>
        <p:txBody>
          <a:bodyPr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uk-UA" sz="4000" dirty="0">
                <a:ln w="50800"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</a:rPr>
              <a:t>?</a:t>
            </a:r>
            <a:endParaRPr lang="ru-RU" sz="4000" dirty="0">
              <a:ln w="50800">
                <a:solidFill>
                  <a:schemeClr val="bg2">
                    <a:lumMod val="75000"/>
                  </a:schemeClr>
                </a:solidFill>
              </a:ln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2207568" y="2348880"/>
            <a:ext cx="4040188" cy="3951288"/>
          </a:xfrm>
        </p:spPr>
        <p:txBody>
          <a:bodyPr/>
          <a:lstStyle/>
          <a:p>
            <a:r>
              <a:rPr lang="uk-UA" sz="3200" b="1" dirty="0"/>
              <a:t>Волошка </a:t>
            </a:r>
          </a:p>
          <a:p>
            <a:r>
              <a:rPr lang="uk-UA" sz="3200" b="1" dirty="0"/>
              <a:t>Небо</a:t>
            </a:r>
          </a:p>
          <a:p>
            <a:r>
              <a:rPr lang="uk-UA" sz="3200" b="1" dirty="0"/>
              <a:t>Очі</a:t>
            </a:r>
          </a:p>
          <a:p>
            <a:r>
              <a:rPr lang="uk-UA" sz="3200" b="1" dirty="0"/>
              <a:t>Частина прапору України</a:t>
            </a:r>
          </a:p>
          <a:p>
            <a:r>
              <a:rPr lang="uk-UA" sz="3200" b="1" dirty="0"/>
              <a:t>Вода</a:t>
            </a:r>
          </a:p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68009" y="1772816"/>
            <a:ext cx="4041775" cy="639762"/>
          </a:xfrm>
        </p:spPr>
        <p:txBody>
          <a:bodyPr/>
          <a:lstStyle/>
          <a:p>
            <a:pPr algn="ctr"/>
            <a:r>
              <a:rPr lang="uk-UA" sz="3600" dirty="0">
                <a:solidFill>
                  <a:srgbClr val="7030A0"/>
                </a:solidFill>
              </a:rPr>
              <a:t>?</a:t>
            </a:r>
            <a:endParaRPr lang="ru-RU" sz="3600" dirty="0">
              <a:solidFill>
                <a:srgbClr val="7030A0"/>
              </a:solidFill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744073" y="2420888"/>
            <a:ext cx="3383359" cy="3951288"/>
          </a:xfrm>
        </p:spPr>
        <p:txBody>
          <a:bodyPr/>
          <a:lstStyle/>
          <a:p>
            <a:r>
              <a:rPr lang="uk-UA" sz="2800" b="1" dirty="0"/>
              <a:t>Яблуко</a:t>
            </a:r>
          </a:p>
          <a:p>
            <a:r>
              <a:rPr lang="uk-UA" sz="2800" b="1" dirty="0"/>
              <a:t>М'яч</a:t>
            </a:r>
          </a:p>
          <a:p>
            <a:r>
              <a:rPr lang="uk-UA" sz="2800" b="1" dirty="0"/>
              <a:t>Сонце</a:t>
            </a:r>
          </a:p>
          <a:p>
            <a:r>
              <a:rPr lang="uk-UA" sz="2800" b="1" dirty="0"/>
              <a:t>Новорічна прикраса</a:t>
            </a:r>
          </a:p>
          <a:p>
            <a:r>
              <a:rPr lang="uk-UA" sz="2800" b="1" dirty="0"/>
              <a:t>клубок</a:t>
            </a:r>
            <a:endParaRPr lang="ru-RU" sz="28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2495601" y="1844824"/>
            <a:ext cx="3138167" cy="523220"/>
          </a:xfrm>
          <a:prstGeom prst="rect">
            <a:avLst/>
          </a:prstGeom>
          <a:solidFill>
            <a:srgbClr val="99CCFF"/>
          </a:solidFill>
        </p:spPr>
        <p:txBody>
          <a:bodyPr wrap="none" rtlCol="0">
            <a:spAutoFit/>
          </a:bodyPr>
          <a:lstStyle/>
          <a:p>
            <a:r>
              <a:rPr lang="uk-UA" sz="2800" b="1" dirty="0">
                <a:solidFill>
                  <a:srgbClr val="FF0000"/>
                </a:solidFill>
              </a:rPr>
              <a:t>Блакитний колір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960096" y="1916832"/>
            <a:ext cx="2188612" cy="523220"/>
          </a:xfrm>
          <a:prstGeom prst="rect">
            <a:avLst/>
          </a:prstGeom>
          <a:solidFill>
            <a:srgbClr val="99CCFF"/>
          </a:solidFill>
        </p:spPr>
        <p:txBody>
          <a:bodyPr wrap="none" rtlCol="0">
            <a:spAutoFit/>
          </a:bodyPr>
          <a:lstStyle/>
          <a:p>
            <a:r>
              <a:rPr lang="uk-UA" sz="2800" b="1" dirty="0">
                <a:solidFill>
                  <a:srgbClr val="FF0000"/>
                </a:solidFill>
              </a:rPr>
              <a:t>Форма кулі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9" name="Заголовок 2"/>
          <p:cNvSpPr txBox="1">
            <a:spLocks/>
          </p:cNvSpPr>
          <p:nvPr/>
        </p:nvSpPr>
        <p:spPr bwMode="auto">
          <a:xfrm>
            <a:off x="1919536" y="26064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uk-UA" sz="4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  <a:ea typeface="+mj-ea"/>
                <a:cs typeface="+mj-cs"/>
              </a:rPr>
              <a:t>ВПРАВА №5</a:t>
            </a:r>
          </a:p>
        </p:txBody>
      </p:sp>
    </p:spTree>
    <p:extLst>
      <p:ext uri="{BB962C8B-B14F-4D97-AF65-F5344CB8AC3E}">
        <p14:creationId xmlns:p14="http://schemas.microsoft.com/office/powerpoint/2010/main" val="4089721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build="p"/>
      <p:bldP spid="7" grpId="0" animBg="1"/>
      <p:bldP spid="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Заголовок 5"/>
          <p:cNvSpPr>
            <a:spLocks noGrp="1"/>
          </p:cNvSpPr>
          <p:nvPr>
            <p:ph type="title"/>
          </p:nvPr>
        </p:nvSpPr>
        <p:spPr>
          <a:xfrm>
            <a:off x="2207568" y="1268761"/>
            <a:ext cx="7850188" cy="719137"/>
          </a:xfrm>
        </p:spPr>
        <p:txBody>
          <a:bodyPr/>
          <a:lstStyle/>
          <a:p>
            <a:r>
              <a:rPr lang="uk-UA" sz="2800" b="1" dirty="0"/>
              <a:t>Відповідай швидко!</a:t>
            </a:r>
            <a:br>
              <a:rPr lang="uk-UA" sz="2800" b="1" dirty="0"/>
            </a:br>
            <a:endParaRPr lang="en-US" sz="2800" dirty="0"/>
          </a:p>
        </p:txBody>
      </p:sp>
      <p:sp>
        <p:nvSpPr>
          <p:cNvPr id="8196" name="Содержимое 6"/>
          <p:cNvSpPr>
            <a:spLocks noGrp="1"/>
          </p:cNvSpPr>
          <p:nvPr>
            <p:ph sz="half" idx="1"/>
          </p:nvPr>
        </p:nvSpPr>
        <p:spPr>
          <a:xfrm>
            <a:off x="2567608" y="1772816"/>
            <a:ext cx="3384376" cy="2664296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uk-UA" sz="2000" b="1" dirty="0">
                <a:solidFill>
                  <a:schemeClr val="accent1">
                    <a:lumMod val="75000"/>
                  </a:schemeClr>
                </a:solidFill>
              </a:rPr>
              <a:t>Скільки ніг у трьох слонів?</a:t>
            </a:r>
          </a:p>
          <a:p>
            <a:pPr>
              <a:buFont typeface="Arial" charset="0"/>
              <a:buNone/>
            </a:pPr>
            <a:r>
              <a:rPr lang="uk-UA" sz="2000" b="1" dirty="0">
                <a:solidFill>
                  <a:schemeClr val="accent1">
                    <a:lumMod val="75000"/>
                  </a:schemeClr>
                </a:solidFill>
              </a:rPr>
              <a:t>А очей в семи вовків?</a:t>
            </a:r>
          </a:p>
          <a:p>
            <a:pPr>
              <a:buFont typeface="Arial" charset="0"/>
              <a:buNone/>
            </a:pPr>
            <a:r>
              <a:rPr lang="uk-UA" sz="2000" b="1" dirty="0">
                <a:solidFill>
                  <a:schemeClr val="accent1">
                    <a:lumMod val="75000"/>
                  </a:schemeClr>
                </a:solidFill>
              </a:rPr>
              <a:t>В двох трикутниках - кутів?</a:t>
            </a:r>
          </a:p>
          <a:p>
            <a:pPr>
              <a:buFont typeface="Arial" charset="0"/>
              <a:buNone/>
            </a:pPr>
            <a:r>
              <a:rPr lang="uk-UA" sz="2000" b="1" dirty="0">
                <a:solidFill>
                  <a:schemeClr val="accent1">
                    <a:lumMod val="75000"/>
                  </a:schemeClr>
                </a:solidFill>
              </a:rPr>
              <a:t>Лап у чотирьох вовків?</a:t>
            </a:r>
          </a:p>
          <a:p>
            <a:pPr>
              <a:buFont typeface="Arial" charset="0"/>
              <a:buNone/>
            </a:pPr>
            <a:r>
              <a:rPr lang="uk-UA" sz="2000" b="1" dirty="0">
                <a:solidFill>
                  <a:schemeClr val="accent1">
                    <a:lumMod val="75000"/>
                  </a:schemeClr>
                </a:solidFill>
              </a:rPr>
              <a:t>Ніжок у шести курчат?</a:t>
            </a:r>
          </a:p>
          <a:p>
            <a:pPr>
              <a:buFont typeface="Arial" charset="0"/>
              <a:buNone/>
            </a:pPr>
            <a:r>
              <a:rPr lang="uk-UA" sz="2000" b="1" dirty="0">
                <a:solidFill>
                  <a:schemeClr val="accent1">
                    <a:lumMod val="75000"/>
                  </a:schemeClr>
                </a:solidFill>
              </a:rPr>
              <a:t>Вушок в </a:t>
            </a:r>
            <a:r>
              <a:rPr lang="uk-UA" sz="2000" b="1" dirty="0" err="1">
                <a:solidFill>
                  <a:schemeClr val="accent1">
                    <a:lumMod val="75000"/>
                  </a:schemeClr>
                </a:solidFill>
              </a:rPr>
              <a:t>дев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`</a:t>
            </a:r>
            <a:r>
              <a:rPr lang="uk-UA" sz="2000" b="1" dirty="0" err="1">
                <a:solidFill>
                  <a:schemeClr val="accent1">
                    <a:lumMod val="75000"/>
                  </a:schemeClr>
                </a:solidFill>
              </a:rPr>
              <a:t>яти</a:t>
            </a:r>
            <a:r>
              <a:rPr lang="uk-UA" sz="2000" b="1" dirty="0">
                <a:solidFill>
                  <a:schemeClr val="accent1">
                    <a:lumMod val="75000"/>
                  </a:schemeClr>
                </a:solidFill>
              </a:rPr>
              <a:t> зайчат?</a:t>
            </a:r>
          </a:p>
          <a:p>
            <a:pPr>
              <a:buFont typeface="Arial" charset="0"/>
              <a:buNone/>
            </a:pPr>
            <a:r>
              <a:rPr lang="uk-UA" sz="2000" b="1" dirty="0">
                <a:solidFill>
                  <a:schemeClr val="accent1">
                    <a:lumMod val="75000"/>
                  </a:schemeClr>
                </a:solidFill>
              </a:rPr>
              <a:t>Ріжок у п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`</a:t>
            </a:r>
            <a:r>
              <a:rPr lang="uk-UA" sz="2000" b="1" dirty="0" err="1">
                <a:solidFill>
                  <a:schemeClr val="accent1">
                    <a:lumMod val="75000"/>
                  </a:schemeClr>
                </a:solidFill>
              </a:rPr>
              <a:t>яти</a:t>
            </a:r>
            <a:r>
              <a:rPr lang="uk-UA" sz="2000" b="1" dirty="0">
                <a:solidFill>
                  <a:schemeClr val="accent1">
                    <a:lumMod val="75000"/>
                  </a:schemeClr>
                </a:solidFill>
              </a:rPr>
              <a:t> корів?</a:t>
            </a:r>
          </a:p>
          <a:p>
            <a:pPr>
              <a:buFont typeface="Arial" charset="0"/>
              <a:buNone/>
            </a:pPr>
            <a:endParaRPr lang="en-US" sz="2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197" name="Содержимое 7"/>
          <p:cNvSpPr>
            <a:spLocks noGrp="1"/>
          </p:cNvSpPr>
          <p:nvPr>
            <p:ph sz="half" idx="2"/>
          </p:nvPr>
        </p:nvSpPr>
        <p:spPr>
          <a:xfrm>
            <a:off x="6312025" y="1772816"/>
            <a:ext cx="3362697" cy="2232249"/>
          </a:xfrm>
        </p:spPr>
        <p:txBody>
          <a:bodyPr/>
          <a:lstStyle/>
          <a:p>
            <a:pPr>
              <a:buNone/>
            </a:pPr>
            <a:r>
              <a:rPr lang="uk-UA" sz="2000" b="1" dirty="0">
                <a:solidFill>
                  <a:schemeClr val="accent1">
                    <a:lumMod val="75000"/>
                  </a:schemeClr>
                </a:solidFill>
              </a:rPr>
              <a:t>Скільки ніг у двох корів?</a:t>
            </a:r>
          </a:p>
          <a:p>
            <a:pPr>
              <a:buNone/>
            </a:pPr>
            <a:r>
              <a:rPr lang="uk-UA" sz="2000" b="1" dirty="0">
                <a:solidFill>
                  <a:schemeClr val="accent1">
                    <a:lumMod val="75000"/>
                  </a:schemeClr>
                </a:solidFill>
              </a:rPr>
              <a:t>Пальців на руках шістьох?</a:t>
            </a:r>
          </a:p>
          <a:p>
            <a:pPr>
              <a:buNone/>
            </a:pPr>
            <a:r>
              <a:rPr lang="uk-UA" sz="2000" b="1" dirty="0">
                <a:solidFill>
                  <a:schemeClr val="accent1">
                    <a:lumMod val="75000"/>
                  </a:schemeClr>
                </a:solidFill>
              </a:rPr>
              <a:t>Крил у </a:t>
            </a:r>
            <a:r>
              <a:rPr lang="uk-UA" sz="2000" b="1" dirty="0" err="1">
                <a:solidFill>
                  <a:schemeClr val="accent1">
                    <a:lumMod val="75000"/>
                  </a:schemeClr>
                </a:solidFill>
              </a:rPr>
              <a:t>дев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`</a:t>
            </a:r>
            <a:r>
              <a:rPr lang="uk-UA" sz="2000" b="1" dirty="0" err="1">
                <a:solidFill>
                  <a:schemeClr val="accent1">
                    <a:lumMod val="75000"/>
                  </a:schemeClr>
                </a:solidFill>
              </a:rPr>
              <a:t>яти</a:t>
            </a:r>
            <a:r>
              <a:rPr lang="uk-UA" sz="2000" b="1" dirty="0">
                <a:solidFill>
                  <a:schemeClr val="accent1">
                    <a:lumMod val="75000"/>
                  </a:schemeClr>
                </a:solidFill>
              </a:rPr>
              <a:t> синиць?</a:t>
            </a:r>
          </a:p>
          <a:p>
            <a:pPr>
              <a:buNone/>
            </a:pPr>
            <a:r>
              <a:rPr lang="uk-UA" sz="2000" b="1" dirty="0">
                <a:solidFill>
                  <a:schemeClr val="accent1">
                    <a:lumMod val="75000"/>
                  </a:schemeClr>
                </a:solidFill>
              </a:rPr>
              <a:t>Вушок у сімох лисиць?</a:t>
            </a:r>
          </a:p>
          <a:p>
            <a:pPr>
              <a:buNone/>
            </a:pPr>
            <a:r>
              <a:rPr lang="uk-UA" sz="2000" b="1" dirty="0">
                <a:solidFill>
                  <a:schemeClr val="accent1">
                    <a:lumMod val="75000"/>
                  </a:schemeClr>
                </a:solidFill>
              </a:rPr>
              <a:t>В десятьох собачок лап?</a:t>
            </a:r>
          </a:p>
          <a:p>
            <a:pPr>
              <a:buNone/>
            </a:pPr>
            <a:r>
              <a:rPr lang="uk-UA" sz="2000" b="1" dirty="0">
                <a:solidFill>
                  <a:schemeClr val="accent1">
                    <a:lumMod val="75000"/>
                  </a:schemeClr>
                </a:solidFill>
              </a:rPr>
              <a:t>Хвостиків у сотні жаб?</a:t>
            </a:r>
            <a:endParaRPr lang="en-US" sz="2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" name="Заголовок 5"/>
          <p:cNvSpPr txBox="1">
            <a:spLocks/>
          </p:cNvSpPr>
          <p:nvPr/>
        </p:nvSpPr>
        <p:spPr>
          <a:xfrm>
            <a:off x="2495600" y="548680"/>
            <a:ext cx="7200800" cy="79208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uk-UA" sz="4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  <a:ea typeface="+mj-ea"/>
                <a:cs typeface="+mj-cs"/>
              </a:rPr>
              <a:t>МАТЕМАТИЧНА  ЗУПИНКА</a:t>
            </a:r>
            <a:endParaRPr lang="en-US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2052" name="Picture 4" descr="http://kaz2.docdat.com/pars_docs/refs/159/158869/158869_html_547810d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91544" y="5301208"/>
            <a:ext cx="1499658" cy="1124744"/>
          </a:xfrm>
          <a:prstGeom prst="rect">
            <a:avLst/>
          </a:prstGeom>
          <a:noFill/>
        </p:spPr>
      </p:pic>
      <p:pic>
        <p:nvPicPr>
          <p:cNvPr id="2054" name="Picture 6" descr="http://russianlearn.com/images/photos/slo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7728" y="4509121"/>
            <a:ext cx="1512168" cy="1079071"/>
          </a:xfrm>
          <a:prstGeom prst="rect">
            <a:avLst/>
          </a:prstGeom>
          <a:noFill/>
        </p:spPr>
      </p:pic>
      <p:sp>
        <p:nvSpPr>
          <p:cNvPr id="2056" name="AutoShape 8" descr="Результат пошуку зображень за запитом &quot;курка малюнок&quot;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2058" name="AutoShape 10" descr="Результат пошуку зображень за запитом &quot;курка малюнок&quot;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060" name="Picture 12" descr="http://image.tsn.ua/media/images2/original/Feb2012/383566340.jpg"/>
          <p:cNvPicPr>
            <a:picLocks noChangeAspect="1" noChangeArrowheads="1"/>
          </p:cNvPicPr>
          <p:nvPr/>
        </p:nvPicPr>
        <p:blipFill>
          <a:blip r:embed="rId4" cstate="print"/>
          <a:srcRect l="9540" r="17723" b="4973"/>
          <a:stretch>
            <a:fillRect/>
          </a:stretch>
        </p:blipFill>
        <p:spPr bwMode="auto">
          <a:xfrm>
            <a:off x="5303912" y="5229201"/>
            <a:ext cx="1584176" cy="1168655"/>
          </a:xfrm>
          <a:prstGeom prst="rect">
            <a:avLst/>
          </a:prstGeom>
          <a:noFill/>
        </p:spPr>
      </p:pic>
      <p:pic>
        <p:nvPicPr>
          <p:cNvPr id="2062" name="Picture 14" descr="http://www.bizslovo.org/content/images/stories/torop/synycya_vel1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04112" y="4437112"/>
            <a:ext cx="1440160" cy="1080120"/>
          </a:xfrm>
          <a:prstGeom prst="rect">
            <a:avLst/>
          </a:prstGeom>
          <a:noFill/>
        </p:spPr>
      </p:pic>
      <p:pic>
        <p:nvPicPr>
          <p:cNvPr id="2064" name="Picture 16" descr="http://www.latoro.ru/oboi/animals/18645-oboi-zayats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665978" y="5301208"/>
            <a:ext cx="1534478" cy="115085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135560" y="1196752"/>
            <a:ext cx="7632848" cy="48628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6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  <a:ea typeface="+mj-ea"/>
                <a:cs typeface="+mj-cs"/>
              </a:rPr>
              <a:t>Яка властивість вказує на призначення об'єкта</a:t>
            </a:r>
            <a:r>
              <a:rPr lang="ru-RU" sz="3600" b="1" dirty="0" err="1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  <a:ea typeface="+mj-ea"/>
                <a:cs typeface="+mj-cs"/>
              </a:rPr>
              <a:t>?</a:t>
            </a:r>
            <a:endParaRPr lang="ru-RU" sz="3600" b="1" dirty="0">
              <a:ln w="10541" cmpd="sng">
                <a:solidFill>
                  <a:schemeClr val="tx1"/>
                </a:solidFill>
                <a:prstDash val="solid"/>
              </a:ln>
              <a:solidFill>
                <a:srgbClr val="C00000"/>
              </a:solidFill>
              <a:latin typeface="Arial Black" panose="020B0A04020102020204" pitchFamily="34" charset="0"/>
              <a:ea typeface="+mj-ea"/>
              <a:cs typeface="+mj-cs"/>
            </a:endParaRPr>
          </a:p>
          <a:p>
            <a:endParaRPr lang="ru-RU" sz="3600" dirty="0"/>
          </a:p>
          <a:p>
            <a:r>
              <a:rPr lang="ru-RU" sz="3200" b="1" dirty="0"/>
              <a:t>а) </a:t>
            </a:r>
            <a:r>
              <a:rPr lang="ru-RU" sz="3200" b="1" dirty="0" err="1"/>
              <a:t>являється</a:t>
            </a:r>
            <a:r>
              <a:rPr lang="ru-RU" sz="3200" b="1" dirty="0"/>
              <a:t> </a:t>
            </a:r>
            <a:r>
              <a:rPr lang="ru-RU" sz="3200" b="1" dirty="0" err="1"/>
              <a:t>носієм</a:t>
            </a:r>
            <a:r>
              <a:rPr lang="ru-RU" sz="3200" b="1" dirty="0"/>
              <a:t> </a:t>
            </a:r>
            <a:r>
              <a:rPr lang="ru-RU" sz="3200" b="1" dirty="0" err="1"/>
              <a:t>інформації</a:t>
            </a:r>
            <a:r>
              <a:rPr lang="ru-RU" sz="3200" b="1" dirty="0"/>
              <a:t>;</a:t>
            </a:r>
          </a:p>
          <a:p>
            <a:endParaRPr lang="ru-RU" sz="1400" b="1" dirty="0"/>
          </a:p>
          <a:p>
            <a:r>
              <a:rPr lang="ru-RU" sz="3200" b="1" dirty="0"/>
              <a:t>б) </a:t>
            </a:r>
            <a:r>
              <a:rPr lang="ru-RU" sz="3200" b="1" dirty="0" err="1"/>
              <a:t>може</a:t>
            </a:r>
            <a:r>
              <a:rPr lang="ru-RU" sz="3200" b="1" dirty="0"/>
              <a:t> </a:t>
            </a:r>
            <a:r>
              <a:rPr lang="ru-RU" sz="3200" b="1" dirty="0" err="1"/>
              <a:t>пофарбувати</a:t>
            </a:r>
            <a:r>
              <a:rPr lang="ru-RU" sz="3200" b="1" dirty="0"/>
              <a:t> у </a:t>
            </a:r>
            <a:r>
              <a:rPr lang="ru-RU" sz="3200" b="1" dirty="0" err="1"/>
              <a:t>синій</a:t>
            </a:r>
            <a:r>
              <a:rPr lang="ru-RU" sz="3200" b="1" dirty="0"/>
              <a:t> </a:t>
            </a:r>
            <a:r>
              <a:rPr lang="ru-RU" sz="3200" b="1" dirty="0" err="1"/>
              <a:t>колір</a:t>
            </a:r>
            <a:r>
              <a:rPr lang="ru-RU" sz="3200" b="1" dirty="0"/>
              <a:t>;</a:t>
            </a:r>
          </a:p>
          <a:p>
            <a:endParaRPr lang="ru-RU" sz="1400" b="1" dirty="0"/>
          </a:p>
          <a:p>
            <a:r>
              <a:rPr lang="ru-RU" sz="3200" b="1" dirty="0"/>
              <a:t>в) </a:t>
            </a:r>
            <a:r>
              <a:rPr lang="ru-RU" sz="3200" b="1" dirty="0" err="1"/>
              <a:t>може</a:t>
            </a:r>
            <a:r>
              <a:rPr lang="ru-RU" sz="3200" b="1" dirty="0"/>
              <a:t> </a:t>
            </a:r>
            <a:r>
              <a:rPr lang="ru-RU" sz="3200" b="1" dirty="0" err="1"/>
              <a:t>високо</a:t>
            </a:r>
            <a:r>
              <a:rPr lang="ru-RU" sz="3200" b="1" dirty="0"/>
              <a:t> </a:t>
            </a:r>
            <a:r>
              <a:rPr lang="ru-RU" sz="3200" b="1" dirty="0" err="1"/>
              <a:t>підскочити</a:t>
            </a:r>
            <a:r>
              <a:rPr lang="ru-RU" sz="3200" b="1" dirty="0"/>
              <a:t>;</a:t>
            </a:r>
          </a:p>
          <a:p>
            <a:endParaRPr lang="ru-RU" sz="1400" b="1" dirty="0"/>
          </a:p>
          <a:p>
            <a:r>
              <a:rPr lang="ru-RU" sz="3200" b="1" dirty="0"/>
              <a:t>г) форма </a:t>
            </a:r>
            <a:r>
              <a:rPr lang="ru-RU" sz="3200" b="1" dirty="0" err="1"/>
              <a:t>можна</a:t>
            </a:r>
            <a:r>
              <a:rPr lang="ru-RU" sz="3200" b="1" dirty="0"/>
              <a:t> </a:t>
            </a:r>
            <a:r>
              <a:rPr lang="ru-RU" sz="3200" b="1" dirty="0" err="1"/>
              <a:t>поставити</a:t>
            </a:r>
            <a:r>
              <a:rPr lang="ru-RU" sz="3200" b="1" dirty="0"/>
              <a:t> на</a:t>
            </a:r>
          </a:p>
          <a:p>
            <a:r>
              <a:rPr lang="ru-RU" sz="3200" b="1" dirty="0"/>
              <a:t>    </a:t>
            </a:r>
            <a:r>
              <a:rPr lang="ru-RU" sz="3200" b="1" dirty="0" err="1"/>
              <a:t>полицю</a:t>
            </a:r>
            <a:r>
              <a:rPr lang="ru-RU" sz="3200" b="1" dirty="0"/>
              <a:t>;</a:t>
            </a:r>
          </a:p>
        </p:txBody>
      </p:sp>
      <p:sp>
        <p:nvSpPr>
          <p:cNvPr id="5" name="Овал 4"/>
          <p:cNvSpPr/>
          <p:nvPr/>
        </p:nvSpPr>
        <p:spPr>
          <a:xfrm>
            <a:off x="2495600" y="2780928"/>
            <a:ext cx="6264696" cy="93610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>
              <a:noFill/>
            </a:endParaRPr>
          </a:p>
        </p:txBody>
      </p:sp>
      <p:sp>
        <p:nvSpPr>
          <p:cNvPr id="6" name="Заголовок 2"/>
          <p:cNvSpPr txBox="1">
            <a:spLocks/>
          </p:cNvSpPr>
          <p:nvPr/>
        </p:nvSpPr>
        <p:spPr bwMode="auto">
          <a:xfrm>
            <a:off x="1991544" y="26064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uk-UA" sz="4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  <a:ea typeface="+mj-ea"/>
                <a:cs typeface="+mj-cs"/>
              </a:rPr>
              <a:t>ВПРАВА №6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063552" y="548680"/>
            <a:ext cx="7632848" cy="5201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6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  <a:ea typeface="+mj-ea"/>
                <a:cs typeface="+mj-cs"/>
              </a:rPr>
              <a:t>Яка властивість вказує на форму об'єкта</a:t>
            </a:r>
            <a:r>
              <a:rPr lang="ru-RU" sz="3600" b="1" dirty="0" err="1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  <a:ea typeface="+mj-ea"/>
                <a:cs typeface="+mj-cs"/>
              </a:rPr>
              <a:t>?</a:t>
            </a:r>
            <a:endParaRPr lang="ru-RU" sz="3600" b="1" dirty="0">
              <a:ln w="10541" cmpd="sng">
                <a:solidFill>
                  <a:schemeClr val="tx1"/>
                </a:solidFill>
                <a:prstDash val="solid"/>
              </a:ln>
              <a:solidFill>
                <a:srgbClr val="C00000"/>
              </a:solidFill>
              <a:latin typeface="Arial Black" panose="020B0A04020102020204" pitchFamily="34" charset="0"/>
              <a:ea typeface="+mj-ea"/>
              <a:cs typeface="+mj-cs"/>
            </a:endParaRPr>
          </a:p>
          <a:p>
            <a:endParaRPr lang="ru-RU" sz="3600" dirty="0"/>
          </a:p>
          <a:p>
            <a:r>
              <a:rPr lang="ru-RU" sz="3200" b="1" dirty="0"/>
              <a:t>а) </a:t>
            </a:r>
            <a:r>
              <a:rPr lang="ru-RU" sz="3200" b="1" dirty="0" err="1"/>
              <a:t>білий</a:t>
            </a:r>
            <a:r>
              <a:rPr lang="ru-RU" sz="3200" b="1" dirty="0"/>
              <a:t>;</a:t>
            </a:r>
          </a:p>
          <a:p>
            <a:endParaRPr lang="ru-RU" sz="3200" b="1" dirty="0"/>
          </a:p>
          <a:p>
            <a:r>
              <a:rPr lang="ru-RU" sz="3200" b="1" dirty="0"/>
              <a:t>б) </a:t>
            </a:r>
            <a:r>
              <a:rPr lang="ru-RU" sz="3200" b="1" dirty="0" err="1"/>
              <a:t>круглий</a:t>
            </a:r>
            <a:r>
              <a:rPr lang="ru-RU" sz="3200" b="1" dirty="0"/>
              <a:t>;</a:t>
            </a:r>
          </a:p>
          <a:p>
            <a:endParaRPr lang="ru-RU" sz="3200" b="1" dirty="0"/>
          </a:p>
          <a:p>
            <a:r>
              <a:rPr lang="ru-RU" sz="3200" b="1" dirty="0"/>
              <a:t>в) далекий;</a:t>
            </a:r>
          </a:p>
          <a:p>
            <a:endParaRPr lang="ru-RU" sz="3200" b="1" dirty="0"/>
          </a:p>
          <a:p>
            <a:r>
              <a:rPr lang="ru-RU" sz="3200" b="1" dirty="0"/>
              <a:t>г) </a:t>
            </a:r>
            <a:r>
              <a:rPr lang="ru-RU" sz="3200" b="1" dirty="0" err="1"/>
              <a:t>корисний</a:t>
            </a:r>
            <a:r>
              <a:rPr lang="ru-RU" sz="3200" b="1" dirty="0"/>
              <a:t>;</a:t>
            </a:r>
          </a:p>
        </p:txBody>
      </p:sp>
      <p:sp>
        <p:nvSpPr>
          <p:cNvPr id="5" name="Овал 4"/>
          <p:cNvSpPr/>
          <p:nvPr/>
        </p:nvSpPr>
        <p:spPr>
          <a:xfrm>
            <a:off x="2567608" y="3140968"/>
            <a:ext cx="1944216" cy="79208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>
              <a:noFill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063552" y="548680"/>
            <a:ext cx="7632848" cy="5201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6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  <a:ea typeface="+mj-ea"/>
                <a:cs typeface="+mj-cs"/>
              </a:rPr>
              <a:t>Яка властивість вказує на розмір об'єкта</a:t>
            </a:r>
            <a:r>
              <a:rPr lang="ru-RU" sz="3600" b="1" dirty="0" err="1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  <a:ea typeface="+mj-ea"/>
                <a:cs typeface="+mj-cs"/>
              </a:rPr>
              <a:t>?</a:t>
            </a:r>
            <a:endParaRPr lang="ru-RU" sz="3600" b="1" dirty="0">
              <a:ln w="10541" cmpd="sng">
                <a:solidFill>
                  <a:schemeClr val="tx1"/>
                </a:solidFill>
                <a:prstDash val="solid"/>
              </a:ln>
              <a:solidFill>
                <a:srgbClr val="C00000"/>
              </a:solidFill>
              <a:latin typeface="Arial Black" panose="020B0A04020102020204" pitchFamily="34" charset="0"/>
              <a:ea typeface="+mj-ea"/>
              <a:cs typeface="+mj-cs"/>
            </a:endParaRPr>
          </a:p>
          <a:p>
            <a:endParaRPr lang="ru-RU" sz="3600" dirty="0"/>
          </a:p>
          <a:p>
            <a:r>
              <a:rPr lang="ru-RU" sz="3200" b="1" dirty="0"/>
              <a:t>а) </a:t>
            </a:r>
            <a:r>
              <a:rPr lang="ru-RU" sz="3200" b="1" dirty="0" err="1"/>
              <a:t>зелений</a:t>
            </a:r>
            <a:r>
              <a:rPr lang="ru-RU" sz="3200" b="1" dirty="0"/>
              <a:t>;</a:t>
            </a:r>
          </a:p>
          <a:p>
            <a:endParaRPr lang="ru-RU" sz="3200" b="1" dirty="0"/>
          </a:p>
          <a:p>
            <a:r>
              <a:rPr lang="ru-RU" sz="3200" b="1" dirty="0"/>
              <a:t>б) </a:t>
            </a:r>
            <a:r>
              <a:rPr lang="ru-RU" sz="3200" b="1" dirty="0" err="1"/>
              <a:t>круглий</a:t>
            </a:r>
            <a:r>
              <a:rPr lang="ru-RU" sz="3200" b="1" dirty="0"/>
              <a:t>;</a:t>
            </a:r>
          </a:p>
          <a:p>
            <a:endParaRPr lang="ru-RU" sz="3200" b="1" dirty="0"/>
          </a:p>
          <a:p>
            <a:r>
              <a:rPr lang="ru-RU" sz="3200" b="1" dirty="0"/>
              <a:t>в) великий;</a:t>
            </a:r>
          </a:p>
          <a:p>
            <a:endParaRPr lang="ru-RU" sz="3200" b="1" dirty="0"/>
          </a:p>
          <a:p>
            <a:r>
              <a:rPr lang="ru-RU" sz="3200" b="1" dirty="0"/>
              <a:t>г) </a:t>
            </a:r>
            <a:r>
              <a:rPr lang="ru-RU" sz="3200" b="1" dirty="0" err="1"/>
              <a:t>корисний</a:t>
            </a:r>
            <a:r>
              <a:rPr lang="ru-RU" sz="3200" b="1" dirty="0"/>
              <a:t>;</a:t>
            </a:r>
          </a:p>
        </p:txBody>
      </p:sp>
      <p:sp>
        <p:nvSpPr>
          <p:cNvPr id="5" name="Овал 4"/>
          <p:cNvSpPr/>
          <p:nvPr/>
        </p:nvSpPr>
        <p:spPr>
          <a:xfrm>
            <a:off x="2495600" y="4077072"/>
            <a:ext cx="1944216" cy="79208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>
              <a:noFill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063552" y="548680"/>
            <a:ext cx="8208912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6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  <a:ea typeface="+mj-ea"/>
                <a:cs typeface="+mj-cs"/>
              </a:rPr>
              <a:t>Яка властивість вказує на матеріал з якого зроблено об'єкт</a:t>
            </a:r>
            <a:r>
              <a:rPr lang="ru-RU" sz="36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  <a:ea typeface="+mj-ea"/>
                <a:cs typeface="+mj-cs"/>
              </a:rPr>
              <a:t>?</a:t>
            </a:r>
          </a:p>
          <a:p>
            <a:endParaRPr lang="ru-RU" sz="3600" dirty="0"/>
          </a:p>
          <a:p>
            <a:r>
              <a:rPr lang="ru-RU" sz="3200" b="1" dirty="0"/>
              <a:t>а) </a:t>
            </a:r>
            <a:r>
              <a:rPr lang="ru-RU" sz="3200" b="1" dirty="0" err="1"/>
              <a:t>фіолетовий</a:t>
            </a:r>
            <a:r>
              <a:rPr lang="ru-RU" sz="3200" b="1" dirty="0"/>
              <a:t>;</a:t>
            </a:r>
          </a:p>
          <a:p>
            <a:endParaRPr lang="ru-RU" sz="3200" b="1" dirty="0"/>
          </a:p>
          <a:p>
            <a:r>
              <a:rPr lang="ru-RU" sz="3200" b="1" dirty="0"/>
              <a:t>б) маленький;</a:t>
            </a:r>
          </a:p>
          <a:p>
            <a:endParaRPr lang="ru-RU" sz="3200" b="1" dirty="0"/>
          </a:p>
          <a:p>
            <a:r>
              <a:rPr lang="ru-RU" sz="3200" b="1" dirty="0"/>
              <a:t>в) </a:t>
            </a:r>
            <a:r>
              <a:rPr lang="ru-RU" sz="3200" b="1" dirty="0" err="1"/>
              <a:t>швидкий</a:t>
            </a:r>
            <a:r>
              <a:rPr lang="ru-RU" sz="3200" b="1" dirty="0"/>
              <a:t>;</a:t>
            </a:r>
          </a:p>
          <a:p>
            <a:endParaRPr lang="ru-RU" sz="3200" b="1" dirty="0"/>
          </a:p>
          <a:p>
            <a:r>
              <a:rPr lang="ru-RU" sz="3200" b="1" dirty="0"/>
              <a:t>г) </a:t>
            </a:r>
            <a:r>
              <a:rPr lang="ru-RU" sz="3200" b="1" dirty="0" err="1"/>
              <a:t>пластмасовий</a:t>
            </a:r>
            <a:r>
              <a:rPr lang="ru-RU" sz="3200" b="1" dirty="0"/>
              <a:t>;</a:t>
            </a:r>
          </a:p>
        </p:txBody>
      </p:sp>
      <p:sp>
        <p:nvSpPr>
          <p:cNvPr id="5" name="Овал 4"/>
          <p:cNvSpPr/>
          <p:nvPr/>
        </p:nvSpPr>
        <p:spPr>
          <a:xfrm>
            <a:off x="1919536" y="5445224"/>
            <a:ext cx="3816424" cy="93610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>
              <a:noFill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91544" y="476672"/>
            <a:ext cx="8229600" cy="864096"/>
          </a:xfrm>
        </p:spPr>
        <p:txBody>
          <a:bodyPr/>
          <a:lstStyle/>
          <a:p>
            <a:r>
              <a:rPr lang="uk-UA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Arial Black" panose="020B0A04020102020204" pitchFamily="34" charset="0"/>
              </a:rPr>
              <a:t>Самостійна робота</a:t>
            </a:r>
          </a:p>
        </p:txBody>
      </p:sp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9576" y="1844824"/>
            <a:ext cx="7693486" cy="432048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135561" y="692697"/>
            <a:ext cx="5758307" cy="1200329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  <a:ea typeface="+mj-ea"/>
                <a:cs typeface="+mj-cs"/>
              </a:rPr>
              <a:t>ФІЗКУЛЬТХВИЛИНКА</a:t>
            </a:r>
            <a:endParaRPr lang="en-US" sz="3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Arial Black" panose="020B0A04020102020204" pitchFamily="34" charset="0"/>
              <a:ea typeface="+mj-ea"/>
              <a:cs typeface="+mj-cs"/>
            </a:endParaRPr>
          </a:p>
          <a:p>
            <a:pPr algn="ctr"/>
            <a:r>
              <a:rPr lang="ru-RU" sz="36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  <a:ea typeface="+mj-ea"/>
                <a:cs typeface="+mj-cs"/>
              </a:rPr>
              <a:t>Гімнастика</a:t>
            </a:r>
            <a:r>
              <a:rPr lang="ru-RU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  <a:ea typeface="+mj-ea"/>
                <a:cs typeface="+mj-cs"/>
              </a:rPr>
              <a:t> для очей</a:t>
            </a:r>
          </a:p>
        </p:txBody>
      </p:sp>
      <p:pic>
        <p:nvPicPr>
          <p:cNvPr id="58372" name="Picture 4" descr="http://mobilewallpapers.narod.ru/cartoon/images/bird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55840" y="1988841"/>
            <a:ext cx="2790310" cy="37204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8370" name="Picture 2" descr="http://mirgif.com/jivotnie/dve-pticy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44660" y="332656"/>
            <a:ext cx="2823341" cy="2232248"/>
          </a:xfrm>
          <a:prstGeom prst="rect">
            <a:avLst/>
          </a:prstGeom>
          <a:noFill/>
        </p:spPr>
      </p:pic>
      <p:graphicFrame>
        <p:nvGraphicFramePr>
          <p:cNvPr id="9" name="Group 46"/>
          <p:cNvGraphicFramePr>
            <a:graphicFrameLocks noGrp="1"/>
          </p:cNvGraphicFramePr>
          <p:nvPr/>
        </p:nvGraphicFramePr>
        <p:xfrm>
          <a:off x="2063552" y="5733256"/>
          <a:ext cx="8128520" cy="830152"/>
        </p:xfrm>
        <a:graphic>
          <a:graphicData uri="http://schemas.openxmlformats.org/drawingml/2006/table">
            <a:tbl>
              <a:tblPr/>
              <a:tblGrid>
                <a:gridCol w="81285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83015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4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Comic Sans MS" pitchFamily="66" charset="0"/>
                        </a:rPr>
                        <a:t>Слідкуйте за рухом об'єктів </a:t>
                      </a:r>
                      <a:endParaRPr kumimoji="0" lang="ru-RU" sz="4400" b="1" i="0" u="none" strike="noStrike" cap="none" normalizeH="0" baseline="0" dirty="0">
                        <a:ln>
                          <a:noFill/>
                        </a:ln>
                        <a:solidFill>
                          <a:srgbClr val="00B05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https://scontent-ams.xx.fbcdn.net/hphotos-xpf1/t31.0-8/10911470_1390742834565600_6088260674064979058_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1" y="0"/>
            <a:ext cx="9158325" cy="6858000"/>
          </a:xfrm>
          <a:prstGeom prst="rect">
            <a:avLst/>
          </a:prstGeom>
          <a:noFill/>
        </p:spPr>
      </p:pic>
      <p:pic>
        <p:nvPicPr>
          <p:cNvPr id="64516" name="Picture 4" descr="http://ekladata.com/eCywV3hw9gS7rXtQMq5i8lRCKh8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9624392" y="260650"/>
            <a:ext cx="2473570" cy="2232247"/>
          </a:xfrm>
          <a:prstGeom prst="rect">
            <a:avLst/>
          </a:prstGeom>
          <a:noFill/>
        </p:spPr>
      </p:pic>
      <p:pic>
        <p:nvPicPr>
          <p:cNvPr id="64518" name="Picture 6" descr="http://i262.photobucket.com/albums/ii84/dannyboobear/Funny/Crawling-Beetle-Bug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43473" y="2306918"/>
            <a:ext cx="5663615" cy="4725144"/>
          </a:xfrm>
          <a:prstGeom prst="rect">
            <a:avLst/>
          </a:prstGeom>
          <a:noFill/>
        </p:spPr>
      </p:pic>
      <p:pic>
        <p:nvPicPr>
          <p:cNvPr id="64520" name="Picture 8" descr="http://img.imagesia.com/fichiers/hj/anima10_imagesia-com_hj8m_large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35360" y="1484785"/>
            <a:ext cx="1368152" cy="1368153"/>
          </a:xfrm>
          <a:prstGeom prst="rect">
            <a:avLst/>
          </a:prstGeom>
          <a:noFill/>
        </p:spPr>
      </p:pic>
      <p:pic>
        <p:nvPicPr>
          <p:cNvPr id="8" name="Picture 8" descr="http://img.imagesia.com/fichiers/hj/anima10_imagesia-com_hj8m_large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flipH="1">
            <a:off x="12516544" y="1988841"/>
            <a:ext cx="1368152" cy="1368153"/>
          </a:xfrm>
          <a:prstGeom prst="rect">
            <a:avLst/>
          </a:prstGeom>
          <a:noFill/>
        </p:spPr>
      </p:pic>
      <p:pic>
        <p:nvPicPr>
          <p:cNvPr id="64524" name="Picture 12" descr="http://lenadubinina.com/wp-content/uploads/2009/04/c4c2fa7f8d241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863752" y="0"/>
            <a:ext cx="2952328" cy="2039790"/>
          </a:xfrm>
          <a:prstGeom prst="rect">
            <a:avLst/>
          </a:prstGeom>
          <a:noFill/>
        </p:spPr>
      </p:pic>
      <p:pic>
        <p:nvPicPr>
          <p:cNvPr id="64530" name="Picture 18" descr="http://www.gif-star.com/tiere/fische/fisch79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1102819">
            <a:off x="12271644" y="5289752"/>
            <a:ext cx="947313" cy="658416"/>
          </a:xfrm>
          <a:prstGeom prst="rect">
            <a:avLst/>
          </a:prstGeom>
          <a:noFill/>
        </p:spPr>
      </p:pic>
      <p:grpSp>
        <p:nvGrpSpPr>
          <p:cNvPr id="21" name="Group 38"/>
          <p:cNvGrpSpPr>
            <a:grpSpLocks/>
          </p:cNvGrpSpPr>
          <p:nvPr/>
        </p:nvGrpSpPr>
        <p:grpSpPr bwMode="auto">
          <a:xfrm>
            <a:off x="2135561" y="260648"/>
            <a:ext cx="683921" cy="720080"/>
            <a:chOff x="340" y="1253"/>
            <a:chExt cx="635" cy="590"/>
          </a:xfrm>
        </p:grpSpPr>
        <p:sp>
          <p:nvSpPr>
            <p:cNvPr id="22" name="AutoShape 28"/>
            <p:cNvSpPr>
              <a:spLocks noChangeArrowheads="1"/>
            </p:cNvSpPr>
            <p:nvPr/>
          </p:nvSpPr>
          <p:spPr bwMode="auto">
            <a:xfrm>
              <a:off x="340" y="1253"/>
              <a:ext cx="635" cy="590"/>
            </a:xfrm>
            <a:prstGeom prst="star4">
              <a:avLst>
                <a:gd name="adj" fmla="val 12500"/>
              </a:avLst>
            </a:prstGeom>
            <a:gradFill rotWithShape="1">
              <a:gsLst>
                <a:gs pos="0">
                  <a:srgbClr val="FFFF99"/>
                </a:gs>
                <a:gs pos="100000">
                  <a:srgbClr val="80008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3" name="AutoShape 32"/>
            <p:cNvSpPr>
              <a:spLocks noChangeArrowheads="1"/>
            </p:cNvSpPr>
            <p:nvPr/>
          </p:nvSpPr>
          <p:spPr bwMode="auto">
            <a:xfrm rot="2241328">
              <a:off x="340" y="1253"/>
              <a:ext cx="635" cy="590"/>
            </a:xfrm>
            <a:prstGeom prst="star4">
              <a:avLst>
                <a:gd name="adj" fmla="val 12500"/>
              </a:avLst>
            </a:prstGeom>
            <a:gradFill rotWithShape="1">
              <a:gsLst>
                <a:gs pos="0">
                  <a:srgbClr val="FFFF99"/>
                </a:gs>
                <a:gs pos="100000">
                  <a:srgbClr val="80008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24" name="Group 42"/>
          <p:cNvGrpSpPr>
            <a:grpSpLocks/>
          </p:cNvGrpSpPr>
          <p:nvPr/>
        </p:nvGrpSpPr>
        <p:grpSpPr bwMode="auto">
          <a:xfrm>
            <a:off x="8040216" y="1052736"/>
            <a:ext cx="720080" cy="648072"/>
            <a:chOff x="340" y="1253"/>
            <a:chExt cx="635" cy="590"/>
          </a:xfrm>
        </p:grpSpPr>
        <p:sp>
          <p:nvSpPr>
            <p:cNvPr id="25" name="AutoShape 43"/>
            <p:cNvSpPr>
              <a:spLocks noChangeArrowheads="1"/>
            </p:cNvSpPr>
            <p:nvPr/>
          </p:nvSpPr>
          <p:spPr bwMode="auto">
            <a:xfrm>
              <a:off x="340" y="1253"/>
              <a:ext cx="635" cy="590"/>
            </a:xfrm>
            <a:prstGeom prst="star4">
              <a:avLst>
                <a:gd name="adj" fmla="val 12500"/>
              </a:avLst>
            </a:prstGeom>
            <a:gradFill rotWithShape="1">
              <a:gsLst>
                <a:gs pos="0">
                  <a:srgbClr val="FFFF99"/>
                </a:gs>
                <a:gs pos="100000">
                  <a:srgbClr val="80008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6" name="AutoShape 44"/>
            <p:cNvSpPr>
              <a:spLocks noChangeArrowheads="1"/>
            </p:cNvSpPr>
            <p:nvPr/>
          </p:nvSpPr>
          <p:spPr bwMode="auto">
            <a:xfrm rot="2241328">
              <a:off x="340" y="1253"/>
              <a:ext cx="635" cy="590"/>
            </a:xfrm>
            <a:prstGeom prst="star4">
              <a:avLst>
                <a:gd name="adj" fmla="val 12500"/>
              </a:avLst>
            </a:prstGeom>
            <a:gradFill rotWithShape="1">
              <a:gsLst>
                <a:gs pos="0">
                  <a:srgbClr val="FFFF99"/>
                </a:gs>
                <a:gs pos="100000">
                  <a:srgbClr val="80008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27" name="Group 51"/>
          <p:cNvGrpSpPr>
            <a:grpSpLocks/>
          </p:cNvGrpSpPr>
          <p:nvPr/>
        </p:nvGrpSpPr>
        <p:grpSpPr bwMode="auto">
          <a:xfrm>
            <a:off x="3647728" y="1124744"/>
            <a:ext cx="648072" cy="504056"/>
            <a:chOff x="340" y="1253"/>
            <a:chExt cx="635" cy="590"/>
          </a:xfrm>
        </p:grpSpPr>
        <p:sp>
          <p:nvSpPr>
            <p:cNvPr id="28" name="AutoShape 52"/>
            <p:cNvSpPr>
              <a:spLocks noChangeArrowheads="1"/>
            </p:cNvSpPr>
            <p:nvPr/>
          </p:nvSpPr>
          <p:spPr bwMode="auto">
            <a:xfrm>
              <a:off x="340" y="1253"/>
              <a:ext cx="635" cy="590"/>
            </a:xfrm>
            <a:prstGeom prst="star4">
              <a:avLst>
                <a:gd name="adj" fmla="val 12500"/>
              </a:avLst>
            </a:prstGeom>
            <a:gradFill rotWithShape="1">
              <a:gsLst>
                <a:gs pos="0">
                  <a:srgbClr val="FFFF99"/>
                </a:gs>
                <a:gs pos="100000">
                  <a:srgbClr val="80008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9" name="AutoShape 53"/>
            <p:cNvSpPr>
              <a:spLocks noChangeArrowheads="1"/>
            </p:cNvSpPr>
            <p:nvPr/>
          </p:nvSpPr>
          <p:spPr bwMode="auto">
            <a:xfrm rot="2241328">
              <a:off x="340" y="1253"/>
              <a:ext cx="635" cy="590"/>
            </a:xfrm>
            <a:prstGeom prst="star4">
              <a:avLst>
                <a:gd name="adj" fmla="val 12500"/>
              </a:avLst>
            </a:prstGeom>
            <a:gradFill rotWithShape="1">
              <a:gsLst>
                <a:gs pos="0">
                  <a:srgbClr val="FFFF99"/>
                </a:gs>
                <a:gs pos="100000">
                  <a:srgbClr val="80008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30" name="Group 63"/>
          <p:cNvGrpSpPr>
            <a:grpSpLocks/>
          </p:cNvGrpSpPr>
          <p:nvPr/>
        </p:nvGrpSpPr>
        <p:grpSpPr bwMode="auto">
          <a:xfrm>
            <a:off x="3935760" y="188640"/>
            <a:ext cx="720080" cy="648072"/>
            <a:chOff x="340" y="1253"/>
            <a:chExt cx="635" cy="590"/>
          </a:xfrm>
        </p:grpSpPr>
        <p:sp>
          <p:nvSpPr>
            <p:cNvPr id="31" name="AutoShape 64"/>
            <p:cNvSpPr>
              <a:spLocks noChangeArrowheads="1"/>
            </p:cNvSpPr>
            <p:nvPr/>
          </p:nvSpPr>
          <p:spPr bwMode="auto">
            <a:xfrm>
              <a:off x="340" y="1253"/>
              <a:ext cx="635" cy="590"/>
            </a:xfrm>
            <a:prstGeom prst="star4">
              <a:avLst>
                <a:gd name="adj" fmla="val 12500"/>
              </a:avLst>
            </a:prstGeom>
            <a:gradFill rotWithShape="1">
              <a:gsLst>
                <a:gs pos="0">
                  <a:srgbClr val="FFFF99"/>
                </a:gs>
                <a:gs pos="100000">
                  <a:srgbClr val="80008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2" name="AutoShape 65"/>
            <p:cNvSpPr>
              <a:spLocks noChangeArrowheads="1"/>
            </p:cNvSpPr>
            <p:nvPr/>
          </p:nvSpPr>
          <p:spPr bwMode="auto">
            <a:xfrm rot="2241328">
              <a:off x="340" y="1253"/>
              <a:ext cx="635" cy="590"/>
            </a:xfrm>
            <a:prstGeom prst="star4">
              <a:avLst>
                <a:gd name="adj" fmla="val 12500"/>
              </a:avLst>
            </a:prstGeom>
            <a:gradFill rotWithShape="1">
              <a:gsLst>
                <a:gs pos="0">
                  <a:srgbClr val="FFFF99"/>
                </a:gs>
                <a:gs pos="100000">
                  <a:srgbClr val="80008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33" name="Group 66"/>
          <p:cNvGrpSpPr>
            <a:grpSpLocks/>
          </p:cNvGrpSpPr>
          <p:nvPr/>
        </p:nvGrpSpPr>
        <p:grpSpPr bwMode="auto">
          <a:xfrm>
            <a:off x="7248128" y="260649"/>
            <a:ext cx="720080" cy="553295"/>
            <a:chOff x="340" y="1253"/>
            <a:chExt cx="635" cy="590"/>
          </a:xfrm>
        </p:grpSpPr>
        <p:sp>
          <p:nvSpPr>
            <p:cNvPr id="34" name="AutoShape 67"/>
            <p:cNvSpPr>
              <a:spLocks noChangeArrowheads="1"/>
            </p:cNvSpPr>
            <p:nvPr/>
          </p:nvSpPr>
          <p:spPr bwMode="auto">
            <a:xfrm>
              <a:off x="340" y="1253"/>
              <a:ext cx="635" cy="590"/>
            </a:xfrm>
            <a:prstGeom prst="star4">
              <a:avLst>
                <a:gd name="adj" fmla="val 12500"/>
              </a:avLst>
            </a:prstGeom>
            <a:gradFill rotWithShape="1">
              <a:gsLst>
                <a:gs pos="0">
                  <a:srgbClr val="FFFF99"/>
                </a:gs>
                <a:gs pos="100000">
                  <a:srgbClr val="80008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5" name="AutoShape 68"/>
            <p:cNvSpPr>
              <a:spLocks noChangeArrowheads="1"/>
            </p:cNvSpPr>
            <p:nvPr/>
          </p:nvSpPr>
          <p:spPr bwMode="auto">
            <a:xfrm rot="2241328">
              <a:off x="340" y="1253"/>
              <a:ext cx="635" cy="590"/>
            </a:xfrm>
            <a:prstGeom prst="star4">
              <a:avLst>
                <a:gd name="adj" fmla="val 12500"/>
              </a:avLst>
            </a:prstGeom>
            <a:gradFill rotWithShape="1">
              <a:gsLst>
                <a:gs pos="0">
                  <a:srgbClr val="FFFF99"/>
                </a:gs>
                <a:gs pos="100000">
                  <a:srgbClr val="80008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36" name="Group 72"/>
          <p:cNvGrpSpPr>
            <a:grpSpLocks/>
          </p:cNvGrpSpPr>
          <p:nvPr/>
        </p:nvGrpSpPr>
        <p:grpSpPr bwMode="auto">
          <a:xfrm>
            <a:off x="8760296" y="260648"/>
            <a:ext cx="720080" cy="720080"/>
            <a:chOff x="340" y="1253"/>
            <a:chExt cx="635" cy="590"/>
          </a:xfrm>
        </p:grpSpPr>
        <p:sp>
          <p:nvSpPr>
            <p:cNvPr id="37" name="AutoShape 73"/>
            <p:cNvSpPr>
              <a:spLocks noChangeArrowheads="1"/>
            </p:cNvSpPr>
            <p:nvPr/>
          </p:nvSpPr>
          <p:spPr bwMode="auto">
            <a:xfrm>
              <a:off x="340" y="1253"/>
              <a:ext cx="635" cy="590"/>
            </a:xfrm>
            <a:prstGeom prst="star4">
              <a:avLst>
                <a:gd name="adj" fmla="val 12500"/>
              </a:avLst>
            </a:prstGeom>
            <a:gradFill rotWithShape="1">
              <a:gsLst>
                <a:gs pos="0">
                  <a:srgbClr val="FFFF99"/>
                </a:gs>
                <a:gs pos="100000">
                  <a:srgbClr val="80008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8" name="AutoShape 74"/>
            <p:cNvSpPr>
              <a:spLocks noChangeArrowheads="1"/>
            </p:cNvSpPr>
            <p:nvPr/>
          </p:nvSpPr>
          <p:spPr bwMode="auto">
            <a:xfrm rot="2241328">
              <a:off x="340" y="1253"/>
              <a:ext cx="635" cy="590"/>
            </a:xfrm>
            <a:prstGeom prst="star4">
              <a:avLst>
                <a:gd name="adj" fmla="val 12500"/>
              </a:avLst>
            </a:prstGeom>
            <a:gradFill rotWithShape="1">
              <a:gsLst>
                <a:gs pos="0">
                  <a:srgbClr val="FFFF99"/>
                </a:gs>
                <a:gs pos="100000">
                  <a:srgbClr val="80008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47" name="TextBox 46"/>
          <p:cNvSpPr txBox="1">
            <a:spLocks noChangeArrowheads="1"/>
          </p:cNvSpPr>
          <p:nvPr/>
        </p:nvSpPr>
        <p:spPr bwMode="auto">
          <a:xfrm>
            <a:off x="2207568" y="1700809"/>
            <a:ext cx="7416824" cy="3139321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ru-RU" sz="66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</a:rPr>
              <a:t>Закрийте</a:t>
            </a:r>
            <a:r>
              <a:rPr lang="ru-RU" sz="6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</a:rPr>
              <a:t> </a:t>
            </a:r>
            <a:r>
              <a:rPr lang="ru-RU" sz="66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</a:rPr>
              <a:t>очі</a:t>
            </a:r>
            <a:r>
              <a:rPr lang="ru-RU" sz="6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</a:rPr>
              <a:t> </a:t>
            </a:r>
          </a:p>
          <a:p>
            <a:pPr algn="ctr"/>
            <a:r>
              <a:rPr lang="uk-UA" sz="6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</a:rPr>
              <a:t>Порахуйте до 5</a:t>
            </a:r>
          </a:p>
          <a:p>
            <a:pPr algn="ctr"/>
            <a:r>
              <a:rPr lang="uk-UA" sz="6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</a:rPr>
              <a:t>Відкрийте очі</a:t>
            </a:r>
            <a:endParaRPr lang="ru-RU" sz="6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itchFamily="34" charset="0"/>
            </a:endParaRPr>
          </a:p>
        </p:txBody>
      </p:sp>
      <p:graphicFrame>
        <p:nvGraphicFramePr>
          <p:cNvPr id="44" name="Group 46"/>
          <p:cNvGraphicFramePr>
            <a:graphicFrameLocks noGrp="1"/>
          </p:cNvGraphicFramePr>
          <p:nvPr/>
        </p:nvGraphicFramePr>
        <p:xfrm>
          <a:off x="1847528" y="188640"/>
          <a:ext cx="8640960" cy="6480720"/>
        </p:xfrm>
        <a:graphic>
          <a:graphicData uri="http://schemas.openxmlformats.org/drawingml/2006/table">
            <a:tbl>
              <a:tblPr>
                <a:tableStyleId>{69C7853C-536D-4A76-A0AE-DD22124D55A5}</a:tableStyleId>
              </a:tblPr>
              <a:tblGrid>
                <a:gridCol w="86409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80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6000" u="none" strike="noStrike" cap="none" normalizeH="0" baseline="0" dirty="0">
                        <a:ln>
                          <a:noFill/>
                        </a:ln>
                        <a:effectLst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600" b="1" u="none" strike="noStrike" cap="none" normalizeH="0" baseline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</a:rPr>
                        <a:t>БЕРЕЖІТЬ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600" b="1" u="none" strike="noStrike" cap="none" normalizeH="0" baseline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</a:rPr>
                        <a:t> ЗІР</a:t>
                      </a:r>
                      <a:r>
                        <a:rPr kumimoji="0" lang="en-US" sz="9600" b="1" u="none" strike="noStrike" cap="none" normalizeH="0" baseline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</a:rPr>
                        <a:t>!!!</a:t>
                      </a:r>
                      <a:endParaRPr kumimoji="0" lang="ru-RU" sz="9600" b="1" i="0" u="none" strike="noStrike" cap="none" normalizeH="0" baseline="0" dirty="0">
                        <a:ln>
                          <a:noFill/>
                        </a:ln>
                        <a:solidFill>
                          <a:srgbClr val="00B05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39" name="Picture 4" descr="http://ekladata.com/eCywV3hw9gS7rXtQMq5i8lRCKh8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600744" y="764706"/>
            <a:ext cx="2473570" cy="2232247"/>
          </a:xfrm>
          <a:prstGeom prst="rect">
            <a:avLst/>
          </a:prstGeom>
          <a:noFill/>
        </p:spPr>
      </p:pic>
      <p:pic>
        <p:nvPicPr>
          <p:cNvPr id="41" name="Природа и музика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10" cstate="print"/>
          <a:stretch>
            <a:fillRect/>
          </a:stretch>
        </p:blipFill>
        <p:spPr>
          <a:xfrm>
            <a:off x="10056440" y="6237312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76039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0.01804 C -0.12309 0.01781 -0.24566 0.05365 -0.34583 0.05042 C -0.44618 0.04764 -0.50139 -0.03007 -0.6 -0.03515 C -0.69878 -0.0407 -0.83976 0.02336 -0.93733 0.01711 C -1.03472 0.0111 -1.13976 -0.05805 -1.18472 -0.07378 C -1.22986 -0.08904 -1.21753 -0.08326 -1.20521 -0.07724 " pathEditMode="relative" rAng="0" ptsTypes="aaaaaA">
                                      <p:cBhvr>
                                        <p:cTn id="8" dur="5000" fill="hold"/>
                                        <p:tgtEl>
                                          <p:spTgt spid="645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1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27778E-6 -4.09806E-6 C 0.17709 0.09714 0.35435 0.19427 0.51181 0.19288 C 0.66945 0.19149 0.82188 0.0532 0.94619 -0.00786 C 1.07049 -0.06891 1.20643 -0.14546 1.25799 -0.17298 " pathEditMode="relative" ptsTypes="aaaA">
                                      <p:cBhvr>
                                        <p:cTn id="11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58094E-6 C 0.07049 0.04764 0.14115 0.09552 0.22171 0.0932 C 0.30191 0.09089 0.38993 -0.01757 0.48334 -0.01434 C 0.57657 -0.01087 0.6724 0.11864 0.78299 0.11355 C 0.89341 0.1087 1.08473 -0.01804 1.14584 -0.04463 " pathEditMode="relative" rAng="0" ptsTypes="aaaaA">
                                      <p:cBhvr>
                                        <p:cTn id="14" dur="5000" fill="hold"/>
                                        <p:tgtEl>
                                          <p:spTgt spid="645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3" y="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0"/>
                            </p:stCondLst>
                            <p:childTnLst>
                              <p:par>
                                <p:cTn id="1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7.18779E-6 C -0.13264 -0.13667 -0.26528 -0.27312 -0.38663 -0.2863 C -0.50799 -0.29972 -0.59201 -0.06128 -0.7283 -0.07978 C -0.86458 -0.09828 -1.125 -0.34458 -1.20452 -0.39754 " pathEditMode="relative" ptsTypes="aaaA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8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4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0"/>
                            </p:stCondLst>
                            <p:childTnLst>
                              <p:par>
                                <p:cTn id="2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45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4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500"/>
                            </p:stCondLst>
                            <p:childTnLst>
                              <p:par>
                                <p:cTn id="28" presetID="10" presetClass="exit" presetSubtype="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645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500"/>
                            </p:stCondLst>
                            <p:childTnLst>
                              <p:par>
                                <p:cTn id="32" presetID="0" presetClass="path" presetSubtype="0" accel="50000" decel="50000" fill="hold" nodeType="afterEffect">
                                  <p:stCondLst>
                                    <p:cond delay="1661"/>
                                  </p:stCondLst>
                                  <p:childTnLst>
                                    <p:animMotion origin="layout" path="M -0.06042 -0.01134 C -0.11684 -0.07332 -0.17327 -0.13506 -0.22709 -0.1642 C -0.28091 -0.19311 -0.35573 -0.18271 -0.38334 -0.18571 C -0.41077 -0.18849 -0.38941 -0.18201 -0.39236 -0.18178 C -0.39532 -0.18155 -0.39827 -0.18294 -0.40122 -0.18432 " pathEditMode="relative" rAng="0" ptsTypes="aaaaA">
                                      <p:cBhvr>
                                        <p:cTn id="33" dur="2000" fill="hold"/>
                                        <p:tgtEl>
                                          <p:spTgt spid="645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5" y="-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4161"/>
                            </p:stCondLst>
                            <p:childTnLst>
                              <p:par>
                                <p:cTn id="3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0"/>
                                        <p:tgtEl>
                                          <p:spTgt spid="645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6161"/>
                            </p:stCondLst>
                            <p:childTnLst>
                              <p:par>
                                <p:cTn id="3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2000"/>
                                        <p:tgtEl>
                                          <p:spTgt spid="645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8161"/>
                            </p:stCondLst>
                            <p:childTnLst>
                              <p:par>
                                <p:cTn id="4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8161"/>
                            </p:stCondLst>
                            <p:childTnLst>
                              <p:par>
                                <p:cTn id="5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8661"/>
                            </p:stCondLst>
                            <p:childTnLst>
                              <p:par>
                                <p:cTn id="57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8661"/>
                            </p:stCondLst>
                            <p:childTnLst>
                              <p:par>
                                <p:cTn id="6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9161"/>
                            </p:stCondLst>
                            <p:childTnLst>
                              <p:par>
                                <p:cTn id="66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9161"/>
                            </p:stCondLst>
                            <p:childTnLst>
                              <p:par>
                                <p:cTn id="6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0161"/>
                            </p:stCondLst>
                            <p:childTnLst>
                              <p:par>
                                <p:cTn id="7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40161"/>
                            </p:stCondLst>
                            <p:childTnLst>
                              <p:par>
                                <p:cTn id="7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41161"/>
                            </p:stCondLst>
                            <p:childTnLst>
                              <p:par>
                                <p:cTn id="84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41161"/>
                            </p:stCondLst>
                            <p:childTnLst>
                              <p:par>
                                <p:cTn id="8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42161"/>
                            </p:stCondLst>
                            <p:childTnLst>
                              <p:par>
                                <p:cTn id="93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42161"/>
                            </p:stCondLst>
                            <p:childTnLst>
                              <p:par>
                                <p:cTn id="9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43161"/>
                            </p:stCondLst>
                            <p:childTnLst>
                              <p:par>
                                <p:cTn id="102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43161"/>
                            </p:stCondLst>
                            <p:childTnLst>
                              <p:par>
                                <p:cTn id="10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44161"/>
                            </p:stCondLst>
                            <p:childTnLst>
                              <p:par>
                                <p:cTn id="111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44161"/>
                            </p:stCondLst>
                            <p:childTnLst>
                              <p:par>
                                <p:cTn id="11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45161"/>
                            </p:stCondLst>
                            <p:childTnLst>
                              <p:par>
                                <p:cTn id="120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45161"/>
                            </p:stCondLst>
                            <p:childTnLst>
                              <p:par>
                                <p:cTn id="1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46161"/>
                            </p:stCondLst>
                            <p:childTnLst>
                              <p:par>
                                <p:cTn id="129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46161"/>
                            </p:stCondLst>
                            <p:childTnLst>
                              <p:par>
                                <p:cTn id="13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47161"/>
                            </p:stCondLst>
                            <p:childTnLst>
                              <p:par>
                                <p:cTn id="13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47161"/>
                            </p:stCondLst>
                            <p:childTnLst>
                              <p:par>
                                <p:cTn id="14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48161"/>
                            </p:stCondLst>
                            <p:childTnLst>
                              <p:par>
                                <p:cTn id="147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50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49161"/>
                            </p:stCondLst>
                            <p:childTnLst>
                              <p:par>
                                <p:cTn id="15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49661"/>
                            </p:stCondLst>
                            <p:childTnLst>
                              <p:par>
                                <p:cTn id="158" presetID="7" presetClass="entr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55661"/>
                            </p:stCondLst>
                            <p:childTnLst>
                              <p:par>
                                <p:cTn id="16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4" dur="676039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3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68" dur="1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6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audio>
          </p:childTnLst>
        </p:cTn>
      </p:par>
    </p:tnLst>
    <p:bldLst>
      <p:bldP spid="4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78968" y="332656"/>
            <a:ext cx="8229600" cy="1143000"/>
          </a:xfrm>
        </p:spPr>
        <p:txBody>
          <a:bodyPr/>
          <a:lstStyle/>
          <a:p>
            <a:pPr>
              <a:defRPr/>
            </a:pPr>
            <a:r>
              <a:rPr lang="uk-UA" sz="4000" b="1" dirty="0">
                <a:ln w="11430">
                  <a:solidFill>
                    <a:schemeClr val="tx1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Працюємо за комп’ютером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404664"/>
            <a:ext cx="2376264" cy="1057520"/>
          </a:xfrm>
          <a:prstGeom prst="rect">
            <a:avLst/>
          </a:prstGeom>
        </p:spPr>
      </p:pic>
      <p:pic>
        <p:nvPicPr>
          <p:cNvPr id="7" name="Picture 2" descr="http://reaction.org.ua/wp-content/themes/quiven/timthumb.php?src=http://reaction.org.ua/wp-content/uploads/2013/04/%D0%BA%D0%BE%D0%BC%D0%BF%D1%8E%D1%82%D0%B5%D1%80-%D1%8F%D0%BA-%D1%81%D0%B8%D0%B4%D1%96%D1%82%D0%B8.jpg&amp;w=627&amp;h=300&amp;zc=1&amp;q=100&amp;s=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07568" y="1916832"/>
            <a:ext cx="7751746" cy="40324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71774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C:\Users\Василь\Desktop\Безымянный.png"/>
          <p:cNvPicPr>
            <a:picLocks noChangeAspect="1" noChangeArrowheads="1"/>
          </p:cNvPicPr>
          <p:nvPr/>
        </p:nvPicPr>
        <p:blipFill>
          <a:blip r:embed="rId2" cstate="print"/>
          <a:srcRect b="4082"/>
          <a:stretch>
            <a:fillRect/>
          </a:stretch>
        </p:blipFill>
        <p:spPr bwMode="auto">
          <a:xfrm>
            <a:off x="2135560" y="2276872"/>
            <a:ext cx="8056242" cy="3384376"/>
          </a:xfrm>
          <a:prstGeom prst="rect">
            <a:avLst/>
          </a:prstGeom>
          <a:noFill/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1981200" y="274638"/>
            <a:ext cx="8229600" cy="1143000"/>
          </a:xfrm>
        </p:spPr>
        <p:txBody>
          <a:bodyPr/>
          <a:lstStyle/>
          <a:p>
            <a:r>
              <a:rPr lang="uk-UA" dirty="0"/>
              <a:t> </a:t>
            </a:r>
            <a:r>
              <a:rPr lang="uk-UA" sz="6000" b="1" dirty="0">
                <a:ln w="11430">
                  <a:solidFill>
                    <a:schemeClr val="tx1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Підсумки уроку</a:t>
            </a:r>
          </a:p>
        </p:txBody>
      </p:sp>
      <p:sp>
        <p:nvSpPr>
          <p:cNvPr id="6" name="Прямоугольник 8"/>
          <p:cNvSpPr/>
          <p:nvPr/>
        </p:nvSpPr>
        <p:spPr>
          <a:xfrm>
            <a:off x="3287688" y="1484785"/>
            <a:ext cx="46805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76213"/>
            <a:r>
              <a:rPr lang="ru-RU" sz="2400" b="1" i="1" dirty="0">
                <a:latin typeface="+mn-lt"/>
              </a:rPr>
              <a:t>Робота </a:t>
            </a:r>
            <a:r>
              <a:rPr lang="ru-RU" sz="2400" b="1" i="1" dirty="0" err="1">
                <a:latin typeface="+mn-lt"/>
              </a:rPr>
              <a:t>з</a:t>
            </a:r>
            <a:r>
              <a:rPr lang="ru-RU" sz="2400" b="1" i="1" dirty="0">
                <a:latin typeface="+mn-lt"/>
              </a:rPr>
              <a:t> </a:t>
            </a:r>
            <a:r>
              <a:rPr lang="ru-RU" sz="2400" b="1" i="1" dirty="0" err="1">
                <a:latin typeface="+mn-lt"/>
              </a:rPr>
              <a:t>підручником</a:t>
            </a:r>
            <a:r>
              <a:rPr lang="ru-RU" sz="2400" b="1" i="1" dirty="0">
                <a:latin typeface="+mn-lt"/>
              </a:rPr>
              <a:t> </a:t>
            </a:r>
            <a:r>
              <a:rPr lang="ru-RU" sz="2400" i="1" dirty="0">
                <a:latin typeface="+mn-lt"/>
              </a:rPr>
              <a:t>ст.565;</a:t>
            </a:r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2305" y="1484785"/>
            <a:ext cx="1171305" cy="173207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8"/>
          <p:cNvSpPr/>
          <p:nvPr/>
        </p:nvSpPr>
        <p:spPr>
          <a:xfrm>
            <a:off x="2063553" y="2132857"/>
            <a:ext cx="561662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76213"/>
            <a:r>
              <a:rPr lang="ru-RU" sz="3200" b="1" i="1" dirty="0" err="1">
                <a:latin typeface="+mn-lt"/>
              </a:rPr>
              <a:t>Проаналізувати</a:t>
            </a:r>
            <a:r>
              <a:rPr lang="ru-RU" sz="3200" b="1" i="1" dirty="0">
                <a:latin typeface="+mn-lt"/>
              </a:rPr>
              <a:t> </a:t>
            </a:r>
            <a:r>
              <a:rPr lang="ru-RU" sz="3200" i="1" dirty="0">
                <a:latin typeface="+mn-lt"/>
              </a:rPr>
              <a:t>ст.-56-65;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279576" y="692696"/>
            <a:ext cx="8229600" cy="1143000"/>
          </a:xfrm>
        </p:spPr>
        <p:txBody>
          <a:bodyPr/>
          <a:lstStyle/>
          <a:p>
            <a:r>
              <a:rPr lang="uk-UA" sz="6000" b="1" dirty="0">
                <a:ln w="11430">
                  <a:solidFill>
                    <a:schemeClr val="tx1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Домашнє завдання</a:t>
            </a:r>
          </a:p>
        </p:txBody>
      </p:sp>
      <p:pic>
        <p:nvPicPr>
          <p:cNvPr id="12" name="Picture 60" descr="3D_2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0366" y="1"/>
            <a:ext cx="129540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2144" y="2204864"/>
            <a:ext cx="2304256" cy="34074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59906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шаблон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</Template>
  <TotalTime>1594</TotalTime>
  <Words>1093</Words>
  <Application>Microsoft Office PowerPoint</Application>
  <PresentationFormat>Широкий екран</PresentationFormat>
  <Paragraphs>301</Paragraphs>
  <Slides>33</Slides>
  <Notes>7</Notes>
  <HiddenSlides>0</HiddenSlides>
  <MMClips>1</MMClips>
  <ScaleCrop>false</ScaleCrop>
  <HeadingPairs>
    <vt:vector size="6" baseType="variant">
      <vt:variant>
        <vt:lpstr>Використані шрифти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33</vt:i4>
      </vt:variant>
    </vt:vector>
  </HeadingPairs>
  <TitlesOfParts>
    <vt:vector size="41" baseType="lpstr">
      <vt:lpstr>Arial</vt:lpstr>
      <vt:lpstr>Arial Black</vt:lpstr>
      <vt:lpstr>Calibri</vt:lpstr>
      <vt:lpstr>Cambria</vt:lpstr>
      <vt:lpstr>Century Gothic</vt:lpstr>
      <vt:lpstr>Comic Sans MS</vt:lpstr>
      <vt:lpstr>Verdana</vt:lpstr>
      <vt:lpstr>шаблон</vt:lpstr>
      <vt:lpstr>Об’єкти. Властивості об’єктів, значення властивостей. Класифікація об’єктів. </vt:lpstr>
      <vt:lpstr>Кросворд</vt:lpstr>
      <vt:lpstr>На уроці ми дізнаємося:</vt:lpstr>
      <vt:lpstr>Презентація PowerPoint</vt:lpstr>
      <vt:lpstr>Презентація PowerPoint</vt:lpstr>
      <vt:lpstr>Презентація PowerPoint</vt:lpstr>
      <vt:lpstr>Види сучасних комп’ютерів</vt:lpstr>
      <vt:lpstr>Об’єкт</vt:lpstr>
      <vt:lpstr>Презентація PowerPoint</vt:lpstr>
      <vt:lpstr>Властивості об’єктів</vt:lpstr>
      <vt:lpstr>Презентація PowerPoint</vt:lpstr>
      <vt:lpstr>Презентація PowerPoint</vt:lpstr>
      <vt:lpstr>Зміна властивостей</vt:lpstr>
      <vt:lpstr>Презентація PowerPoint</vt:lpstr>
      <vt:lpstr>Охарактеризуйте об'єкти </vt:lpstr>
      <vt:lpstr>Презентація PowerPoint</vt:lpstr>
      <vt:lpstr>Класифікація об’єктів</vt:lpstr>
      <vt:lpstr>ВПРАВА №1</vt:lpstr>
      <vt:lpstr>Презентація PowerPoint</vt:lpstr>
      <vt:lpstr>ВПРАВА №3</vt:lpstr>
      <vt:lpstr>ВПРАВА №4</vt:lpstr>
      <vt:lpstr>Визначте класифікацію</vt:lpstr>
      <vt:lpstr>Відповідай швидко! </vt:lpstr>
      <vt:lpstr>Презентація PowerPoint</vt:lpstr>
      <vt:lpstr>Презентація PowerPoint</vt:lpstr>
      <vt:lpstr>Презентація PowerPoint</vt:lpstr>
      <vt:lpstr>Презентація PowerPoint</vt:lpstr>
      <vt:lpstr>Самостійна робота</vt:lpstr>
      <vt:lpstr>Презентація PowerPoint</vt:lpstr>
      <vt:lpstr>Презентація PowerPoint</vt:lpstr>
      <vt:lpstr>Працюємо за комп’ютером</vt:lpstr>
      <vt:lpstr> Підсумки уроку</vt:lpstr>
      <vt:lpstr>Домашнє завдання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Об’єкти. Властивості об’єктів, значення властивостей.</dc:title>
  <dc:creator>Василь</dc:creator>
  <cp:lastModifiedBy>Svitlana Salyk</cp:lastModifiedBy>
  <cp:revision>141</cp:revision>
  <dcterms:created xsi:type="dcterms:W3CDTF">2013-10-19T13:24:39Z</dcterms:created>
  <dcterms:modified xsi:type="dcterms:W3CDTF">2022-04-22T13:04:18Z</dcterms:modified>
</cp:coreProperties>
</file>