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4"/>
  </p:notesMasterIdLst>
  <p:sldIdLst>
    <p:sldId id="260" r:id="rId2"/>
    <p:sldId id="264" r:id="rId3"/>
    <p:sldId id="265" r:id="rId4"/>
    <p:sldId id="281" r:id="rId5"/>
    <p:sldId id="273" r:id="rId6"/>
    <p:sldId id="274" r:id="rId7"/>
    <p:sldId id="275" r:id="rId8"/>
    <p:sldId id="277" r:id="rId9"/>
    <p:sldId id="278" r:id="rId10"/>
    <p:sldId id="279" r:id="rId11"/>
    <p:sldId id="280" r:id="rId12"/>
    <p:sldId id="270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003366"/>
    <a:srgbClr val="336699"/>
    <a:srgbClr val="0033CC"/>
    <a:srgbClr val="274F77"/>
    <a:srgbClr val="4D4D4D"/>
    <a:srgbClr val="C0C0C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4322" autoAdjust="0"/>
  </p:normalViewPr>
  <p:slideViewPr>
    <p:cSldViewPr>
      <p:cViewPr>
        <p:scale>
          <a:sx n="100" d="100"/>
          <a:sy n="100" d="100"/>
        </p:scale>
        <p:origin x="-864" y="-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CD8D9E8-0309-419B-B588-D74DEACF6E92}" type="datetimeFigureOut">
              <a:rPr lang="ru-RU"/>
              <a:pPr>
                <a:defRPr/>
              </a:pPr>
              <a:t>09.02.2022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5F9FBB6-A72B-455A-B77F-CD477DB788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4173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1" name="Google Shape;26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 userDrawn="1"/>
        </p:nvSpPr>
        <p:spPr bwMode="auto">
          <a:xfrm>
            <a:off x="250825" y="620713"/>
            <a:ext cx="8893175" cy="58324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51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1078F-0EC2-4A43-92BE-897070FB99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116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B365CF-FD86-4114-ACF7-E048CCFB05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04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974F3-FE95-49F7-A2A4-E2EB26CFE4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80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F6F01-AE89-454F-B3AB-D6D2E59B81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27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05D9D-85FE-478D-BAE1-698CCF4CC3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16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63E43-85D1-4D19-AEA1-17A874B874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122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5DA8F9-D1C7-4C5D-B55E-43AD6DC425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9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B01B7-480A-4A77-B87B-67EDBD51A7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76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76791-3DEB-49CF-ACD8-ECB841EBD5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89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3A578-CCD0-43B7-98F4-F3267BBC86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8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18E8EC-B5FF-4649-832A-EEF9B717BE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58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4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pPr>
              <a:defRPr/>
            </a:pPr>
            <a:fld id="{950A7473-4955-44FA-BE5C-B474D257FD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4"/>
          <p:cNvSpPr>
            <a:spLocks noChangeAspect="1" noChangeArrowheads="1" noTextEdit="1"/>
          </p:cNvSpPr>
          <p:nvPr/>
        </p:nvSpPr>
        <p:spPr bwMode="auto">
          <a:xfrm>
            <a:off x="644525" y="2852738"/>
            <a:ext cx="2879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810330" y="1317364"/>
            <a:ext cx="81375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uk-UA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Алгоритми </a:t>
            </a:r>
            <a:r>
              <a:rPr lang="uk-UA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з </a:t>
            </a:r>
            <a:r>
              <a:rPr lang="uk-UA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повтореннями</a:t>
            </a:r>
          </a:p>
          <a:p>
            <a:pPr algn="ctr">
              <a:spcBef>
                <a:spcPct val="50000"/>
              </a:spcBef>
              <a:defRPr/>
            </a:pPr>
            <a:r>
              <a:rPr lang="uk-UA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Малювання узорів</a:t>
            </a:r>
            <a:endParaRPr lang="ru-RU"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grpSp>
        <p:nvGrpSpPr>
          <p:cNvPr id="3076" name="Group 21"/>
          <p:cNvGrpSpPr>
            <a:grpSpLocks/>
          </p:cNvGrpSpPr>
          <p:nvPr/>
        </p:nvGrpSpPr>
        <p:grpSpPr bwMode="auto">
          <a:xfrm>
            <a:off x="0" y="-534988"/>
            <a:ext cx="9144000" cy="7392988"/>
            <a:chOff x="0" y="-337"/>
            <a:chExt cx="5760" cy="4657"/>
          </a:xfrm>
        </p:grpSpPr>
        <p:sp>
          <p:nvSpPr>
            <p:cNvPr id="3077" name="Line 22"/>
            <p:cNvSpPr>
              <a:spLocks noChangeShapeType="1"/>
            </p:cNvSpPr>
            <p:nvPr/>
          </p:nvSpPr>
          <p:spPr bwMode="auto">
            <a:xfrm flipV="1">
              <a:off x="0" y="4027"/>
              <a:ext cx="5465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8" name="Line 23"/>
            <p:cNvSpPr>
              <a:spLocks noChangeShapeType="1"/>
            </p:cNvSpPr>
            <p:nvPr/>
          </p:nvSpPr>
          <p:spPr bwMode="auto">
            <a:xfrm flipV="1">
              <a:off x="0" y="4059"/>
              <a:ext cx="5602" cy="0"/>
            </a:xfrm>
            <a:prstGeom prst="line">
              <a:avLst/>
            </a:prstGeom>
            <a:noFill/>
            <a:ln w="19050">
              <a:solidFill>
                <a:srgbClr val="8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9" name="Line 24"/>
            <p:cNvSpPr>
              <a:spLocks noChangeShapeType="1"/>
            </p:cNvSpPr>
            <p:nvPr/>
          </p:nvSpPr>
          <p:spPr bwMode="auto">
            <a:xfrm rot="5400000">
              <a:off x="-1578" y="2560"/>
              <a:ext cx="3521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0" name="Line 25"/>
            <p:cNvSpPr>
              <a:spLocks noChangeShapeType="1"/>
            </p:cNvSpPr>
            <p:nvPr/>
          </p:nvSpPr>
          <p:spPr bwMode="auto">
            <a:xfrm rot="5400000" flipV="1">
              <a:off x="-1634" y="2537"/>
              <a:ext cx="3566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3081" name="Group 26"/>
            <p:cNvGrpSpPr>
              <a:grpSpLocks/>
            </p:cNvGrpSpPr>
            <p:nvPr/>
          </p:nvGrpSpPr>
          <p:grpSpPr bwMode="auto">
            <a:xfrm>
              <a:off x="17" y="-337"/>
              <a:ext cx="1097" cy="1402"/>
              <a:chOff x="0" y="-377"/>
              <a:chExt cx="1208" cy="1544"/>
            </a:xfrm>
          </p:grpSpPr>
          <p:sp>
            <p:nvSpPr>
              <p:cNvPr id="3085" name="Arc 27"/>
              <p:cNvSpPr>
                <a:spLocks/>
              </p:cNvSpPr>
              <p:nvPr/>
            </p:nvSpPr>
            <p:spPr bwMode="auto">
              <a:xfrm rot="2525349">
                <a:off x="85" y="-232"/>
                <a:ext cx="1047" cy="1280"/>
              </a:xfrm>
              <a:custGeom>
                <a:avLst/>
                <a:gdLst>
                  <a:gd name="T0" fmla="*/ 0 w 43200"/>
                  <a:gd name="T1" fmla="*/ 0 h 43200"/>
                  <a:gd name="T2" fmla="*/ 0 w 43200"/>
                  <a:gd name="T3" fmla="*/ 0 h 43200"/>
                  <a:gd name="T4" fmla="*/ 0 w 43200"/>
                  <a:gd name="T5" fmla="*/ 1 h 43200"/>
                  <a:gd name="T6" fmla="*/ 0 60000 65536"/>
                  <a:gd name="T7" fmla="*/ 0 60000 65536"/>
                  <a:gd name="T8" fmla="*/ 0 60000 65536"/>
                  <a:gd name="T9" fmla="*/ 0 w 43200"/>
                  <a:gd name="T10" fmla="*/ 0 h 43200"/>
                  <a:gd name="T11" fmla="*/ 43200 w 43200"/>
                  <a:gd name="T12" fmla="*/ 43200 h 432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3200" h="43200" fill="none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</a:path>
                  <a:path w="43200" h="43200" stroke="0" extrusionOk="0">
                    <a:moveTo>
                      <a:pt x="31119" y="2211"/>
                    </a:moveTo>
                    <a:cubicBezTo>
                      <a:pt x="38514" y="5841"/>
                      <a:pt x="43200" y="13362"/>
                      <a:pt x="43200" y="21600"/>
                    </a:cubicBezTo>
                    <a:cubicBezTo>
                      <a:pt x="43200" y="33529"/>
                      <a:pt x="33529" y="43200"/>
                      <a:pt x="21600" y="43200"/>
                    </a:cubicBezTo>
                    <a:cubicBezTo>
                      <a:pt x="9670" y="43200"/>
                      <a:pt x="0" y="33529"/>
                      <a:pt x="0" y="21600"/>
                    </a:cubicBezTo>
                    <a:cubicBezTo>
                      <a:pt x="0" y="9670"/>
                      <a:pt x="9670" y="0"/>
                      <a:pt x="21600" y="0"/>
                    </a:cubicBezTo>
                    <a:cubicBezTo>
                      <a:pt x="22524" y="-1"/>
                      <a:pt x="23448" y="59"/>
                      <a:pt x="24365" y="177"/>
                    </a:cubicBezTo>
                    <a:lnTo>
                      <a:pt x="21600" y="21600"/>
                    </a:lnTo>
                    <a:lnTo>
                      <a:pt x="31119" y="22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pic>
            <p:nvPicPr>
              <p:cNvPr id="3086" name="Picture 28" descr="j0395941%5b1%5d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-6000" contrast="-1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1044" cy="8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87" name="Arc 29"/>
              <p:cNvSpPr>
                <a:spLocks/>
              </p:cNvSpPr>
              <p:nvPr/>
            </p:nvSpPr>
            <p:spPr bwMode="auto">
              <a:xfrm rot="2525349">
                <a:off x="148" y="-377"/>
                <a:ext cx="1060" cy="1544"/>
              </a:xfrm>
              <a:custGeom>
                <a:avLst/>
                <a:gdLst>
                  <a:gd name="T0" fmla="*/ 2 w 21600"/>
                  <a:gd name="T1" fmla="*/ 0 h 35286"/>
                  <a:gd name="T2" fmla="*/ 1 w 21600"/>
                  <a:gd name="T3" fmla="*/ 3 h 35286"/>
                  <a:gd name="T4" fmla="*/ 0 w 21600"/>
                  <a:gd name="T5" fmla="*/ 1 h 35286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5286"/>
                  <a:gd name="T11" fmla="*/ 21600 w 21600"/>
                  <a:gd name="T12" fmla="*/ 35286 h 3528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5286" fill="none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</a:path>
                  <a:path w="21600" h="35286" stroke="0" extrusionOk="0">
                    <a:moveTo>
                      <a:pt x="16053" y="0"/>
                    </a:moveTo>
                    <a:cubicBezTo>
                      <a:pt x="19624" y="3966"/>
                      <a:pt x="21600" y="9114"/>
                      <a:pt x="21600" y="14451"/>
                    </a:cubicBezTo>
                    <a:cubicBezTo>
                      <a:pt x="21600" y="24186"/>
                      <a:pt x="15087" y="32719"/>
                      <a:pt x="5696" y="35286"/>
                    </a:cubicBezTo>
                    <a:lnTo>
                      <a:pt x="0" y="14451"/>
                    </a:lnTo>
                    <a:lnTo>
                      <a:pt x="16053" y="0"/>
                    </a:lnTo>
                    <a:close/>
                  </a:path>
                </a:pathLst>
              </a:custGeom>
              <a:noFill/>
              <a:ln w="19050">
                <a:solidFill>
                  <a:schemeClr val="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088" name="Arc 30"/>
              <p:cNvSpPr>
                <a:spLocks/>
              </p:cNvSpPr>
              <p:nvPr/>
            </p:nvSpPr>
            <p:spPr bwMode="auto">
              <a:xfrm rot="2525349">
                <a:off x="279" y="-283"/>
                <a:ext cx="879" cy="1446"/>
              </a:xfrm>
              <a:custGeom>
                <a:avLst/>
                <a:gdLst>
                  <a:gd name="T0" fmla="*/ 1 w 21600"/>
                  <a:gd name="T1" fmla="*/ 0 h 37724"/>
                  <a:gd name="T2" fmla="*/ 0 w 21600"/>
                  <a:gd name="T3" fmla="*/ 2 h 37724"/>
                  <a:gd name="T4" fmla="*/ 0 w 21600"/>
                  <a:gd name="T5" fmla="*/ 1 h 37724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37724"/>
                  <a:gd name="T11" fmla="*/ 21600 w 21600"/>
                  <a:gd name="T12" fmla="*/ 37724 h 377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37724" fill="none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</a:path>
                  <a:path w="21600" h="37724" stroke="0" extrusionOk="0">
                    <a:moveTo>
                      <a:pt x="14172" y="0"/>
                    </a:moveTo>
                    <a:cubicBezTo>
                      <a:pt x="18890" y="4102"/>
                      <a:pt x="21600" y="10047"/>
                      <a:pt x="21600" y="16300"/>
                    </a:cubicBezTo>
                    <a:cubicBezTo>
                      <a:pt x="21600" y="27166"/>
                      <a:pt x="13527" y="36341"/>
                      <a:pt x="2749" y="37724"/>
                    </a:cubicBezTo>
                    <a:lnTo>
                      <a:pt x="0" y="16300"/>
                    </a:lnTo>
                    <a:lnTo>
                      <a:pt x="14172" y="0"/>
                    </a:lnTo>
                    <a:close/>
                  </a:path>
                </a:pathLst>
              </a:custGeom>
              <a:noFill/>
              <a:ln w="19050">
                <a:solidFill>
                  <a:srgbClr val="99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3082" name="Oval 33"/>
            <p:cNvSpPr>
              <a:spLocks noChangeArrowheads="1"/>
            </p:cNvSpPr>
            <p:nvPr/>
          </p:nvSpPr>
          <p:spPr bwMode="auto">
            <a:xfrm>
              <a:off x="4920" y="4081"/>
              <a:ext cx="316" cy="2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12700" dir="5400000" algn="ctr" rotWithShape="0">
                <a:schemeClr val="hlink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3083" name="Line 35"/>
            <p:cNvSpPr>
              <a:spLocks noChangeShapeType="1"/>
            </p:cNvSpPr>
            <p:nvPr/>
          </p:nvSpPr>
          <p:spPr bwMode="auto">
            <a:xfrm flipV="1">
              <a:off x="1066" y="424"/>
              <a:ext cx="4694" cy="0"/>
            </a:xfrm>
            <a:prstGeom prst="line">
              <a:avLst/>
            </a:prstGeom>
            <a:noFill/>
            <a:ln w="19050">
              <a:solidFill>
                <a:srgbClr val="99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84" name="Line 36"/>
            <p:cNvSpPr>
              <a:spLocks noChangeShapeType="1"/>
            </p:cNvSpPr>
            <p:nvPr/>
          </p:nvSpPr>
          <p:spPr bwMode="auto">
            <a:xfrm>
              <a:off x="1066" y="391"/>
              <a:ext cx="4694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19" name="Picture 2" descr="http://comps.canstockphoto.com/can-stock-photo_csp12775688.jpg">
            <a:extLst>
              <a:ext uri="{FF2B5EF4-FFF2-40B4-BE49-F238E27FC236}">
                <a16:creationId xmlns="" xmlns:a16="http://schemas.microsoft.com/office/drawing/2014/main" id="{0584A93A-F744-4D36-B78C-72154D873B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5" b="14377"/>
          <a:stretch/>
        </p:blipFill>
        <p:spPr bwMode="auto">
          <a:xfrm>
            <a:off x="1979712" y="2929284"/>
            <a:ext cx="5387260" cy="343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304" y="4761890"/>
            <a:ext cx="1500869" cy="16202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523"/>
            <a:ext cx="8108131" cy="864096"/>
          </a:xfrm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uk-UA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Алгоритми з повтореннями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764704"/>
            <a:ext cx="8001000" cy="596280"/>
          </a:xfrm>
        </p:spPr>
        <p:txBody>
          <a:bodyPr/>
          <a:lstStyle/>
          <a:p>
            <a:pPr marL="0" lvl="0" indent="0" algn="ctr">
              <a:spcBef>
                <a:spcPct val="0"/>
              </a:spcBef>
              <a:buNone/>
              <a:defRPr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вже знаєте, що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алгоритми можуть складатись з базових алгоритмічних конструкцій.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52" y="3128045"/>
            <a:ext cx="2077516" cy="1349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129814"/>
            <a:ext cx="1891386" cy="1996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608" y="4597549"/>
            <a:ext cx="1930675" cy="1403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290" y="1975892"/>
            <a:ext cx="2119025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037" y="3573016"/>
            <a:ext cx="1924050" cy="1457325"/>
          </a:xfrm>
          <a:prstGeom prst="rect">
            <a:avLst/>
          </a:prstGeom>
          <a:noFill/>
          <a:ln w="38100">
            <a:solidFill>
              <a:srgbClr val="99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201" y="5224155"/>
            <a:ext cx="2194570" cy="1553234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4" name="TextBox 3"/>
          <p:cNvSpPr txBox="1"/>
          <p:nvPr/>
        </p:nvSpPr>
        <p:spPr>
          <a:xfrm>
            <a:off x="395239" y="2353516"/>
            <a:ext cx="2022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лінійне слідування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295235" y="1704539"/>
            <a:ext cx="1564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розгалуження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372199" y="1606560"/>
            <a:ext cx="1339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повторення</a:t>
            </a:r>
            <a:endParaRPr lang="ru-RU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640044"/>
            <a:ext cx="936104" cy="101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28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10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250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644008" y="1945804"/>
            <a:ext cx="3414972" cy="295232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001000" cy="891952"/>
          </a:xfrm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Малювання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квадрата</a:t>
            </a:r>
            <a:endParaRPr lang="uk-UA"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5301208"/>
            <a:ext cx="1100664" cy="1188243"/>
          </a:xfrm>
          <a:prstGeom prst="rect">
            <a:avLst/>
          </a:prstGeom>
        </p:spPr>
      </p:pic>
      <p:pic>
        <p:nvPicPr>
          <p:cNvPr id="11" name="Google Shape;251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5536" y="1124744"/>
            <a:ext cx="3168352" cy="573325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Прямая со стрелкой 2"/>
          <p:cNvCxnSpPr/>
          <p:nvPr/>
        </p:nvCxnSpPr>
        <p:spPr>
          <a:xfrm>
            <a:off x="3203848" y="3356992"/>
            <a:ext cx="1440160" cy="1944216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427984" y="5373216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Групу команд «Олівець» потрібно додати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325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uk-UA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Як додати групу </a:t>
            </a:r>
            <a:r>
              <a:rPr lang="uk-UA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команд «</a:t>
            </a:r>
            <a:r>
              <a:rPr lang="uk-UA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Олівець</a:t>
            </a:r>
            <a:r>
              <a:rPr lang="uk-UA" sz="3200" b="1" dirty="0" smtClean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»</a:t>
            </a:r>
            <a:endParaRPr lang="ru-RU"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1823711" cy="450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76872"/>
            <a:ext cx="2956274" cy="2281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28800"/>
            <a:ext cx="2383190" cy="4285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D:\школа\гифы\18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19001" y="5167672"/>
            <a:ext cx="1207765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D:\школа\гифы\18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90070" y="3439480"/>
            <a:ext cx="1207765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школа\гифы\9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219247" y="3284984"/>
            <a:ext cx="10668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D:\школа\гифы\99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872090" y="3284985"/>
            <a:ext cx="10668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152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001000" cy="908720"/>
          </a:xfrm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Можна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</a:t>
            </a: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оптимізувати</a:t>
            </a:r>
            <a:endParaRPr lang="ru-RU"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589240"/>
            <a:ext cx="936104" cy="1010588"/>
          </a:xfrm>
          <a:prstGeom prst="rect">
            <a:avLst/>
          </a:prstGeom>
        </p:spPr>
      </p:pic>
      <p:pic>
        <p:nvPicPr>
          <p:cNvPr id="7" name="Google Shape;257;p15"/>
          <p:cNvPicPr preferRelativeResize="0"/>
          <p:nvPr/>
        </p:nvPicPr>
        <p:blipFill rotWithShape="1">
          <a:blip r:embed="rId3">
            <a:alphaModFix/>
          </a:blip>
          <a:srcRect l="14555" t="9251" r="14323" b="13387"/>
          <a:stretch/>
        </p:blipFill>
        <p:spPr>
          <a:xfrm>
            <a:off x="5076056" y="1916832"/>
            <a:ext cx="3362325" cy="3352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58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7734" y="1238443"/>
            <a:ext cx="4068242" cy="50708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451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6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>
              <a:spcBef>
                <a:spcPct val="50000"/>
              </a:spcBef>
              <a:buNone/>
              <a:defRPr/>
            </a:pP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Малювання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</a:t>
            </a: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трикутника</a:t>
            </a:r>
            <a:endParaRPr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pic>
        <p:nvPicPr>
          <p:cNvPr id="264" name="Google Shape;26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24128" y="1597671"/>
            <a:ext cx="2133170" cy="1918118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16"/>
          <p:cNvSpPr txBox="1"/>
          <p:nvPr/>
        </p:nvSpPr>
        <p:spPr>
          <a:xfrm>
            <a:off x="500063" y="31432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  <a:sym typeface="Calibri"/>
              </a:rPr>
              <a:t>Малювання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  <a:sym typeface="Calibri"/>
              </a:rPr>
              <a:t> </a:t>
            </a: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+mj-ea"/>
                <a:cs typeface="+mj-cs"/>
                <a:sym typeface="Calibri"/>
              </a:rPr>
              <a:t>шестикутника</a:t>
            </a:r>
            <a:endParaRPr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+mj-ea"/>
              <a:cs typeface="+mj-cs"/>
            </a:endParaRPr>
          </a:p>
        </p:txBody>
      </p:sp>
      <p:pic>
        <p:nvPicPr>
          <p:cNvPr id="266" name="Google Shape;26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80112" y="4077072"/>
            <a:ext cx="2571236" cy="2379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51520" y="1721277"/>
            <a:ext cx="3981450" cy="1685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2960" y="4269849"/>
            <a:ext cx="3981450" cy="1695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466" y="5733256"/>
            <a:ext cx="936104" cy="101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53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7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Замкнена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</a:t>
            </a: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опукла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</a:t>
            </a: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фігура</a:t>
            </a:r>
            <a:endParaRPr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74" name="Google Shape;274;p17"/>
          <p:cNvSpPr txBox="1">
            <a:spLocks noGrp="1"/>
          </p:cNvSpPr>
          <p:nvPr>
            <p:ph type="body" idx="1"/>
          </p:nvPr>
        </p:nvSpPr>
        <p:spPr>
          <a:xfrm>
            <a:off x="571500" y="1844824"/>
            <a:ext cx="8229600" cy="4937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Кількість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повторів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кількості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сторін</a:t>
            </a:r>
            <a:endParaRPr dirty="0"/>
          </a:p>
          <a:p>
            <a:pPr marL="273050" marR="0" lvl="0" indent="-2730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Кут повороту=360/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кількість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сторін</a:t>
            </a:r>
            <a:endParaRPr dirty="0"/>
          </a:p>
          <a:p>
            <a:pPr marL="273050" marR="0" lvl="0" indent="-2730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</a:pPr>
            <a:endParaRPr sz="2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822325" marR="0" lvl="2" indent="-238125" algn="l" rtl="0">
              <a:spcBef>
                <a:spcPts val="500"/>
              </a:spcBef>
              <a:spcAft>
                <a:spcPts val="0"/>
              </a:spcAft>
              <a:buClr>
                <a:srgbClr val="BCBCBC"/>
              </a:buClr>
              <a:buSzPts val="2736"/>
              <a:buFont typeface="Noto Sans Symbols"/>
              <a:buChar char="▶"/>
            </a:pPr>
            <a:r>
              <a:rPr lang="ru-RU" sz="3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Повторити</a:t>
            </a:r>
            <a:r>
              <a:rPr lang="ru-RU" sz="3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К </a:t>
            </a:r>
            <a:r>
              <a:rPr lang="ru-RU" sz="3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разів</a:t>
            </a:r>
            <a:endParaRPr dirty="0"/>
          </a:p>
          <a:p>
            <a:pPr marL="1096963" marR="0" lvl="3" indent="-233362" algn="l" rtl="0">
              <a:spcBef>
                <a:spcPts val="400"/>
              </a:spcBef>
              <a:spcAft>
                <a:spcPts val="0"/>
              </a:spcAft>
              <a:buClr>
                <a:srgbClr val="E1A63D"/>
              </a:buClr>
              <a:buSzPts val="2240"/>
              <a:buFont typeface="Noto Sans Symbols"/>
              <a:buChar char="◻"/>
            </a:pPr>
            <a:r>
              <a:rPr lang="ru-RU" sz="3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Повернути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на 360/К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градусів</a:t>
            </a:r>
            <a:endParaRPr dirty="0"/>
          </a:p>
          <a:p>
            <a:pPr marL="1096963" marR="0" lvl="3" indent="-233362" algn="l" rtl="0">
              <a:spcBef>
                <a:spcPts val="400"/>
              </a:spcBef>
              <a:spcAft>
                <a:spcPts val="0"/>
              </a:spcAft>
              <a:buClr>
                <a:srgbClr val="E1A63D"/>
              </a:buClr>
              <a:buSzPts val="2240"/>
              <a:buFont typeface="Noto Sans Symbols"/>
              <a:buChar char="◻"/>
            </a:pPr>
            <a:r>
              <a:rPr lang="ru-RU" sz="3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Зробити</a:t>
            </a:r>
            <a:r>
              <a:rPr lang="ru-RU" sz="3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100 </a:t>
            </a:r>
            <a:r>
              <a:rPr lang="ru-RU" sz="3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кроків</a:t>
            </a:r>
            <a:endParaRPr dirty="0"/>
          </a:p>
        </p:txBody>
      </p:sp>
      <p:pic>
        <p:nvPicPr>
          <p:cNvPr id="275" name="Google Shape;275;p17"/>
          <p:cNvPicPr preferRelativeResize="0"/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6228184" y="1700808"/>
            <a:ext cx="2592288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589240"/>
            <a:ext cx="936104" cy="101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7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9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Кілька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</a:t>
            </a: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фігур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- узор</a:t>
            </a:r>
            <a:endParaRPr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sym typeface="Calibri"/>
            </a:endParaRPr>
          </a:p>
        </p:txBody>
      </p:sp>
      <p:sp>
        <p:nvSpPr>
          <p:cNvPr id="288" name="Google Shape;288;p19"/>
          <p:cNvSpPr txBox="1">
            <a:spLocks noGrp="1"/>
          </p:cNvSpPr>
          <p:nvPr>
            <p:ph type="body" idx="1"/>
          </p:nvPr>
        </p:nvSpPr>
        <p:spPr>
          <a:xfrm>
            <a:off x="457200" y="1772816"/>
            <a:ext cx="8229600" cy="4384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Повторювати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певну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кількість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разів</a:t>
            </a:r>
            <a:endParaRPr dirty="0"/>
          </a:p>
          <a:p>
            <a:pPr marL="273050" marR="0" lvl="0" indent="-2730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Поворот у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кінці</a:t>
            </a:r>
            <a:endParaRPr sz="2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89" name="Google Shape;289;p19"/>
          <p:cNvGrpSpPr/>
          <p:nvPr/>
        </p:nvGrpSpPr>
        <p:grpSpPr>
          <a:xfrm>
            <a:off x="714808" y="3308640"/>
            <a:ext cx="4721288" cy="2784656"/>
            <a:chOff x="714808" y="3308640"/>
            <a:chExt cx="3433242" cy="1935168"/>
          </a:xfrm>
        </p:grpSpPr>
        <p:pic>
          <p:nvPicPr>
            <p:cNvPr id="290" name="Google Shape;290;p1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14808" y="3308640"/>
              <a:ext cx="2163474" cy="193516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1" name="Google Shape;291;p19"/>
            <p:cNvSpPr txBox="1"/>
            <p:nvPr/>
          </p:nvSpPr>
          <p:spPr>
            <a:xfrm>
              <a:off x="2722417" y="3308640"/>
              <a:ext cx="1425633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2 квадрат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ru-RU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 квадрат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92" name="Google Shape;292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96136" y="1628800"/>
            <a:ext cx="3091382" cy="435946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896" y="5733256"/>
            <a:ext cx="936104" cy="101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2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0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>
              <a:spcBef>
                <a:spcPct val="50000"/>
              </a:spcBef>
              <a:buNone/>
              <a:defRPr/>
            </a:pP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Малювання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</a:t>
            </a: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зірки</a:t>
            </a:r>
            <a:endParaRPr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298" name="Google Shape;298;p20"/>
          <p:cNvSpPr txBox="1">
            <a:spLocks noGrp="1"/>
          </p:cNvSpPr>
          <p:nvPr>
            <p:ph type="body" idx="1"/>
          </p:nvPr>
        </p:nvSpPr>
        <p:spPr>
          <a:xfrm>
            <a:off x="457200" y="1772816"/>
            <a:ext cx="8229600" cy="4384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Зірка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має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більшу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суму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кутів</a:t>
            </a:r>
            <a:endParaRPr dirty="0"/>
          </a:p>
          <a:p>
            <a:pPr marL="273050" marR="0" lvl="0" indent="-2730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Поворот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щоразу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на 144*</a:t>
            </a:r>
            <a:endParaRPr dirty="0"/>
          </a:p>
          <a:p>
            <a:pPr marL="273050" marR="0" lvl="0" indent="-2730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повторів</a:t>
            </a:r>
            <a:endParaRPr dirty="0"/>
          </a:p>
        </p:txBody>
      </p:sp>
      <p:pic>
        <p:nvPicPr>
          <p:cNvPr id="299" name="Google Shape;299;p20" descr="http://cdn.scratch.mit.edu/static/site/projects/thumbnails/84/4459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2708920"/>
            <a:ext cx="4010602" cy="3268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373216"/>
            <a:ext cx="936104" cy="101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1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21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Варіантів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</a:t>
            </a: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безліч</a:t>
            </a:r>
            <a:endParaRPr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05" name="Google Shape;305;p21"/>
          <p:cNvSpPr txBox="1">
            <a:spLocks noGrp="1"/>
          </p:cNvSpPr>
          <p:nvPr>
            <p:ph type="body" idx="1"/>
          </p:nvPr>
        </p:nvSpPr>
        <p:spPr>
          <a:xfrm>
            <a:off x="457200" y="1700808"/>
            <a:ext cx="8229600" cy="44561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Якщо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надто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малий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кут повороту ( &lt;90*), то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Кіт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“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вилітає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 за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межі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екрану</a:t>
            </a:r>
            <a:endParaRPr sz="26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73050" marR="0" lvl="0" indent="-2730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При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зміні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кута повороту (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наприклад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95*),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фігура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залишається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незамкненою</a:t>
            </a:r>
            <a:endParaRPr dirty="0"/>
          </a:p>
          <a:p>
            <a:pPr marL="273050" marR="0" lvl="0" indent="-273050" algn="l" rtl="0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76"/>
              <a:buFont typeface="Noto Sans Symbols"/>
              <a:buChar char="▶"/>
            </a:pP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Збільшивши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кількість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повторів</a:t>
            </a:r>
            <a:r>
              <a:rPr lang="ru-RU" sz="2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– одержимо </a:t>
            </a:r>
            <a:r>
              <a:rPr lang="ru-RU" sz="26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візерунок</a:t>
            </a:r>
            <a:endParaRPr dirty="0"/>
          </a:p>
        </p:txBody>
      </p:sp>
      <p:pic>
        <p:nvPicPr>
          <p:cNvPr id="306" name="Google Shape;306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92370" y="4222803"/>
            <a:ext cx="2143125" cy="195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589240"/>
            <a:ext cx="936104" cy="101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76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2"/>
          <p:cNvSpPr txBox="1">
            <a:spLocks noGrp="1"/>
          </p:cNvSpPr>
          <p:nvPr>
            <p:ph type="title"/>
          </p:nvPr>
        </p:nvSpPr>
        <p:spPr>
          <a:xfrm>
            <a:off x="457200" y="152400"/>
            <a:ext cx="8229600" cy="5402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>
              <a:spcBef>
                <a:spcPct val="50000"/>
              </a:spcBef>
              <a:buNone/>
              <a:defRPr/>
            </a:pP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Завдання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 “</a:t>
            </a:r>
            <a:r>
              <a:rPr lang="ru-RU" sz="3200" b="1" dirty="0" err="1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Узори</a:t>
            </a:r>
            <a:r>
              <a:rPr lang="ru-RU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sym typeface="Calibri"/>
              </a:rPr>
              <a:t>”</a:t>
            </a:r>
            <a:endParaRPr sz="3200" b="1" dirty="0">
              <a:solidFill>
                <a:srgbClr val="33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313" name="Google Shape;313;p22"/>
          <p:cNvSpPr txBox="1">
            <a:spLocks noGrp="1"/>
          </p:cNvSpPr>
          <p:nvPr>
            <p:ph type="body" idx="1"/>
          </p:nvPr>
        </p:nvSpPr>
        <p:spPr>
          <a:xfrm>
            <a:off x="457200" y="1772816"/>
            <a:ext cx="8229600" cy="43841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3050" marR="0" lvl="0" indent="-27305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</a:pPr>
            <a:r>
              <a:rPr lang="ru-RU" sz="2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</a:t>
            </a:r>
            <a:endParaRPr/>
          </a:p>
        </p:txBody>
      </p:sp>
      <p:pic>
        <p:nvPicPr>
          <p:cNvPr id="314" name="Google Shape;314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3528" y="4248325"/>
            <a:ext cx="2581275" cy="1819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3528" y="2003674"/>
            <a:ext cx="2552700" cy="213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76117" y="2003674"/>
            <a:ext cx="2133600" cy="2238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89884" y="4546848"/>
            <a:ext cx="2047875" cy="1343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2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300192" y="1916831"/>
            <a:ext cx="2659080" cy="263001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17451" y="836712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Створити проект, в якому </a:t>
            </a:r>
            <a:r>
              <a:rPr lang="uk-UA" dirty="0" err="1" smtClean="0"/>
              <a:t>спрайт</a:t>
            </a:r>
            <a:r>
              <a:rPr lang="uk-UA" dirty="0" smtClean="0"/>
              <a:t> буде малювати узор з а будь-яким зразком або за власним задумом.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5589240"/>
            <a:ext cx="936104" cy="101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060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276872"/>
            <a:ext cx="8136904" cy="884312"/>
          </a:xfrm>
        </p:spPr>
        <p:txBody>
          <a:bodyPr/>
          <a:lstStyle/>
          <a:p>
            <a:pPr marL="0" indent="0" algn="ctr">
              <a:buNone/>
            </a:pPr>
            <a:r>
              <a:rPr lang="uk-UA" sz="4400" b="1" spc="10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Бажаю успіхів!</a:t>
            </a:r>
            <a:endParaRPr lang="ru-RU" sz="4400" b="1" spc="1000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24309" y="421248"/>
            <a:ext cx="8108131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uk-UA" sz="3200" b="1" dirty="0">
                <a:solidFill>
                  <a:srgbClr val="33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Алгоритми з повтореннями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250" y="3501008"/>
            <a:ext cx="2096247" cy="2263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19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2012</TotalTime>
  <Words>161</Words>
  <Application>Microsoft Office PowerPoint</Application>
  <PresentationFormat>Экран (4:3)</PresentationFormat>
  <Paragraphs>38</Paragraphs>
  <Slides>12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Профиль</vt:lpstr>
      <vt:lpstr>Презентация PowerPoint</vt:lpstr>
      <vt:lpstr>Алгоритми з повтореннями</vt:lpstr>
      <vt:lpstr>Малювання квадрата</vt:lpstr>
      <vt:lpstr>Як додати групу команд «Олівець»</vt:lpstr>
      <vt:lpstr>Можна оптимізувати</vt:lpstr>
      <vt:lpstr>Малювання трикутника</vt:lpstr>
      <vt:lpstr>Замкнена опукла фігура</vt:lpstr>
      <vt:lpstr>Кілька фігур - узор</vt:lpstr>
      <vt:lpstr>Малювання зірки</vt:lpstr>
      <vt:lpstr>Варіантів безліч</vt:lpstr>
      <vt:lpstr>Завдання “Узори”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DESIGN</dc:creator>
  <cp:lastModifiedBy>Пользователь Windows</cp:lastModifiedBy>
  <cp:revision>90</cp:revision>
  <dcterms:created xsi:type="dcterms:W3CDTF">2010-08-17T12:07:59Z</dcterms:created>
  <dcterms:modified xsi:type="dcterms:W3CDTF">2022-02-09T16:50:47Z</dcterms:modified>
</cp:coreProperties>
</file>