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9"/>
  </p:notesMasterIdLst>
  <p:sldIdLst>
    <p:sldId id="256" r:id="rId2"/>
    <p:sldId id="312" r:id="rId3"/>
    <p:sldId id="257" r:id="rId4"/>
    <p:sldId id="264" r:id="rId5"/>
    <p:sldId id="290" r:id="rId6"/>
    <p:sldId id="281" r:id="rId7"/>
    <p:sldId id="282" r:id="rId8"/>
    <p:sldId id="292" r:id="rId9"/>
    <p:sldId id="304" r:id="rId10"/>
    <p:sldId id="307" r:id="rId11"/>
    <p:sldId id="309" r:id="rId12"/>
    <p:sldId id="310" r:id="rId13"/>
    <p:sldId id="303" r:id="rId14"/>
    <p:sldId id="302" r:id="rId15"/>
    <p:sldId id="305" r:id="rId16"/>
    <p:sldId id="306" r:id="rId17"/>
    <p:sldId id="314" r:id="rId1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7233"/>
    <a:srgbClr val="1136D5"/>
    <a:srgbClr val="0F2F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9460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3C4989-941C-4074-8F04-DED18A23CAF9}" type="datetimeFigureOut">
              <a:rPr lang="uk-UA" smtClean="0"/>
              <a:t>12.05.2023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7D0329-9ABD-4FA1-A1FB-10CBD8BB64C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5220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7D0329-9ABD-4FA1-A1FB-10CBD8BB64CA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0888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-295275" y="557213"/>
            <a:ext cx="9437688" cy="6632575"/>
            <a:chOff x="-186" y="351"/>
            <a:chExt cx="5945" cy="4178"/>
          </a:xfrm>
        </p:grpSpPr>
        <p:grpSp>
          <p:nvGrpSpPr>
            <p:cNvPr id="3075" name="Group 3"/>
            <p:cNvGrpSpPr>
              <a:grpSpLocks/>
            </p:cNvGrpSpPr>
            <p:nvPr/>
          </p:nvGrpSpPr>
          <p:grpSpPr bwMode="auto">
            <a:xfrm>
              <a:off x="-186" y="351"/>
              <a:ext cx="4316" cy="4178"/>
              <a:chOff x="-186" y="351"/>
              <a:chExt cx="4316" cy="4178"/>
            </a:xfrm>
          </p:grpSpPr>
          <p:grpSp>
            <p:nvGrpSpPr>
              <p:cNvPr id="3076" name="Group 4"/>
              <p:cNvGrpSpPr>
                <a:grpSpLocks/>
              </p:cNvGrpSpPr>
              <p:nvPr/>
            </p:nvGrpSpPr>
            <p:grpSpPr bwMode="auto">
              <a:xfrm>
                <a:off x="-186" y="351"/>
                <a:ext cx="4316" cy="4178"/>
                <a:chOff x="-186" y="351"/>
                <a:chExt cx="4316" cy="4178"/>
              </a:xfrm>
            </p:grpSpPr>
            <p:sp>
              <p:nvSpPr>
                <p:cNvPr id="3077" name="AutoShape 5"/>
                <p:cNvSpPr>
                  <a:spLocks noChangeArrowheads="1"/>
                </p:cNvSpPr>
                <p:nvPr/>
              </p:nvSpPr>
              <p:spPr bwMode="auto">
                <a:xfrm rot="12360000" flipH="1">
                  <a:off x="-186" y="351"/>
                  <a:ext cx="4316" cy="4178"/>
                </a:xfrm>
                <a:prstGeom prst="diamond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3078" name="AutoShape 6"/>
                <p:cNvSpPr>
                  <a:spLocks noChangeArrowheads="1"/>
                </p:cNvSpPr>
                <p:nvPr/>
              </p:nvSpPr>
              <p:spPr bwMode="auto">
                <a:xfrm rot="12360000" flipH="1">
                  <a:off x="694" y="1203"/>
                  <a:ext cx="2556" cy="2474"/>
                </a:xfrm>
                <a:prstGeom prst="diamond">
                  <a:avLst/>
                </a:prstGeom>
                <a:blipFill dpi="0" rotWithShape="0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tile tx="0" ty="0" sx="100000" sy="100000" flip="none" algn="tl"/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3079" name="Rectangle 7"/>
                <p:cNvSpPr>
                  <a:spLocks noChangeArrowheads="1"/>
                </p:cNvSpPr>
                <p:nvPr/>
              </p:nvSpPr>
              <p:spPr bwMode="auto">
                <a:xfrm rot="12360000">
                  <a:off x="2249" y="2499"/>
                  <a:ext cx="649" cy="280"/>
                </a:xfrm>
                <a:prstGeom prst="rect">
                  <a:avLst/>
                </a:prstGeom>
                <a:solidFill>
                  <a:schemeClr val="folHlink">
                    <a:alpha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7" rIns="92075" bIns="46037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lang="ru-RU" sz="2400"/>
                </a:p>
              </p:txBody>
            </p:sp>
            <p:sp>
              <p:nvSpPr>
                <p:cNvPr id="3080" name="Oval 8"/>
                <p:cNvSpPr>
                  <a:spLocks noChangeArrowheads="1"/>
                </p:cNvSpPr>
                <p:nvPr/>
              </p:nvSpPr>
              <p:spPr bwMode="auto">
                <a:xfrm rot="12360000">
                  <a:off x="1292" y="2567"/>
                  <a:ext cx="570" cy="52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lIns="92075" tIns="46037" rIns="92075" bIns="46037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lang="ru-RU" sz="2400"/>
                </a:p>
              </p:txBody>
            </p:sp>
            <p:sp>
              <p:nvSpPr>
                <p:cNvPr id="3081" name="Rectangle 9"/>
                <p:cNvSpPr>
                  <a:spLocks noChangeArrowheads="1"/>
                </p:cNvSpPr>
                <p:nvPr/>
              </p:nvSpPr>
              <p:spPr bwMode="auto">
                <a:xfrm rot="12360000">
                  <a:off x="2373" y="2047"/>
                  <a:ext cx="446" cy="81"/>
                </a:xfrm>
                <a:prstGeom prst="rect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7" rIns="92075" bIns="46037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lang="ru-RU" sz="2400"/>
                </a:p>
              </p:txBody>
            </p:sp>
            <p:sp>
              <p:nvSpPr>
                <p:cNvPr id="3082" name="Rectangle 10"/>
                <p:cNvSpPr>
                  <a:spLocks noChangeArrowheads="1"/>
                </p:cNvSpPr>
                <p:nvPr/>
              </p:nvSpPr>
              <p:spPr bwMode="auto">
                <a:xfrm rot="12360000">
                  <a:off x="1927" y="3071"/>
                  <a:ext cx="445" cy="82"/>
                </a:xfrm>
                <a:prstGeom prst="rect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2075" tIns="46037" rIns="92075" bIns="46037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lang="ru-RU" sz="2400"/>
                </a:p>
              </p:txBody>
            </p:sp>
            <p:sp>
              <p:nvSpPr>
                <p:cNvPr id="3083" name="Arc 11"/>
                <p:cNvSpPr>
                  <a:spLocks/>
                </p:cNvSpPr>
                <p:nvPr/>
              </p:nvSpPr>
              <p:spPr bwMode="auto">
                <a:xfrm rot="10485000">
                  <a:off x="1263" y="2241"/>
                  <a:ext cx="723" cy="856"/>
                </a:xfrm>
                <a:custGeom>
                  <a:avLst/>
                  <a:gdLst>
                    <a:gd name="G0" fmla="+- 21518 0 0"/>
                    <a:gd name="G1" fmla="+- 2258 0 0"/>
                    <a:gd name="G2" fmla="+- 21600 0 0"/>
                    <a:gd name="T0" fmla="*/ 43000 w 43118"/>
                    <a:gd name="T1" fmla="*/ 0 h 23858"/>
                    <a:gd name="T2" fmla="*/ 0 w 43118"/>
                    <a:gd name="T3" fmla="*/ 4141 h 23858"/>
                    <a:gd name="T4" fmla="*/ 21518 w 43118"/>
                    <a:gd name="T5" fmla="*/ 2258 h 238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3118" h="23858" fill="none" extrusionOk="0">
                      <a:moveTo>
                        <a:pt x="42999" y="0"/>
                      </a:moveTo>
                      <a:cubicBezTo>
                        <a:pt x="43078" y="750"/>
                        <a:pt x="43118" y="1503"/>
                        <a:pt x="43118" y="2258"/>
                      </a:cubicBezTo>
                      <a:cubicBezTo>
                        <a:pt x="43118" y="14187"/>
                        <a:pt x="33447" y="23858"/>
                        <a:pt x="21518" y="23858"/>
                      </a:cubicBezTo>
                      <a:cubicBezTo>
                        <a:pt x="10318" y="23858"/>
                        <a:pt x="976" y="15297"/>
                        <a:pt x="0" y="4140"/>
                      </a:cubicBezTo>
                    </a:path>
                    <a:path w="43118" h="23858" stroke="0" extrusionOk="0">
                      <a:moveTo>
                        <a:pt x="42999" y="0"/>
                      </a:moveTo>
                      <a:cubicBezTo>
                        <a:pt x="43078" y="750"/>
                        <a:pt x="43118" y="1503"/>
                        <a:pt x="43118" y="2258"/>
                      </a:cubicBezTo>
                      <a:cubicBezTo>
                        <a:pt x="43118" y="14187"/>
                        <a:pt x="33447" y="23858"/>
                        <a:pt x="21518" y="23858"/>
                      </a:cubicBezTo>
                      <a:cubicBezTo>
                        <a:pt x="10318" y="23858"/>
                        <a:pt x="976" y="15297"/>
                        <a:pt x="0" y="4140"/>
                      </a:cubicBezTo>
                      <a:lnTo>
                        <a:pt x="21518" y="2258"/>
                      </a:lnTo>
                      <a:close/>
                    </a:path>
                  </a:pathLst>
                </a:custGeom>
                <a:solidFill>
                  <a:schemeClr val="folHlink">
                    <a:alpha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3084" name="Freeform 12"/>
                <p:cNvSpPr>
                  <a:spLocks/>
                </p:cNvSpPr>
                <p:nvPr/>
              </p:nvSpPr>
              <p:spPr bwMode="auto">
                <a:xfrm>
                  <a:off x="1300" y="1374"/>
                  <a:ext cx="1035" cy="2007"/>
                </a:xfrm>
                <a:custGeom>
                  <a:avLst/>
                  <a:gdLst>
                    <a:gd name="T0" fmla="*/ 56 w 1035"/>
                    <a:gd name="T1" fmla="*/ 2006 h 2007"/>
                    <a:gd name="T2" fmla="*/ 0 w 1035"/>
                    <a:gd name="T3" fmla="*/ 1843 h 2007"/>
                    <a:gd name="T4" fmla="*/ 871 w 1035"/>
                    <a:gd name="T5" fmla="*/ 56 h 2007"/>
                    <a:gd name="T6" fmla="*/ 1034 w 1035"/>
                    <a:gd name="T7" fmla="*/ 0 h 2007"/>
                    <a:gd name="T8" fmla="*/ 56 w 1035"/>
                    <a:gd name="T9" fmla="*/ 2006 h 20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5" h="2007">
                      <a:moveTo>
                        <a:pt x="56" y="2006"/>
                      </a:moveTo>
                      <a:lnTo>
                        <a:pt x="0" y="1843"/>
                      </a:lnTo>
                      <a:lnTo>
                        <a:pt x="871" y="56"/>
                      </a:lnTo>
                      <a:lnTo>
                        <a:pt x="1034" y="0"/>
                      </a:lnTo>
                      <a:lnTo>
                        <a:pt x="56" y="2006"/>
                      </a:lnTo>
                    </a:path>
                  </a:pathLst>
                </a:custGeom>
                <a:solidFill>
                  <a:schemeClr val="hlink">
                    <a:alpha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3085" name="Freeform 13"/>
              <p:cNvSpPr>
                <a:spLocks/>
              </p:cNvSpPr>
              <p:nvPr/>
            </p:nvSpPr>
            <p:spPr bwMode="auto">
              <a:xfrm>
                <a:off x="2448" y="1810"/>
                <a:ext cx="324" cy="231"/>
              </a:xfrm>
              <a:custGeom>
                <a:avLst/>
                <a:gdLst>
                  <a:gd name="T0" fmla="*/ 321 w 324"/>
                  <a:gd name="T1" fmla="*/ 226 h 231"/>
                  <a:gd name="T2" fmla="*/ 287 w 324"/>
                  <a:gd name="T3" fmla="*/ 123 h 231"/>
                  <a:gd name="T4" fmla="*/ 53 w 324"/>
                  <a:gd name="T5" fmla="*/ 9 h 231"/>
                  <a:gd name="T6" fmla="*/ 35 w 324"/>
                  <a:gd name="T7" fmla="*/ 0 h 231"/>
                  <a:gd name="T8" fmla="*/ 0 w 324"/>
                  <a:gd name="T9" fmla="*/ 72 h 231"/>
                  <a:gd name="T10" fmla="*/ 323 w 324"/>
                  <a:gd name="T11" fmla="*/ 230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4" h="231">
                    <a:moveTo>
                      <a:pt x="321" y="226"/>
                    </a:moveTo>
                    <a:lnTo>
                      <a:pt x="287" y="123"/>
                    </a:lnTo>
                    <a:lnTo>
                      <a:pt x="53" y="9"/>
                    </a:lnTo>
                    <a:lnTo>
                      <a:pt x="35" y="0"/>
                    </a:lnTo>
                    <a:lnTo>
                      <a:pt x="0" y="72"/>
                    </a:lnTo>
                    <a:lnTo>
                      <a:pt x="323" y="230"/>
                    </a:lnTo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768" y="720"/>
              <a:ext cx="4991" cy="816"/>
            </a:xfrm>
            <a:prstGeom prst="rect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87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217613" y="12192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3088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724400" y="2819400"/>
            <a:ext cx="4267200" cy="32004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3089" name="Rectangle 1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endParaRPr lang="ru-RU"/>
          </a:p>
        </p:txBody>
      </p:sp>
      <p:sp>
        <p:nvSpPr>
          <p:cNvPr id="3090" name="Rectangle 1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endParaRPr lang="ru-RU"/>
          </a:p>
        </p:txBody>
      </p:sp>
      <p:sp>
        <p:nvSpPr>
          <p:cNvPr id="3091" name="Rectangle 1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fld id="{DA5A9775-0FDA-42D6-AF14-2306DA9AC8C3}" type="slidenum">
              <a:rPr lang="ru-RU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45272-2FFF-4682-9424-12DDE6E38D0C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455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F93205-2F99-4881-91BB-A436DD4DACD7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896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54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578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FB0BD3-7F95-44D8-A46F-AE028A304F01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655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30C783-B792-411D-924C-03FE498D540C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320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DFCAB-AC29-4073-A19A-6F2F794E2468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325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7EB21-0DB9-484E-93C2-4242C14812A5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7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EA7C1-D66C-4D80-9FD2-CB793AA184EB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890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B37ED-0212-48AF-99D7-5A66EA5BBEB0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20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1953A0-B048-49AA-9EA9-F2B8BC997E46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443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24700" y="5334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5400" y="5334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75AA5-7857-48C8-B197-9715A69C4476}" type="slidenum">
              <a:rPr lang="ru-RU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569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539875" cy="6856413"/>
            <a:chOff x="0" y="0"/>
            <a:chExt cx="970" cy="4319"/>
          </a:xfrm>
        </p:grpSpPr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768" cy="4319"/>
            </a:xfrm>
            <a:prstGeom prst="rect">
              <a:avLst/>
            </a:prstGeom>
            <a:blipFill dpi="0" rotWithShape="0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768" y="0"/>
              <a:ext cx="192" cy="43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192" y="240"/>
              <a:ext cx="576" cy="2064"/>
            </a:xfrm>
            <a:prstGeom prst="rect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0" y="960"/>
              <a:ext cx="768" cy="528"/>
            </a:xfrm>
            <a:prstGeom prst="rect">
              <a:avLst/>
            </a:prstGeom>
            <a:solidFill>
              <a:schemeClr val="folHlink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7" rIns="92075" bIns="46037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480" y="432"/>
              <a:ext cx="144" cy="3792"/>
            </a:xfrm>
            <a:prstGeom prst="rect">
              <a:avLst/>
            </a:prstGeom>
            <a:solidFill>
              <a:schemeClr val="hlink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6" name="Oval 8"/>
            <p:cNvSpPr>
              <a:spLocks noChangeArrowheads="1"/>
            </p:cNvSpPr>
            <p:nvPr/>
          </p:nvSpPr>
          <p:spPr bwMode="auto">
            <a:xfrm>
              <a:off x="0" y="672"/>
              <a:ext cx="672" cy="62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2075" tIns="46037" rIns="92075" bIns="46037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0" y="3024"/>
              <a:ext cx="528" cy="9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7" rIns="92075" bIns="46037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2058" name="Rectangle 10"/>
            <p:cNvSpPr>
              <a:spLocks noChangeArrowheads="1"/>
            </p:cNvSpPr>
            <p:nvPr/>
          </p:nvSpPr>
          <p:spPr bwMode="auto">
            <a:xfrm>
              <a:off x="0" y="3216"/>
              <a:ext cx="528" cy="9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7" rIns="92075" bIns="46037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2059" name="Rectangle 11"/>
            <p:cNvSpPr>
              <a:spLocks noChangeArrowheads="1"/>
            </p:cNvSpPr>
            <p:nvPr/>
          </p:nvSpPr>
          <p:spPr bwMode="auto">
            <a:xfrm>
              <a:off x="0" y="3408"/>
              <a:ext cx="528" cy="9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7" rIns="92075" bIns="46037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2060" name="Arc 12"/>
            <p:cNvSpPr>
              <a:spLocks/>
            </p:cNvSpPr>
            <p:nvPr/>
          </p:nvSpPr>
          <p:spPr bwMode="auto">
            <a:xfrm>
              <a:off x="768" y="2259"/>
              <a:ext cx="202" cy="1154"/>
            </a:xfrm>
            <a:custGeom>
              <a:avLst/>
              <a:gdLst>
                <a:gd name="G0" fmla="+- 754 0 0"/>
                <a:gd name="G1" fmla="+- 21600 0 0"/>
                <a:gd name="G2" fmla="+- 21600 0 0"/>
                <a:gd name="T0" fmla="*/ 0 w 22354"/>
                <a:gd name="T1" fmla="*/ 13 h 43200"/>
                <a:gd name="T2" fmla="*/ 754 w 22354"/>
                <a:gd name="T3" fmla="*/ 43200 h 43200"/>
                <a:gd name="T4" fmla="*/ 754 w 22354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354" h="43200" fill="none" extrusionOk="0">
                  <a:moveTo>
                    <a:pt x="0" y="13"/>
                  </a:moveTo>
                  <a:cubicBezTo>
                    <a:pt x="251" y="4"/>
                    <a:pt x="502" y="-1"/>
                    <a:pt x="754" y="0"/>
                  </a:cubicBezTo>
                  <a:cubicBezTo>
                    <a:pt x="12683" y="0"/>
                    <a:pt x="22354" y="9670"/>
                    <a:pt x="22354" y="21600"/>
                  </a:cubicBezTo>
                  <a:cubicBezTo>
                    <a:pt x="22354" y="33529"/>
                    <a:pt x="12683" y="43199"/>
                    <a:pt x="754" y="43200"/>
                  </a:cubicBezTo>
                </a:path>
                <a:path w="22354" h="43200" stroke="0" extrusionOk="0">
                  <a:moveTo>
                    <a:pt x="0" y="13"/>
                  </a:moveTo>
                  <a:cubicBezTo>
                    <a:pt x="251" y="4"/>
                    <a:pt x="502" y="-1"/>
                    <a:pt x="754" y="0"/>
                  </a:cubicBezTo>
                  <a:cubicBezTo>
                    <a:pt x="12683" y="0"/>
                    <a:pt x="22354" y="9670"/>
                    <a:pt x="22354" y="21600"/>
                  </a:cubicBezTo>
                  <a:cubicBezTo>
                    <a:pt x="22354" y="33529"/>
                    <a:pt x="12683" y="43199"/>
                    <a:pt x="754" y="43200"/>
                  </a:cubicBezTo>
                  <a:lnTo>
                    <a:pt x="754" y="21600"/>
                  </a:ln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061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5334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19050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063" name="Rectangle 1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/>
            </a:lvl1pPr>
          </a:lstStyle>
          <a:p>
            <a:endParaRPr lang="ru-RU"/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/>
            </a:lvl1pPr>
          </a:lstStyle>
          <a:p>
            <a:endParaRPr lang="ru-RU"/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/>
            </a:lvl1pPr>
          </a:lstStyle>
          <a:p>
            <a:fld id="{BECFAFCD-BD0B-4195-A427-16DEF8522C15}" type="slidenum">
              <a:rPr lang="ru-RU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10.png"/><Relationship Id="rId18" Type="http://schemas.openxmlformats.org/officeDocument/2006/relationships/slide" Target="slide15.xml"/><Relationship Id="rId3" Type="http://schemas.openxmlformats.org/officeDocument/2006/relationships/image" Target="../media/image5.png"/><Relationship Id="rId21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slide" Target="slide11.xml"/><Relationship Id="rId17" Type="http://schemas.openxmlformats.org/officeDocument/2006/relationships/image" Target="../media/image12.png"/><Relationship Id="rId2" Type="http://schemas.openxmlformats.org/officeDocument/2006/relationships/slide" Target="slide3.xml"/><Relationship Id="rId16" Type="http://schemas.openxmlformats.org/officeDocument/2006/relationships/slide" Target="slide14.xml"/><Relationship Id="rId20" Type="http://schemas.openxmlformats.org/officeDocument/2006/relationships/slide" Target="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10" Type="http://schemas.openxmlformats.org/officeDocument/2006/relationships/slide" Target="slide10.xml"/><Relationship Id="rId19" Type="http://schemas.openxmlformats.org/officeDocument/2006/relationships/image" Target="../media/image13.png"/><Relationship Id="rId4" Type="http://schemas.openxmlformats.org/officeDocument/2006/relationships/slide" Target="slide4.xml"/><Relationship Id="rId9" Type="http://schemas.openxmlformats.org/officeDocument/2006/relationships/image" Target="../media/image8.png"/><Relationship Id="rId14" Type="http://schemas.openxmlformats.org/officeDocument/2006/relationships/slide" Target="slide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hyperlink" Target="http://interactive.ranok.com.ua/upload/file/6%20%D0%BA%D0%BB%D0%B0%D1%81%D1%81%20%D1%83%D1%87%D0%B5%D0%B1%D0%BD%D0%B8%D0%BA%D0%B8%202019/Informatika_pidr_dlia%206%20kl_%20ZZSO%20(Bondarenko%20O_%20O_,%20Lastovetskii%20V_%20V_,%20Pilipc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2.xml"/><Relationship Id="rId5" Type="http://schemas.openxmlformats.org/officeDocument/2006/relationships/image" Target="../media/image2.jp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1.wdp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20.png"/><Relationship Id="rId10" Type="http://schemas.openxmlformats.org/officeDocument/2006/relationships/image" Target="../media/image17.png"/><Relationship Id="rId4" Type="http://schemas.openxmlformats.org/officeDocument/2006/relationships/image" Target="../media/image19.jpeg"/><Relationship Id="rId9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7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.xml"/><Relationship Id="rId5" Type="http://schemas.openxmlformats.org/officeDocument/2006/relationships/image" Target="../media/image23.png"/><Relationship Id="rId4" Type="http://schemas.openxmlformats.org/officeDocument/2006/relationships/slide" Target="slide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slide" Target="slide2.xml"/><Relationship Id="rId5" Type="http://schemas.openxmlformats.org/officeDocument/2006/relationships/image" Target="../media/image28.png"/><Relationship Id="rId4" Type="http://schemas.openxmlformats.org/officeDocument/2006/relationships/slide" Target="slid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ru-RU" dirty="0" smtClean="0"/>
              <a:t>§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4330">
            <a:off x="6377665" y="4641026"/>
            <a:ext cx="2428875" cy="18764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3" y="5527469"/>
            <a:ext cx="1428750" cy="1428750"/>
          </a:xfrm>
          <a:prstGeom prst="rect">
            <a:avLst/>
          </a:prstGeom>
        </p:spPr>
      </p:pic>
      <p:pic>
        <p:nvPicPr>
          <p:cNvPr id="6146" name="Picture 2" descr="C:\Users\US\Desktop\тест\Python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4" y="6025604"/>
            <a:ext cx="1880770" cy="85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87624" y="1089428"/>
            <a:ext cx="776839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ru-RU" sz="4400" b="1" i="1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Елементи</a:t>
            </a:r>
            <a:r>
              <a:rPr kumimoji="1" lang="ru-RU" sz="4400" b="1" i="1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</a:t>
            </a:r>
            <a:r>
              <a:rPr kumimoji="1" lang="ru-RU" sz="4400" b="1" i="1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керування</a:t>
            </a:r>
            <a:r>
              <a:rPr kumimoji="1" lang="ru-RU" sz="4400" b="1" i="1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 «</a:t>
            </a:r>
            <a:r>
              <a:rPr kumimoji="1" lang="ru-RU" sz="4400" b="1" i="1" dirty="0" err="1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напис</a:t>
            </a:r>
            <a:r>
              <a:rPr kumimoji="1" lang="ru-RU" sz="4400" b="1" i="1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» та «кнопка</a:t>
            </a:r>
            <a:r>
              <a:rPr kumimoji="1" lang="ru-RU" sz="4400" b="1" i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»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4640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2112000" cy="158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98412"/>
            <a:ext cx="2112000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16102"/>
            <a:ext cx="2112000" cy="158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20888"/>
            <a:ext cx="2112000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176" y="2420888"/>
            <a:ext cx="2112000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131" y="2420888"/>
            <a:ext cx="2112000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437112"/>
            <a:ext cx="2112000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437112"/>
            <a:ext cx="2112000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20818"/>
            <a:ext cx="2112000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60248"/>
            <a:ext cx="2112000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10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131" y="4437112"/>
            <a:ext cx="2112000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56" y="5661248"/>
            <a:ext cx="1475387" cy="1106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8321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66842" y="188640"/>
            <a:ext cx="7772400" cy="792088"/>
          </a:xfrm>
        </p:spPr>
        <p:txBody>
          <a:bodyPr/>
          <a:lstStyle/>
          <a:p>
            <a:pPr algn="l"/>
            <a:r>
              <a:rPr lang="uk-UA" b="1" dirty="0" smtClean="0"/>
              <a:t>Згадаємо: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460432" y="70715"/>
            <a:ext cx="357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§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555376" y="6470418"/>
            <a:ext cx="357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§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322389" y="1052736"/>
            <a:ext cx="779276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1)	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підключити</a:t>
            </a:r>
            <a:r>
              <a:rPr lang="ru-RU" sz="2400" dirty="0"/>
              <a:t> модуль для </a:t>
            </a:r>
            <a:r>
              <a:rPr lang="ru-RU" sz="2400" dirty="0" err="1"/>
              <a:t>створення</a:t>
            </a:r>
            <a:r>
              <a:rPr lang="ru-RU" sz="2400" dirty="0"/>
              <a:t> </a:t>
            </a:r>
            <a:r>
              <a:rPr lang="ru-RU" sz="2400" dirty="0" err="1"/>
              <a:t>графічного</a:t>
            </a:r>
            <a:r>
              <a:rPr lang="ru-RU" sz="2400" dirty="0"/>
              <a:t> </a:t>
            </a:r>
            <a:r>
              <a:rPr lang="ru-RU" sz="2400" dirty="0" err="1"/>
              <a:t>інтерфейсу</a:t>
            </a:r>
            <a:r>
              <a:rPr lang="ru-RU" sz="2400" dirty="0"/>
              <a:t> </a:t>
            </a:r>
            <a:r>
              <a:rPr lang="ru-RU" sz="2400" dirty="0" err="1"/>
              <a:t>потрібно</a:t>
            </a:r>
            <a:r>
              <a:rPr lang="ru-RU" sz="2400" dirty="0"/>
              <a:t>:  </a:t>
            </a:r>
            <a:r>
              <a:rPr lang="en-US" sz="2400" b="1" dirty="0">
                <a:solidFill>
                  <a:srgbClr val="1136D5"/>
                </a:solidFill>
              </a:rPr>
              <a:t>from </a:t>
            </a:r>
            <a:r>
              <a:rPr lang="en-US" sz="2400" b="1" dirty="0" err="1">
                <a:solidFill>
                  <a:srgbClr val="1136D5"/>
                </a:solidFill>
              </a:rPr>
              <a:t>tkinter</a:t>
            </a:r>
            <a:r>
              <a:rPr lang="en-US" sz="2400" b="1" dirty="0">
                <a:solidFill>
                  <a:srgbClr val="1136D5"/>
                </a:solidFill>
              </a:rPr>
              <a:t> import * </a:t>
            </a:r>
          </a:p>
          <a:p>
            <a:r>
              <a:rPr lang="en-US" sz="2400" dirty="0"/>
              <a:t>2)	</a:t>
            </a:r>
            <a:r>
              <a:rPr lang="ru-RU" sz="2400" dirty="0"/>
              <a:t>Для </a:t>
            </a:r>
            <a:r>
              <a:rPr lang="ru-RU" sz="2400" dirty="0" err="1"/>
              <a:t>створення</a:t>
            </a:r>
            <a:r>
              <a:rPr lang="ru-RU" sz="2400" dirty="0"/>
              <a:t> </a:t>
            </a:r>
            <a:r>
              <a:rPr lang="ru-RU" sz="2400" dirty="0" err="1"/>
              <a:t>вікна</a:t>
            </a:r>
            <a:r>
              <a:rPr lang="ru-RU" sz="2400" dirty="0"/>
              <a:t> </a:t>
            </a:r>
            <a:r>
              <a:rPr lang="ru-RU" sz="2400" dirty="0" err="1"/>
              <a:t>використовуємо</a:t>
            </a:r>
            <a:r>
              <a:rPr lang="ru-RU" sz="2400" dirty="0"/>
              <a:t> </a:t>
            </a:r>
            <a:r>
              <a:rPr lang="ru-RU" sz="2400" dirty="0" err="1"/>
              <a:t>функції</a:t>
            </a:r>
            <a:r>
              <a:rPr lang="ru-RU" sz="2400" dirty="0"/>
              <a:t>:</a:t>
            </a:r>
          </a:p>
          <a:p>
            <a:r>
              <a:rPr lang="ru-RU" sz="2400" b="1" dirty="0" err="1">
                <a:solidFill>
                  <a:srgbClr val="1136D5"/>
                </a:solidFill>
              </a:rPr>
              <a:t>назва_вікна</a:t>
            </a:r>
            <a:r>
              <a:rPr lang="ru-RU" sz="2400" b="1" dirty="0">
                <a:solidFill>
                  <a:srgbClr val="1136D5"/>
                </a:solidFill>
              </a:rPr>
              <a:t>=</a:t>
            </a:r>
            <a:r>
              <a:rPr lang="en-US" sz="2400" b="1" dirty="0" err="1">
                <a:solidFill>
                  <a:srgbClr val="1136D5"/>
                </a:solidFill>
              </a:rPr>
              <a:t>Tk</a:t>
            </a:r>
            <a:r>
              <a:rPr lang="en-US" sz="2400" b="1" dirty="0">
                <a:solidFill>
                  <a:srgbClr val="1136D5"/>
                </a:solidFill>
              </a:rPr>
              <a:t>()</a:t>
            </a:r>
          </a:p>
          <a:p>
            <a:r>
              <a:rPr lang="ru-RU" sz="2400" b="1" dirty="0" err="1">
                <a:solidFill>
                  <a:srgbClr val="1136D5"/>
                </a:solidFill>
              </a:rPr>
              <a:t>назва_вікна</a:t>
            </a:r>
            <a:r>
              <a:rPr lang="ru-RU" sz="2400" b="1" dirty="0">
                <a:solidFill>
                  <a:srgbClr val="1136D5"/>
                </a:solidFill>
              </a:rPr>
              <a:t>.</a:t>
            </a:r>
            <a:r>
              <a:rPr lang="en-US" sz="2400" b="1" dirty="0" err="1">
                <a:solidFill>
                  <a:srgbClr val="1136D5"/>
                </a:solidFill>
              </a:rPr>
              <a:t>mainloop</a:t>
            </a:r>
            <a:r>
              <a:rPr lang="en-US" sz="2400" b="1" dirty="0">
                <a:solidFill>
                  <a:srgbClr val="1136D5"/>
                </a:solidFill>
              </a:rPr>
              <a:t>() </a:t>
            </a:r>
            <a:endParaRPr lang="uk-UA" sz="2400" b="1" dirty="0" smtClean="0">
              <a:solidFill>
                <a:srgbClr val="1136D5"/>
              </a:solidFill>
            </a:endParaRPr>
          </a:p>
          <a:p>
            <a:r>
              <a:rPr lang="en-US" sz="2400" dirty="0" smtClean="0"/>
              <a:t>(</a:t>
            </a:r>
            <a:r>
              <a:rPr lang="ru-RU" sz="2400" dirty="0" err="1"/>
              <a:t>Властивості</a:t>
            </a:r>
            <a:r>
              <a:rPr lang="ru-RU" sz="2400" dirty="0"/>
              <a:t>: </a:t>
            </a:r>
            <a:r>
              <a:rPr lang="en-US" sz="2400" dirty="0"/>
              <a:t>title, geometry, resizable)</a:t>
            </a:r>
          </a:p>
          <a:p>
            <a:r>
              <a:rPr lang="en-US" sz="2400" dirty="0" smtClean="0"/>
              <a:t>3</a:t>
            </a:r>
            <a:r>
              <a:rPr lang="en-US" sz="2400" dirty="0"/>
              <a:t>)	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створити</a:t>
            </a:r>
            <a:r>
              <a:rPr lang="ru-RU" sz="2400" dirty="0"/>
              <a:t> </a:t>
            </a:r>
            <a:r>
              <a:rPr lang="ru-RU" sz="2400" dirty="0" err="1"/>
              <a:t>функцію</a:t>
            </a:r>
            <a:r>
              <a:rPr lang="ru-RU" sz="2400" dirty="0"/>
              <a:t> </a:t>
            </a:r>
          </a:p>
          <a:p>
            <a:r>
              <a:rPr lang="en-US" sz="2400" b="1" dirty="0" err="1">
                <a:solidFill>
                  <a:srgbClr val="1136D5"/>
                </a:solidFill>
              </a:rPr>
              <a:t>def</a:t>
            </a:r>
            <a:r>
              <a:rPr lang="en-US" sz="2400" b="1" dirty="0">
                <a:solidFill>
                  <a:srgbClr val="1136D5"/>
                </a:solidFill>
              </a:rPr>
              <a:t> </a:t>
            </a:r>
            <a:r>
              <a:rPr lang="ru-RU" sz="2400" b="1" dirty="0" err="1">
                <a:solidFill>
                  <a:srgbClr val="1136D5"/>
                </a:solidFill>
              </a:rPr>
              <a:t>назва_функції</a:t>
            </a:r>
            <a:r>
              <a:rPr lang="ru-RU" sz="2400" b="1" dirty="0">
                <a:solidFill>
                  <a:srgbClr val="1136D5"/>
                </a:solidFill>
              </a:rPr>
              <a:t>():</a:t>
            </a:r>
          </a:p>
          <a:p>
            <a:r>
              <a:rPr lang="ru-RU" sz="2400" dirty="0"/>
              <a:t>	</a:t>
            </a:r>
            <a:r>
              <a:rPr lang="ru-RU" sz="2400" b="1" dirty="0">
                <a:solidFill>
                  <a:srgbClr val="1136D5"/>
                </a:solidFill>
              </a:rPr>
              <a:t>команда</a:t>
            </a:r>
          </a:p>
          <a:p>
            <a:r>
              <a:rPr lang="ru-RU" sz="2400" dirty="0"/>
              <a:t>4)	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створити</a:t>
            </a:r>
            <a:r>
              <a:rPr lang="ru-RU" sz="2400" dirty="0"/>
              <a:t> </a:t>
            </a:r>
            <a:r>
              <a:rPr lang="ru-RU" sz="2400" dirty="0" err="1"/>
              <a:t>подію</a:t>
            </a:r>
            <a:r>
              <a:rPr lang="ru-RU" sz="2400" dirty="0"/>
              <a:t> </a:t>
            </a:r>
            <a:r>
              <a:rPr lang="ru-RU" sz="2400" dirty="0" err="1"/>
              <a:t>використовуємо</a:t>
            </a:r>
            <a:r>
              <a:rPr lang="ru-RU" sz="2400" dirty="0"/>
              <a:t>:</a:t>
            </a:r>
          </a:p>
          <a:p>
            <a:r>
              <a:rPr lang="ru-RU" sz="2400" b="1" dirty="0" err="1">
                <a:solidFill>
                  <a:srgbClr val="1136D5"/>
                </a:solidFill>
              </a:rPr>
              <a:t>Назва_об`єкта_до_якого_створюється_подія</a:t>
            </a:r>
            <a:r>
              <a:rPr lang="ru-RU" sz="2400" b="1" dirty="0">
                <a:solidFill>
                  <a:srgbClr val="1136D5"/>
                </a:solidFill>
              </a:rPr>
              <a:t>.</a:t>
            </a:r>
            <a:r>
              <a:rPr lang="en-US" sz="2400" b="1" dirty="0">
                <a:solidFill>
                  <a:srgbClr val="1136D5"/>
                </a:solidFill>
              </a:rPr>
              <a:t>bind(“&lt;</a:t>
            </a:r>
            <a:r>
              <a:rPr lang="ru-RU" sz="2400" b="1" dirty="0" err="1">
                <a:solidFill>
                  <a:srgbClr val="1136D5"/>
                </a:solidFill>
              </a:rPr>
              <a:t>подія</a:t>
            </a:r>
            <a:r>
              <a:rPr lang="ru-RU" sz="2400" b="1" dirty="0">
                <a:solidFill>
                  <a:srgbClr val="1136D5"/>
                </a:solidFill>
              </a:rPr>
              <a:t>&gt;”, </a:t>
            </a:r>
            <a:r>
              <a:rPr lang="ru-RU" sz="2400" b="1" dirty="0" err="1">
                <a:solidFill>
                  <a:srgbClr val="1136D5"/>
                </a:solidFill>
              </a:rPr>
              <a:t>назва_функції</a:t>
            </a:r>
            <a:r>
              <a:rPr lang="ru-RU" sz="2400" b="1" dirty="0" smtClean="0">
                <a:solidFill>
                  <a:srgbClr val="1136D5"/>
                </a:solidFill>
              </a:rPr>
              <a:t>)</a:t>
            </a:r>
          </a:p>
          <a:p>
            <a:pPr lvl="0"/>
            <a:r>
              <a:rPr lang="uk-UA" sz="2400" dirty="0" smtClean="0"/>
              <a:t>5)	Щоб </a:t>
            </a:r>
            <a:r>
              <a:rPr lang="uk-UA" sz="2400" dirty="0"/>
              <a:t>створити вікно повідомлень</a:t>
            </a:r>
            <a:endParaRPr lang="ru-RU" sz="2400" dirty="0"/>
          </a:p>
          <a:p>
            <a:r>
              <a:rPr lang="en-US" sz="2400" b="1" dirty="0" err="1">
                <a:solidFill>
                  <a:srgbClr val="1136D5"/>
                </a:solidFill>
              </a:rPr>
              <a:t>messagebox.showinfo</a:t>
            </a:r>
            <a:r>
              <a:rPr lang="en-US" sz="2400" b="1" dirty="0">
                <a:solidFill>
                  <a:srgbClr val="1136D5"/>
                </a:solidFill>
              </a:rPr>
              <a:t>(“</a:t>
            </a:r>
            <a:r>
              <a:rPr lang="uk-UA" sz="2400" b="1" dirty="0">
                <a:solidFill>
                  <a:srgbClr val="1136D5"/>
                </a:solidFill>
              </a:rPr>
              <a:t>заголовок_вікна</a:t>
            </a:r>
            <a:r>
              <a:rPr lang="en-US" sz="2400" b="1" dirty="0">
                <a:solidFill>
                  <a:srgbClr val="1136D5"/>
                </a:solidFill>
              </a:rPr>
              <a:t>”, “</a:t>
            </a:r>
            <a:r>
              <a:rPr lang="uk-UA" sz="2400" b="1" dirty="0">
                <a:solidFill>
                  <a:srgbClr val="1136D5"/>
                </a:solidFill>
              </a:rPr>
              <a:t>зміст_повідомлення</a:t>
            </a:r>
            <a:r>
              <a:rPr lang="en-US" sz="2400" b="1" dirty="0">
                <a:solidFill>
                  <a:srgbClr val="1136D5"/>
                </a:solidFill>
              </a:rPr>
              <a:t>”)</a:t>
            </a:r>
            <a:endParaRPr lang="ru-RU" sz="2400" b="1" dirty="0">
              <a:solidFill>
                <a:srgbClr val="1136D5"/>
              </a:solidFill>
            </a:endParaRPr>
          </a:p>
          <a:p>
            <a:endParaRPr lang="ru-RU" sz="2400" b="1" dirty="0">
              <a:solidFill>
                <a:srgbClr val="1136D5"/>
              </a:solidFill>
            </a:endParaRPr>
          </a:p>
        </p:txBody>
      </p:sp>
      <p:pic>
        <p:nvPicPr>
          <p:cNvPr id="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849" y="102745"/>
            <a:ext cx="1229728" cy="922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084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8357" y="110434"/>
            <a:ext cx="7772400" cy="510254"/>
          </a:xfrm>
        </p:spPr>
        <p:txBody>
          <a:bodyPr/>
          <a:lstStyle/>
          <a:p>
            <a:r>
              <a:rPr lang="ru-RU" b="1" dirty="0" err="1" smtClean="0">
                <a:solidFill>
                  <a:srgbClr val="1136D5"/>
                </a:solidFill>
              </a:rPr>
              <a:t>Завдання</a:t>
            </a:r>
            <a:r>
              <a:rPr lang="ru-RU" b="1" dirty="0" smtClean="0">
                <a:solidFill>
                  <a:srgbClr val="1136D5"/>
                </a:solidFill>
              </a:rPr>
              <a:t> 1</a:t>
            </a:r>
            <a:endParaRPr lang="ru-RU" b="1" dirty="0">
              <a:solidFill>
                <a:srgbClr val="1136D5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62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06494" y="5827053"/>
            <a:ext cx="1137506" cy="103094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59632" y="692696"/>
            <a:ext cx="7632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Знайти</a:t>
            </a:r>
            <a:r>
              <a:rPr lang="ru-RU" sz="2400" b="1" dirty="0"/>
              <a:t> і </a:t>
            </a:r>
            <a:r>
              <a:rPr lang="ru-RU" sz="2400" b="1" dirty="0" err="1"/>
              <a:t>виправити</a:t>
            </a:r>
            <a:r>
              <a:rPr lang="ru-RU" sz="2400" b="1" dirty="0"/>
              <a:t> </a:t>
            </a:r>
            <a:r>
              <a:rPr lang="ru-RU" sz="2400" b="1" dirty="0" err="1"/>
              <a:t>помилки</a:t>
            </a:r>
            <a:r>
              <a:rPr lang="ru-RU" sz="2400" b="1" dirty="0"/>
              <a:t> </a:t>
            </a:r>
            <a:r>
              <a:rPr lang="ru-RU" sz="2400" b="1" dirty="0" smtClean="0"/>
              <a:t>(</a:t>
            </a:r>
            <a:r>
              <a:rPr lang="ru-RU" sz="2400" b="1" dirty="0" err="1" smtClean="0"/>
              <a:t>це</a:t>
            </a:r>
            <a:r>
              <a:rPr lang="ru-RU" sz="2400" b="1" dirty="0" smtClean="0"/>
              <a:t> </a:t>
            </a:r>
            <a:r>
              <a:rPr lang="ru-RU" sz="2400" b="1" dirty="0" err="1"/>
              <a:t>домашнє</a:t>
            </a:r>
            <a:r>
              <a:rPr lang="ru-RU" sz="2400" b="1" dirty="0"/>
              <a:t> </a:t>
            </a:r>
            <a:r>
              <a:rPr lang="ru-RU" sz="2400" b="1" dirty="0" err="1"/>
              <a:t>завдання</a:t>
            </a:r>
            <a:r>
              <a:rPr lang="ru-RU" sz="2400" b="1" dirty="0"/>
              <a:t> </a:t>
            </a:r>
            <a:r>
              <a:rPr lang="ru-RU" sz="2400" b="1" dirty="0" err="1"/>
              <a:t>із</a:t>
            </a:r>
            <a:r>
              <a:rPr lang="ru-RU" sz="2400" b="1" dirty="0"/>
              <a:t> </a:t>
            </a:r>
            <a:r>
              <a:rPr lang="ru-RU" sz="2400" b="1" dirty="0" err="1"/>
              <a:t>попереднього</a:t>
            </a:r>
            <a:r>
              <a:rPr lang="ru-RU" sz="2400" b="1" dirty="0"/>
              <a:t> </a:t>
            </a:r>
            <a:r>
              <a:rPr lang="ru-RU" sz="2400" b="1" dirty="0" smtClean="0"/>
              <a:t>уроку)</a:t>
            </a:r>
            <a:endParaRPr lang="uk-UA" sz="20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1499058" y="1523693"/>
            <a:ext cx="4572000" cy="517064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200" dirty="0"/>
              <a:t>from </a:t>
            </a:r>
            <a:r>
              <a:rPr lang="en-US" sz="2200" dirty="0" err="1"/>
              <a:t>tminter</a:t>
            </a:r>
            <a:r>
              <a:rPr lang="en-US" sz="2200" dirty="0"/>
              <a:t> import</a:t>
            </a:r>
          </a:p>
          <a:p>
            <a:r>
              <a:rPr lang="en-US" sz="2200" dirty="0"/>
              <a:t>from </a:t>
            </a:r>
            <a:r>
              <a:rPr lang="en-US" sz="2200" dirty="0" err="1"/>
              <a:t>tkinter</a:t>
            </a:r>
            <a:r>
              <a:rPr lang="en-US" sz="2200" dirty="0"/>
              <a:t> import </a:t>
            </a:r>
            <a:r>
              <a:rPr lang="en-US" sz="2200" dirty="0" err="1"/>
              <a:t>massagabox</a:t>
            </a:r>
            <a:r>
              <a:rPr lang="en-US" sz="2200" dirty="0"/>
              <a:t> </a:t>
            </a:r>
          </a:p>
          <a:p>
            <a:r>
              <a:rPr lang="en-US" sz="2200" dirty="0" err="1"/>
              <a:t>dyf</a:t>
            </a:r>
            <a:r>
              <a:rPr lang="en-US" sz="2200" dirty="0"/>
              <a:t> </a:t>
            </a:r>
            <a:r>
              <a:rPr lang="en-US" sz="2200" dirty="0" err="1"/>
              <a:t>zminy</a:t>
            </a:r>
            <a:r>
              <a:rPr lang="en-US" sz="2200" dirty="0"/>
              <a:t>(event): </a:t>
            </a:r>
          </a:p>
          <a:p>
            <a:r>
              <a:rPr lang="en-US" sz="2200" dirty="0"/>
              <a:t>    </a:t>
            </a:r>
            <a:r>
              <a:rPr lang="en-US" sz="2200" dirty="0" err="1"/>
              <a:t>window.rozmir</a:t>
            </a:r>
            <a:r>
              <a:rPr lang="en-US" sz="2200" dirty="0"/>
              <a:t>("560x435") </a:t>
            </a:r>
          </a:p>
          <a:p>
            <a:r>
              <a:rPr lang="en-US" sz="2200" dirty="0"/>
              <a:t>    window[ </a:t>
            </a:r>
            <a:r>
              <a:rPr lang="en-US" sz="2200" dirty="0" err="1"/>
              <a:t>bg</a:t>
            </a:r>
            <a:r>
              <a:rPr lang="en-US" sz="2200" dirty="0"/>
              <a:t> ]= yellow  </a:t>
            </a:r>
          </a:p>
          <a:p>
            <a:r>
              <a:rPr lang="en-US" sz="2200" dirty="0"/>
              <a:t>    </a:t>
            </a:r>
            <a:r>
              <a:rPr lang="en-US" sz="2200" dirty="0" err="1"/>
              <a:t>messagebox.showinfo</a:t>
            </a:r>
            <a:r>
              <a:rPr lang="en-US" sz="2200" dirty="0"/>
              <a:t>("</a:t>
            </a:r>
            <a:r>
              <a:rPr lang="ru-RU" sz="2200" dirty="0" err="1"/>
              <a:t>Виконано</a:t>
            </a:r>
            <a:r>
              <a:rPr lang="ru-RU" sz="2200" dirty="0"/>
              <a:t> , </a:t>
            </a:r>
            <a:r>
              <a:rPr lang="ru-RU" sz="2200" dirty="0" err="1"/>
              <a:t>Зміни</a:t>
            </a:r>
            <a:r>
              <a:rPr lang="ru-RU" sz="2200" dirty="0"/>
              <a:t> </a:t>
            </a:r>
            <a:r>
              <a:rPr lang="ru-RU" sz="2200" dirty="0" err="1"/>
              <a:t>застосовані</a:t>
            </a:r>
            <a:r>
              <a:rPr lang="ru-RU" sz="2200" dirty="0"/>
              <a:t>")</a:t>
            </a:r>
          </a:p>
          <a:p>
            <a:r>
              <a:rPr lang="en-US" sz="2200" dirty="0"/>
              <a:t>window=</a:t>
            </a:r>
            <a:r>
              <a:rPr lang="en-US" sz="2200" dirty="0" err="1"/>
              <a:t>Tk</a:t>
            </a:r>
            <a:r>
              <a:rPr lang="en-US" sz="2200" dirty="0"/>
              <a:t>(window) </a:t>
            </a:r>
          </a:p>
          <a:p>
            <a:r>
              <a:rPr lang="en-US" sz="2200" dirty="0" err="1"/>
              <a:t>window.geometry</a:t>
            </a:r>
            <a:r>
              <a:rPr lang="en-US" sz="2200" dirty="0"/>
              <a:t>("400+400") </a:t>
            </a:r>
          </a:p>
          <a:p>
            <a:r>
              <a:rPr lang="en-US" sz="2200" dirty="0" err="1"/>
              <a:t>window.title</a:t>
            </a:r>
            <a:r>
              <a:rPr lang="en-US" sz="2200" dirty="0"/>
              <a:t>=   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вікно</a:t>
            </a:r>
            <a:r>
              <a:rPr lang="ru-RU" sz="2200" dirty="0"/>
              <a:t> </a:t>
            </a:r>
            <a:r>
              <a:rPr lang="en-US" sz="2200" dirty="0"/>
              <a:t>Python </a:t>
            </a:r>
          </a:p>
          <a:p>
            <a:r>
              <a:rPr lang="en-US" sz="2200" dirty="0"/>
              <a:t>but=Button(                , </a:t>
            </a:r>
            <a:r>
              <a:rPr lang="en-US" sz="2200" dirty="0" err="1"/>
              <a:t>bg</a:t>
            </a:r>
            <a:r>
              <a:rPr lang="en-US" sz="2200" dirty="0"/>
              <a:t>="pink", text="</a:t>
            </a:r>
            <a:r>
              <a:rPr lang="ru-RU" sz="2200" dirty="0" err="1"/>
              <a:t>Змінити</a:t>
            </a:r>
            <a:r>
              <a:rPr lang="ru-RU" sz="2200" dirty="0"/>
              <a:t>", </a:t>
            </a:r>
            <a:r>
              <a:rPr lang="en-US" sz="2200" dirty="0" err="1"/>
              <a:t>fg</a:t>
            </a:r>
            <a:r>
              <a:rPr lang="en-US" sz="2200" dirty="0"/>
              <a:t>="blue") </a:t>
            </a:r>
          </a:p>
          <a:p>
            <a:r>
              <a:rPr lang="en-US" sz="2200" dirty="0" err="1"/>
              <a:t>but.rozmistyty</a:t>
            </a:r>
            <a:r>
              <a:rPr lang="en-US" sz="2200" dirty="0"/>
              <a:t>(x=200, y=200) </a:t>
            </a:r>
          </a:p>
          <a:p>
            <a:r>
              <a:rPr lang="en-US" sz="2200" dirty="0" err="1"/>
              <a:t>but.bind</a:t>
            </a:r>
            <a:r>
              <a:rPr lang="en-US" sz="2200" dirty="0"/>
              <a:t>(    Button-3   , </a:t>
            </a:r>
            <a:r>
              <a:rPr lang="en-US" sz="2200" dirty="0" err="1"/>
              <a:t>zminy</a:t>
            </a:r>
            <a:r>
              <a:rPr lang="en-US" sz="2200" dirty="0"/>
              <a:t>) </a:t>
            </a:r>
          </a:p>
          <a:p>
            <a:r>
              <a:rPr lang="en-US" sz="2200" dirty="0"/>
              <a:t>window-</a:t>
            </a:r>
            <a:r>
              <a:rPr lang="en-US" sz="2200" dirty="0" err="1"/>
              <a:t>mainloop</a:t>
            </a:r>
            <a:r>
              <a:rPr lang="en-US" sz="2200" dirty="0"/>
              <a:t>()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948264" y="6157860"/>
            <a:ext cx="8354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3 бали</a:t>
            </a:r>
            <a:endParaRPr lang="ru-RU" b="1" i="1" dirty="0"/>
          </a:p>
        </p:txBody>
      </p:sp>
      <p:pic>
        <p:nvPicPr>
          <p:cNvPr id="8194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19" y="1340768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518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66842" y="188640"/>
            <a:ext cx="7772400" cy="792088"/>
          </a:xfrm>
        </p:spPr>
        <p:txBody>
          <a:bodyPr/>
          <a:lstStyle/>
          <a:p>
            <a:pPr algn="l"/>
            <a:r>
              <a:rPr lang="uk-UA" b="1" dirty="0" smtClean="0"/>
              <a:t>Кнопка та напис</a:t>
            </a:r>
            <a:endParaRPr lang="ru-RU" b="1" dirty="0"/>
          </a:p>
        </p:txBody>
      </p:sp>
      <p:pic>
        <p:nvPicPr>
          <p:cNvPr id="6" name="Рисунок 5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732" y="4653135"/>
            <a:ext cx="1345267" cy="198426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8460432" y="70715"/>
            <a:ext cx="357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§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555376" y="6470418"/>
            <a:ext cx="357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§ </a:t>
            </a:r>
            <a:endParaRPr lang="ru-RU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1256293" y="5446518"/>
            <a:ext cx="1691680" cy="1306906"/>
            <a:chOff x="2339752" y="5374330"/>
            <a:chExt cx="1691680" cy="1306906"/>
          </a:xfrm>
        </p:grpSpPr>
        <p:pic>
          <p:nvPicPr>
            <p:cNvPr id="7" name="Рисунок 6">
              <a:hlinkClick r:id="rId2"/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9752" y="5374330"/>
              <a:ext cx="1691680" cy="1306906"/>
            </a:xfrm>
            <a:prstGeom prst="rect">
              <a:avLst/>
            </a:prstGeom>
            <a:effectLst>
              <a:softEdge rad="63500"/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2596969" y="6186385"/>
              <a:ext cx="35779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/>
                <a:t>§ </a:t>
              </a:r>
              <a:endParaRPr lang="ru-RU" dirty="0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269940" y="1196752"/>
            <a:ext cx="764322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/>
              <a:t>Кнопка</a:t>
            </a:r>
            <a:r>
              <a:rPr lang="uk-UA" sz="3200" b="1" dirty="0"/>
              <a:t> </a:t>
            </a:r>
            <a:r>
              <a:rPr lang="uk-UA" sz="3200" b="1" dirty="0" smtClean="0"/>
              <a:t> - </a:t>
            </a:r>
            <a:r>
              <a:rPr lang="uk-UA" sz="3200" dirty="0" smtClean="0"/>
              <a:t>елемент управління, який </a:t>
            </a:r>
            <a:r>
              <a:rPr lang="uk-UA" sz="3200" dirty="0"/>
              <a:t>відповідає за динаміку </a:t>
            </a:r>
            <a:r>
              <a:rPr lang="uk-UA" sz="3200" dirty="0" smtClean="0"/>
              <a:t>програми, написаної </a:t>
            </a:r>
            <a:r>
              <a:rPr lang="uk-UA" sz="3200" dirty="0"/>
              <a:t>мовою </a:t>
            </a:r>
            <a:r>
              <a:rPr lang="en-US" sz="3200" dirty="0"/>
              <a:t>Python. </a:t>
            </a:r>
            <a:endParaRPr lang="ru-RU" sz="3200" dirty="0" smtClean="0"/>
          </a:p>
          <a:p>
            <a:endParaRPr lang="ru-RU" sz="3200" dirty="0"/>
          </a:p>
          <a:p>
            <a:r>
              <a:rPr lang="uk-UA" sz="3200" b="1" i="1" dirty="0" smtClean="0"/>
              <a:t>Напис - </a:t>
            </a:r>
            <a:r>
              <a:rPr lang="uk-UA" sz="3200" dirty="0" smtClean="0"/>
              <a:t>статичний об’єкт, який </a:t>
            </a:r>
            <a:r>
              <a:rPr lang="uk-UA" sz="3200" dirty="0"/>
              <a:t>не </a:t>
            </a:r>
            <a:r>
              <a:rPr lang="uk-UA" sz="3200" dirty="0" smtClean="0"/>
              <a:t>впливає </a:t>
            </a:r>
            <a:r>
              <a:rPr lang="uk-UA" sz="3200" dirty="0"/>
              <a:t>на динаміку в </a:t>
            </a:r>
            <a:r>
              <a:rPr lang="uk-UA" sz="3200" dirty="0" smtClean="0"/>
              <a:t>програмі. Це </a:t>
            </a:r>
            <a:r>
              <a:rPr lang="uk-UA" sz="3200" dirty="0"/>
              <a:t>елемент </a:t>
            </a:r>
            <a:r>
              <a:rPr lang="uk-UA" sz="3200" dirty="0" smtClean="0"/>
              <a:t>вікна, </a:t>
            </a:r>
            <a:r>
              <a:rPr lang="uk-UA" sz="3200" dirty="0"/>
              <a:t>за допомогою якого можна виводити текстові повідомлення.</a:t>
            </a:r>
            <a:r>
              <a:rPr lang="uk-UA" sz="3200" dirty="0" smtClean="0"/>
              <a:t> </a:t>
            </a:r>
            <a:endParaRPr lang="ru-RU" sz="3200" dirty="0"/>
          </a:p>
        </p:txBody>
      </p:sp>
      <p:pic>
        <p:nvPicPr>
          <p:cNvPr id="14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05" y="5550109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493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331640" y="548681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/>
              <a:t>Щоб розмістити напис на </a:t>
            </a:r>
            <a:r>
              <a:rPr lang="uk-UA" sz="3600" dirty="0" smtClean="0"/>
              <a:t>вікні, використаємо </a:t>
            </a:r>
            <a:r>
              <a:rPr lang="uk-UA" sz="3600" b="1" dirty="0" smtClean="0"/>
              <a:t>функцію </a:t>
            </a:r>
            <a:r>
              <a:rPr lang="uk-UA" sz="3600" b="1" dirty="0" err="1"/>
              <a:t>Label</a:t>
            </a:r>
            <a:r>
              <a:rPr lang="uk-UA" sz="3600" b="1" dirty="0" smtClean="0"/>
              <a:t>()</a:t>
            </a:r>
            <a:r>
              <a:rPr lang="uk-UA" sz="3600" dirty="0" smtClean="0"/>
              <a:t>.</a:t>
            </a:r>
          </a:p>
          <a:p>
            <a:endParaRPr lang="uk-UA" sz="3600" dirty="0"/>
          </a:p>
          <a:p>
            <a:r>
              <a:rPr lang="uk-UA" sz="3600" b="1" dirty="0" err="1" smtClean="0"/>
              <a:t>Назва_н</a:t>
            </a:r>
            <a:r>
              <a:rPr lang="uk-UA" sz="3600" b="1" dirty="0" smtClean="0"/>
              <a:t>апису</a:t>
            </a:r>
            <a:r>
              <a:rPr lang="uk-UA" sz="3600" b="1" dirty="0"/>
              <a:t>= Label(вікно, атрибут1,…).</a:t>
            </a:r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4653136"/>
            <a:ext cx="66967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НАПРИКЛАД:</a:t>
            </a:r>
          </a:p>
          <a:p>
            <a:endParaRPr lang="uk-UA" b="1" dirty="0"/>
          </a:p>
          <a:p>
            <a:r>
              <a:rPr lang="en-US" sz="2800" b="1" dirty="0" smtClean="0"/>
              <a:t>label1=Label(window, </a:t>
            </a:r>
            <a:r>
              <a:rPr lang="en-US" sz="2800" b="1" dirty="0" err="1" smtClean="0"/>
              <a:t>bg</a:t>
            </a:r>
            <a:r>
              <a:rPr lang="en-US" sz="2800" b="1" dirty="0" smtClean="0"/>
              <a:t>=”green”, </a:t>
            </a:r>
            <a:r>
              <a:rPr lang="en-US" sz="2800" b="1" dirty="0" err="1" smtClean="0"/>
              <a:t>fg</a:t>
            </a:r>
            <a:r>
              <a:rPr lang="en-US" sz="2800" b="1" dirty="0" smtClean="0"/>
              <a:t>=”black”, font=”Calibri 12”, text=”</a:t>
            </a:r>
            <a:r>
              <a:rPr lang="en-US" sz="2800" dirty="0" smtClean="0"/>
              <a:t> </a:t>
            </a:r>
            <a:r>
              <a:rPr lang="uk-UA" sz="2800" dirty="0" smtClean="0"/>
              <a:t>Я </a:t>
            </a:r>
            <a:r>
              <a:rPr lang="uk-UA" sz="2800" dirty="0"/>
              <a:t>люблю свій рідний край!</a:t>
            </a:r>
            <a:r>
              <a:rPr lang="uk-UA" sz="2800" b="1" dirty="0"/>
              <a:t>”)</a:t>
            </a:r>
            <a:endParaRPr lang="ru-RU" sz="2800" dirty="0"/>
          </a:p>
        </p:txBody>
      </p:sp>
      <p:pic>
        <p:nvPicPr>
          <p:cNvPr id="5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634" y="5622632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174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9988" y="188640"/>
            <a:ext cx="7772400" cy="1143000"/>
          </a:xfrm>
        </p:spPr>
        <p:txBody>
          <a:bodyPr/>
          <a:lstStyle/>
          <a:p>
            <a:r>
              <a:rPr lang="uk-UA" b="1" dirty="0" smtClean="0"/>
              <a:t>Атрибути</a:t>
            </a:r>
            <a:r>
              <a:rPr lang="ru-RU" b="1" dirty="0" smtClean="0"/>
              <a:t> </a:t>
            </a:r>
            <a:r>
              <a:rPr lang="ru-RU" b="1" dirty="0" err="1" smtClean="0"/>
              <a:t>напису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62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06494" y="663"/>
            <a:ext cx="1137506" cy="1030947"/>
          </a:xfrm>
          <a:prstGeom prst="rect">
            <a:avLst/>
          </a:prstGeom>
        </p:spPr>
      </p:pic>
      <p:pic>
        <p:nvPicPr>
          <p:cNvPr id="4" name="Picture 3" descr="C:\Users\US\Desktop\тест\Python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7504" y="5733256"/>
            <a:ext cx="1012103" cy="1045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25" b="9764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5931">
            <a:off x="7560076" y="4929468"/>
            <a:ext cx="1749462" cy="19242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1.jp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68760"/>
            <a:ext cx="8568952" cy="3816424"/>
          </a:xfrm>
          <a:prstGeom prst="rect">
            <a:avLst/>
          </a:prstGeom>
        </p:spPr>
      </p:pic>
      <p:pic>
        <p:nvPicPr>
          <p:cNvPr id="11" name="Picture 2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19" y="1340768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8827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772400" cy="648072"/>
          </a:xfrm>
        </p:spPr>
        <p:txBody>
          <a:bodyPr/>
          <a:lstStyle/>
          <a:p>
            <a:r>
              <a:rPr lang="uk-UA" b="1" dirty="0" smtClean="0"/>
              <a:t>Завдання 2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1412776"/>
            <a:ext cx="751080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/>
              <a:t>Створимо напис зеленого кольору з текстом чорного кольору</a:t>
            </a:r>
            <a:r>
              <a:rPr lang="ru-RU" sz="3200" dirty="0" smtClean="0"/>
              <a:t>, </a:t>
            </a:r>
            <a:r>
              <a:rPr lang="ru-RU" sz="3200" dirty="0"/>
              <a:t>шрифт </a:t>
            </a:r>
            <a:r>
              <a:rPr lang="en-US" sz="3200" dirty="0"/>
              <a:t>Calibri 12, </a:t>
            </a:r>
            <a:r>
              <a:rPr lang="ru-RU" sz="3200" dirty="0"/>
              <a:t>а </a:t>
            </a:r>
            <a:r>
              <a:rPr lang="uk-UA" sz="3200" dirty="0" smtClean="0"/>
              <a:t>зміст повідомлення </a:t>
            </a:r>
            <a:r>
              <a:rPr lang="ru-RU" sz="3200" dirty="0" smtClean="0"/>
              <a:t>буде </a:t>
            </a:r>
            <a:r>
              <a:rPr lang="ru-RU" sz="3200" dirty="0"/>
              <a:t>«Я люблю </a:t>
            </a:r>
            <a:r>
              <a:rPr lang="uk-UA" sz="3200" dirty="0" smtClean="0"/>
              <a:t>свій рідний </a:t>
            </a:r>
            <a:r>
              <a:rPr lang="ru-RU" sz="3200" dirty="0" smtClean="0"/>
              <a:t>край</a:t>
            </a:r>
            <a:r>
              <a:rPr lang="ru-RU" sz="3200" dirty="0"/>
              <a:t>!». </a:t>
            </a:r>
            <a:r>
              <a:rPr lang="uk-UA" sz="3200" dirty="0" smtClean="0"/>
              <a:t>Дамо нашому напису назв</a:t>
            </a:r>
            <a:r>
              <a:rPr lang="ru-RU" sz="3200" dirty="0" smtClean="0"/>
              <a:t>у </a:t>
            </a:r>
            <a:r>
              <a:rPr lang="en-US" sz="3200" dirty="0"/>
              <a:t>label </a:t>
            </a:r>
            <a:r>
              <a:rPr lang="ru-RU" sz="3200" dirty="0"/>
              <a:t>та </a:t>
            </a:r>
            <a:r>
              <a:rPr lang="uk-UA" sz="3200" dirty="0" smtClean="0"/>
              <a:t>розмістимо його </a:t>
            </a:r>
            <a:r>
              <a:rPr lang="ru-RU" sz="3200" dirty="0" smtClean="0"/>
              <a:t>в </a:t>
            </a:r>
            <a:r>
              <a:rPr lang="ru-RU" sz="3200" dirty="0"/>
              <a:t>30 </a:t>
            </a:r>
            <a:r>
              <a:rPr lang="uk-UA" sz="3200" dirty="0" err="1" smtClean="0"/>
              <a:t>пікселях</a:t>
            </a:r>
            <a:r>
              <a:rPr lang="uk-UA" sz="3200" dirty="0" smtClean="0"/>
              <a:t> від лівого </a:t>
            </a:r>
            <a:r>
              <a:rPr lang="ru-RU" sz="3200" dirty="0" smtClean="0"/>
              <a:t>краю </a:t>
            </a:r>
            <a:r>
              <a:rPr lang="ru-RU" sz="3200" dirty="0"/>
              <a:t>і в 40 </a:t>
            </a:r>
            <a:r>
              <a:rPr lang="uk-UA" sz="3200" dirty="0" err="1" smtClean="0"/>
              <a:t>пікселях</a:t>
            </a:r>
            <a:r>
              <a:rPr lang="ru-RU" sz="3200" dirty="0" smtClean="0"/>
              <a:t> </a:t>
            </a:r>
            <a:r>
              <a:rPr lang="uk-UA" sz="3200" dirty="0" smtClean="0"/>
              <a:t>від</a:t>
            </a:r>
            <a:r>
              <a:rPr lang="ru-RU" sz="3200" dirty="0" smtClean="0"/>
              <a:t> </a:t>
            </a:r>
            <a:r>
              <a:rPr lang="ru-RU" sz="3200" dirty="0"/>
              <a:t>правого краю </a:t>
            </a:r>
            <a:r>
              <a:rPr lang="uk-UA" sz="3200" dirty="0" smtClean="0"/>
              <a:t>вікна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96336" y="6021288"/>
            <a:ext cx="8354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/>
              <a:t>3</a:t>
            </a:r>
            <a:r>
              <a:rPr lang="uk-UA" b="1" i="1" dirty="0" smtClean="0"/>
              <a:t> бали</a:t>
            </a:r>
            <a:endParaRPr lang="ru-RU" b="1" i="1" dirty="0"/>
          </a:p>
        </p:txBody>
      </p:sp>
      <p:pic>
        <p:nvPicPr>
          <p:cNvPr id="7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45288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137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772400" cy="648072"/>
          </a:xfrm>
        </p:spPr>
        <p:txBody>
          <a:bodyPr/>
          <a:lstStyle/>
          <a:p>
            <a:r>
              <a:rPr lang="uk-UA" b="1" dirty="0" smtClean="0"/>
              <a:t>Завдання 2(</a:t>
            </a:r>
            <a:r>
              <a:rPr lang="uk-UA" dirty="0" smtClean="0"/>
              <a:t>діємо:)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916832"/>
            <a:ext cx="69847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>
              <a:buAutoNum type="arabicParenR"/>
            </a:pPr>
            <a:r>
              <a:rPr lang="uk-UA" sz="3600" dirty="0" smtClean="0"/>
              <a:t>Створити вікно</a:t>
            </a:r>
          </a:p>
          <a:p>
            <a:r>
              <a:rPr lang="uk-UA" sz="3600" dirty="0" smtClean="0"/>
              <a:t>2)   Додати </a:t>
            </a:r>
            <a:r>
              <a:rPr lang="uk-UA" sz="3600" dirty="0"/>
              <a:t>напис</a:t>
            </a:r>
            <a:endParaRPr lang="ru-RU" sz="3600" dirty="0"/>
          </a:p>
          <a:p>
            <a:pPr marL="742950" indent="-742950">
              <a:buAutoNum type="arabicParenR" startAt="3"/>
            </a:pPr>
            <a:r>
              <a:rPr lang="uk-UA" sz="3600" dirty="0" smtClean="0"/>
              <a:t>Додати властивості</a:t>
            </a:r>
          </a:p>
          <a:p>
            <a:endParaRPr lang="uk-UA" sz="3600" dirty="0" smtClean="0"/>
          </a:p>
          <a:p>
            <a:r>
              <a:rPr lang="uk-UA" sz="3600" dirty="0" smtClean="0"/>
              <a:t>4*) Додатково  для тих, хто хоче дізнатися більше, провести експеримент: </a:t>
            </a:r>
            <a:endParaRPr lang="ru-RU" sz="3600" dirty="0"/>
          </a:p>
          <a:p>
            <a:pPr lvl="0"/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11580" y="908720"/>
            <a:ext cx="73368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Для створення програми до завдання 2, виконайте наступні дії:</a:t>
            </a:r>
            <a:endParaRPr lang="ru-RU" sz="2400" dirty="0"/>
          </a:p>
        </p:txBody>
      </p:sp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06443"/>
            <a:ext cx="2400000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186" y="5373216"/>
            <a:ext cx="1732022" cy="1299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208" y="5422054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4354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772400" cy="648072"/>
          </a:xfrm>
        </p:spPr>
        <p:txBody>
          <a:bodyPr/>
          <a:lstStyle/>
          <a:p>
            <a:r>
              <a:rPr lang="uk-UA" b="1" dirty="0" smtClean="0"/>
              <a:t>Завдання 3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350432"/>
            <a:ext cx="77601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Додати</a:t>
            </a:r>
            <a:r>
              <a:rPr lang="ru-RU" sz="2800" dirty="0" smtClean="0"/>
              <a:t> </a:t>
            </a:r>
            <a:r>
              <a:rPr lang="uk-UA" sz="2800" dirty="0" smtClean="0"/>
              <a:t>подію до напису, створеного у </a:t>
            </a:r>
            <a:r>
              <a:rPr lang="uk-UA" sz="2800" b="1" u="sng" dirty="0" smtClean="0"/>
              <a:t>завданні2</a:t>
            </a:r>
            <a:r>
              <a:rPr lang="uk-UA" sz="2800" dirty="0" smtClean="0"/>
              <a:t>. Навівши мишкою на напис,  має появитись вікно повідомлення  «Мій рідний край - </a:t>
            </a:r>
            <a:r>
              <a:rPr lang="uk-UA" sz="2800" dirty="0" err="1" smtClean="0"/>
              <a:t>Добропілля</a:t>
            </a:r>
            <a:r>
              <a:rPr lang="ru-RU" sz="2800" dirty="0" smtClean="0"/>
              <a:t>»</a:t>
            </a:r>
            <a:endParaRPr lang="ru-RU" sz="2800" dirty="0"/>
          </a:p>
        </p:txBody>
      </p:sp>
      <p:pic>
        <p:nvPicPr>
          <p:cNvPr id="307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92280" y="124958"/>
            <a:ext cx="1855444" cy="1225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6807" y="3140968"/>
            <a:ext cx="693362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i="1" dirty="0" smtClean="0">
                <a:solidFill>
                  <a:srgbClr val="087233"/>
                </a:solidFill>
              </a:rPr>
              <a:t>Присвоїмо</a:t>
            </a:r>
            <a:r>
              <a:rPr lang="ru-RU" sz="2800" i="1" dirty="0" smtClean="0">
                <a:solidFill>
                  <a:srgbClr val="087233"/>
                </a:solidFill>
              </a:rPr>
              <a:t> </a:t>
            </a:r>
            <a:r>
              <a:rPr lang="uk-UA" sz="2800" i="1" dirty="0" smtClean="0">
                <a:solidFill>
                  <a:srgbClr val="087233"/>
                </a:solidFill>
              </a:rPr>
              <a:t>подію</a:t>
            </a:r>
            <a:r>
              <a:rPr lang="ru-RU" sz="2800" i="1" dirty="0" smtClean="0">
                <a:solidFill>
                  <a:srgbClr val="087233"/>
                </a:solidFill>
              </a:rPr>
              <a:t> </a:t>
            </a:r>
            <a:r>
              <a:rPr lang="ru-RU" sz="2800" i="1" dirty="0">
                <a:solidFill>
                  <a:srgbClr val="087233"/>
                </a:solidFill>
              </a:rPr>
              <a:t>до </a:t>
            </a:r>
            <a:r>
              <a:rPr lang="uk-UA" sz="2800" i="1" dirty="0" smtClean="0">
                <a:solidFill>
                  <a:srgbClr val="087233"/>
                </a:solidFill>
              </a:rPr>
              <a:t>напису</a:t>
            </a:r>
            <a:r>
              <a:rPr lang="ru-RU" sz="2800" i="1" dirty="0" smtClean="0">
                <a:solidFill>
                  <a:srgbClr val="087233"/>
                </a:solidFill>
              </a:rPr>
              <a:t>:</a:t>
            </a:r>
          </a:p>
          <a:p>
            <a:endParaRPr lang="ru-RU" sz="1400" dirty="0">
              <a:solidFill>
                <a:srgbClr val="087233"/>
              </a:solidFill>
            </a:endParaRPr>
          </a:p>
          <a:p>
            <a:r>
              <a:rPr lang="en-US" sz="2800" dirty="0">
                <a:solidFill>
                  <a:srgbClr val="087233"/>
                </a:solidFill>
              </a:rPr>
              <a:t>label1.bind(“&lt;Motion&gt;”, </a:t>
            </a:r>
            <a:r>
              <a:rPr lang="en-US" sz="2800" dirty="0" err="1">
                <a:solidFill>
                  <a:srgbClr val="087233"/>
                </a:solidFill>
              </a:rPr>
              <a:t>pidkazka</a:t>
            </a:r>
            <a:r>
              <a:rPr lang="en-US" sz="2800" dirty="0" smtClean="0">
                <a:solidFill>
                  <a:srgbClr val="087233"/>
                </a:solidFill>
              </a:rPr>
              <a:t>)</a:t>
            </a:r>
            <a:endParaRPr lang="uk-UA" sz="2800" dirty="0" smtClean="0">
              <a:solidFill>
                <a:srgbClr val="087233"/>
              </a:solidFill>
            </a:endParaRPr>
          </a:p>
          <a:p>
            <a:endParaRPr lang="en-US" sz="1400" dirty="0">
              <a:solidFill>
                <a:srgbClr val="087233"/>
              </a:solidFill>
            </a:endParaRPr>
          </a:p>
          <a:p>
            <a:r>
              <a:rPr lang="uk-UA" sz="2800" i="1" dirty="0" smtClean="0">
                <a:solidFill>
                  <a:srgbClr val="087233"/>
                </a:solidFill>
              </a:rPr>
              <a:t>Додамо функцію </a:t>
            </a:r>
            <a:r>
              <a:rPr lang="en-US" sz="2800" i="1" dirty="0" err="1" smtClean="0">
                <a:solidFill>
                  <a:srgbClr val="087233"/>
                </a:solidFill>
              </a:rPr>
              <a:t>pidkazka</a:t>
            </a:r>
            <a:endParaRPr lang="uk-UA" sz="2800" i="1" dirty="0" smtClean="0">
              <a:solidFill>
                <a:srgbClr val="087233"/>
              </a:solidFill>
            </a:endParaRPr>
          </a:p>
          <a:p>
            <a:endParaRPr lang="en-US" sz="1400" i="1" dirty="0">
              <a:solidFill>
                <a:srgbClr val="087233"/>
              </a:solidFill>
            </a:endParaRPr>
          </a:p>
          <a:p>
            <a:r>
              <a:rPr lang="en-US" sz="2800" dirty="0" err="1">
                <a:solidFill>
                  <a:srgbClr val="087233"/>
                </a:solidFill>
              </a:rPr>
              <a:t>def</a:t>
            </a:r>
            <a:r>
              <a:rPr lang="en-US" sz="2800" dirty="0">
                <a:solidFill>
                  <a:srgbClr val="087233"/>
                </a:solidFill>
              </a:rPr>
              <a:t> </a:t>
            </a:r>
            <a:r>
              <a:rPr lang="en-US" sz="2800" dirty="0" err="1">
                <a:solidFill>
                  <a:srgbClr val="087233"/>
                </a:solidFill>
              </a:rPr>
              <a:t>pidkazka</a:t>
            </a:r>
            <a:r>
              <a:rPr lang="en-US" sz="2800" dirty="0">
                <a:solidFill>
                  <a:srgbClr val="087233"/>
                </a:solidFill>
              </a:rPr>
              <a:t>(event):</a:t>
            </a:r>
          </a:p>
          <a:p>
            <a:r>
              <a:rPr lang="en-US" sz="2800" dirty="0">
                <a:solidFill>
                  <a:srgbClr val="087233"/>
                </a:solidFill>
              </a:rPr>
              <a:t>	</a:t>
            </a:r>
            <a:r>
              <a:rPr lang="en-US" sz="2800" dirty="0" err="1">
                <a:solidFill>
                  <a:srgbClr val="087233"/>
                </a:solidFill>
              </a:rPr>
              <a:t>messagebox.showinfo</a:t>
            </a:r>
            <a:r>
              <a:rPr lang="en-US" sz="2800" dirty="0" smtClean="0">
                <a:solidFill>
                  <a:srgbClr val="087233"/>
                </a:solidFill>
              </a:rPr>
              <a:t>(“</a:t>
            </a:r>
            <a:r>
              <a:rPr lang="uk-UA" sz="2800" dirty="0" err="1" smtClean="0">
                <a:solidFill>
                  <a:srgbClr val="087233"/>
                </a:solidFill>
              </a:rPr>
              <a:t>Ялюблю</a:t>
            </a:r>
            <a:r>
              <a:rPr lang="ru-RU" sz="2800" dirty="0" smtClean="0">
                <a:solidFill>
                  <a:srgbClr val="087233"/>
                </a:solidFill>
              </a:rPr>
              <a:t>”, </a:t>
            </a:r>
            <a:r>
              <a:rPr lang="ru-RU" sz="2800" dirty="0">
                <a:solidFill>
                  <a:srgbClr val="087233"/>
                </a:solidFill>
              </a:rPr>
              <a:t>“</a:t>
            </a:r>
            <a:r>
              <a:rPr lang="ru-RU" sz="2800" dirty="0" err="1">
                <a:solidFill>
                  <a:srgbClr val="087233"/>
                </a:solidFill>
              </a:rPr>
              <a:t>Мій</a:t>
            </a:r>
            <a:r>
              <a:rPr lang="ru-RU" sz="2800" dirty="0">
                <a:solidFill>
                  <a:srgbClr val="087233"/>
                </a:solidFill>
              </a:rPr>
              <a:t> </a:t>
            </a:r>
            <a:r>
              <a:rPr lang="uk-UA" sz="2800" dirty="0" smtClean="0">
                <a:solidFill>
                  <a:srgbClr val="087233"/>
                </a:solidFill>
              </a:rPr>
              <a:t>рідний</a:t>
            </a:r>
            <a:r>
              <a:rPr lang="ru-RU" sz="2800" dirty="0" smtClean="0">
                <a:solidFill>
                  <a:srgbClr val="087233"/>
                </a:solidFill>
              </a:rPr>
              <a:t> </a:t>
            </a:r>
            <a:r>
              <a:rPr lang="ru-RU" sz="2800" dirty="0">
                <a:solidFill>
                  <a:srgbClr val="087233"/>
                </a:solidFill>
              </a:rPr>
              <a:t>край \</a:t>
            </a:r>
            <a:r>
              <a:rPr lang="en-US" sz="2800" dirty="0">
                <a:solidFill>
                  <a:srgbClr val="087233"/>
                </a:solidFill>
              </a:rPr>
              <a:t>n </a:t>
            </a:r>
            <a:r>
              <a:rPr lang="uk-UA" sz="2800" dirty="0" err="1" smtClean="0">
                <a:solidFill>
                  <a:srgbClr val="087233"/>
                </a:solidFill>
              </a:rPr>
              <a:t>Добропілля</a:t>
            </a:r>
            <a:r>
              <a:rPr lang="ru-RU" sz="2800" dirty="0" smtClean="0">
                <a:solidFill>
                  <a:srgbClr val="087233"/>
                </a:solidFill>
              </a:rPr>
              <a:t>”)</a:t>
            </a:r>
            <a:endParaRPr lang="ru-RU" sz="2800" dirty="0">
              <a:solidFill>
                <a:srgbClr val="087233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94139" y="6280289"/>
            <a:ext cx="8354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2 бали</a:t>
            </a:r>
            <a:endParaRPr lang="ru-RU" b="1" i="1" dirty="0"/>
          </a:p>
        </p:txBody>
      </p:sp>
      <p:pic>
        <p:nvPicPr>
          <p:cNvPr id="7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3" y="5506356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8293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772400" cy="648072"/>
          </a:xfrm>
        </p:spPr>
        <p:txBody>
          <a:bodyPr/>
          <a:lstStyle/>
          <a:p>
            <a:r>
              <a:rPr lang="uk-UA" b="1" dirty="0" smtClean="0"/>
              <a:t>Завдання 4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196752"/>
            <a:ext cx="77601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Створити </a:t>
            </a:r>
            <a:r>
              <a:rPr lang="uk-UA" sz="2800" dirty="0"/>
              <a:t>вікно та кнопку, кнопка повинна розміщуватись на 30 </a:t>
            </a:r>
            <a:r>
              <a:rPr lang="uk-UA" sz="2800" dirty="0" err="1"/>
              <a:t>пікселів</a:t>
            </a:r>
            <a:r>
              <a:rPr lang="uk-UA" sz="2800" dirty="0"/>
              <a:t> від лівого краю, 40 від верхнього. Розмір вікна 300х200 </a:t>
            </a:r>
            <a:r>
              <a:rPr lang="uk-UA" sz="2800" dirty="0" err="1"/>
              <a:t>пікселів</a:t>
            </a:r>
            <a:r>
              <a:rPr lang="uk-UA" sz="2800" dirty="0"/>
              <a:t>. При натисканні лівої клавіші мишки буде </a:t>
            </a:r>
            <a:r>
              <a:rPr lang="uk-UA" sz="2800" dirty="0" smtClean="0"/>
              <a:t>з'являтись </a:t>
            </a:r>
            <a:r>
              <a:rPr lang="uk-UA" sz="2800" dirty="0"/>
              <a:t>напис </a:t>
            </a:r>
            <a:r>
              <a:rPr lang="uk-UA" sz="2800" dirty="0" smtClean="0"/>
              <a:t>«Привіт, друже!»,  </a:t>
            </a:r>
            <a:r>
              <a:rPr lang="uk-UA" sz="2800" dirty="0"/>
              <a:t>поряд із кнопкою (х=60, у=40), зеленого кольору та шрифтом </a:t>
            </a:r>
            <a:r>
              <a:rPr lang="en-US" sz="2800" dirty="0"/>
              <a:t>Times 12.</a:t>
            </a:r>
            <a:endParaRPr lang="ru-RU" sz="28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75656" y="4076707"/>
            <a:ext cx="3145547" cy="24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13391" y="4157934"/>
            <a:ext cx="3284757" cy="2381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073767" y="3756335"/>
            <a:ext cx="873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/>
              <a:t>5 </a:t>
            </a:r>
            <a:r>
              <a:rPr lang="uk-UA" b="1" i="1" dirty="0"/>
              <a:t>балів</a:t>
            </a:r>
            <a:endParaRPr lang="ru-RU" b="1" i="1" dirty="0"/>
          </a:p>
        </p:txBody>
      </p:sp>
      <p:pic>
        <p:nvPicPr>
          <p:cNvPr id="10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0387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2198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772400" cy="648072"/>
          </a:xfrm>
        </p:spPr>
        <p:txBody>
          <a:bodyPr/>
          <a:lstStyle/>
          <a:p>
            <a:r>
              <a:rPr lang="uk-UA" b="1" dirty="0" smtClean="0"/>
              <a:t>Завдання 5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196752"/>
            <a:ext cx="77601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/>
              <a:t>Створити новий файл </a:t>
            </a:r>
            <a:r>
              <a:rPr lang="en-US" sz="2800" dirty="0"/>
              <a:t>Python </a:t>
            </a:r>
            <a:r>
              <a:rPr lang="uk-UA" sz="2800" dirty="0"/>
              <a:t>та нове вікно із заголовком «Рідна земля». Розмір вікна 500х500</a:t>
            </a:r>
            <a:r>
              <a:rPr lang="uk-UA" sz="2800" dirty="0" smtClean="0"/>
              <a:t>, колір </a:t>
            </a:r>
            <a:r>
              <a:rPr lang="uk-UA" sz="2800" dirty="0"/>
              <a:t>вікна  блакитний.  Додайте до вікна напис із текстом «Я не порушую закон України! Я знаю українську мову!  Я дбаю про свою землю!». Кожен рядок напису з абзацу. Напис буде з’являтися після виконання події </a:t>
            </a:r>
            <a:r>
              <a:rPr lang="en-US" sz="2800" b="1" i="1" dirty="0" err="1"/>
              <a:t>KeyPress</a:t>
            </a:r>
            <a:r>
              <a:rPr lang="en-US" sz="2800" b="1" i="1" dirty="0"/>
              <a:t> </a:t>
            </a:r>
            <a:r>
              <a:rPr lang="en-US" sz="2800" dirty="0"/>
              <a:t> </a:t>
            </a:r>
            <a:r>
              <a:rPr lang="uk-UA" sz="2800" dirty="0"/>
              <a:t>відносно вікна. Колір напису повинен бути жовтим, а колір тексту блакитним, шрифт тексту «</a:t>
            </a:r>
            <a:r>
              <a:rPr lang="en-US" sz="2800" dirty="0"/>
              <a:t>Symbol 14». </a:t>
            </a:r>
            <a:r>
              <a:rPr lang="uk-UA" sz="2800" dirty="0"/>
              <a:t>Розмістити його довільно.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96336" y="6165304"/>
            <a:ext cx="1104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i="1" dirty="0" smtClean="0"/>
              <a:t>7 балів</a:t>
            </a:r>
            <a:endParaRPr lang="ru-RU" sz="2400" b="1" i="1" dirty="0"/>
          </a:p>
        </p:txBody>
      </p:sp>
      <p:pic>
        <p:nvPicPr>
          <p:cNvPr id="7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97957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5077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C00000"/>
                </a:solidFill>
              </a:rPr>
              <a:t>Підсумки</a:t>
            </a:r>
            <a:r>
              <a:rPr lang="ru-RU" b="1" dirty="0" smtClean="0">
                <a:solidFill>
                  <a:srgbClr val="C00000"/>
                </a:solidFill>
              </a:rPr>
              <a:t> уроку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700808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/>
              <a:t>1) </a:t>
            </a:r>
            <a:r>
              <a:rPr lang="ru-RU" sz="2800" dirty="0" err="1" smtClean="0"/>
              <a:t>Чи</a:t>
            </a:r>
            <a:r>
              <a:rPr lang="ru-RU" sz="2800" dirty="0" smtClean="0"/>
              <a:t> </a:t>
            </a:r>
            <a:r>
              <a:rPr lang="ru-RU" sz="2800" dirty="0" err="1"/>
              <a:t>зустрічались</a:t>
            </a:r>
            <a:r>
              <a:rPr lang="ru-RU" sz="2800" dirty="0"/>
              <a:t> </a:t>
            </a:r>
            <a:r>
              <a:rPr lang="ru-RU" sz="2800" dirty="0" err="1"/>
              <a:t>із</a:t>
            </a:r>
            <a:r>
              <a:rPr lang="ru-RU" sz="2800" dirty="0"/>
              <a:t> </a:t>
            </a:r>
            <a:r>
              <a:rPr lang="ru-RU" sz="2800" dirty="0" err="1"/>
              <a:t>написами</a:t>
            </a:r>
            <a:r>
              <a:rPr lang="ru-RU" sz="2800" dirty="0"/>
              <a:t> у </a:t>
            </a:r>
            <a:r>
              <a:rPr lang="ru-RU" sz="2800" dirty="0" err="1"/>
              <a:t>житті</a:t>
            </a:r>
            <a:r>
              <a:rPr lang="ru-RU" sz="2800" dirty="0"/>
              <a:t>?</a:t>
            </a:r>
          </a:p>
          <a:p>
            <a:pPr lvl="0"/>
            <a:r>
              <a:rPr lang="ru-RU" sz="2800" dirty="0" smtClean="0"/>
              <a:t>2) </a:t>
            </a:r>
            <a:r>
              <a:rPr lang="ru-RU" sz="2800" dirty="0" err="1" smtClean="0"/>
              <a:t>Які</a:t>
            </a:r>
            <a:r>
              <a:rPr lang="ru-RU" sz="2800" dirty="0" smtClean="0"/>
              <a:t> </a:t>
            </a:r>
            <a:r>
              <a:rPr lang="ru-RU" sz="2800" dirty="0" err="1"/>
              <a:t>властивості</a:t>
            </a:r>
            <a:r>
              <a:rPr lang="ru-RU" sz="2800" dirty="0"/>
              <a:t> </a:t>
            </a:r>
            <a:r>
              <a:rPr lang="ru-RU" sz="2800" dirty="0" err="1"/>
              <a:t>мають</a:t>
            </a:r>
            <a:r>
              <a:rPr lang="ru-RU" sz="2800" dirty="0"/>
              <a:t> </a:t>
            </a:r>
            <a:r>
              <a:rPr lang="ru-RU" sz="2800" dirty="0" err="1"/>
              <a:t>написи</a:t>
            </a:r>
            <a:r>
              <a:rPr lang="ru-RU" sz="2800" dirty="0"/>
              <a:t> </a:t>
            </a:r>
            <a:r>
              <a:rPr lang="ru-RU" sz="2800" dirty="0" err="1"/>
              <a:t>навколо</a:t>
            </a:r>
            <a:r>
              <a:rPr lang="ru-RU" sz="2800" dirty="0"/>
              <a:t> нас?</a:t>
            </a:r>
          </a:p>
          <a:p>
            <a:pPr lvl="0"/>
            <a:r>
              <a:rPr lang="ru-RU" sz="2800" dirty="0" smtClean="0"/>
              <a:t>3) Для </a:t>
            </a:r>
            <a:r>
              <a:rPr lang="ru-RU" sz="2800" dirty="0" err="1"/>
              <a:t>чого</a:t>
            </a:r>
            <a:r>
              <a:rPr lang="ru-RU" sz="2800" dirty="0"/>
              <a:t> </a:t>
            </a:r>
            <a:r>
              <a:rPr lang="ru-RU" sz="2800" dirty="0" err="1"/>
              <a:t>потрібен</a:t>
            </a:r>
            <a:r>
              <a:rPr lang="ru-RU" sz="2800" dirty="0"/>
              <a:t> </a:t>
            </a:r>
            <a:r>
              <a:rPr lang="ru-RU" sz="2800" dirty="0" err="1"/>
              <a:t>напис</a:t>
            </a:r>
            <a:r>
              <a:rPr lang="ru-RU" sz="2800" dirty="0"/>
              <a:t> у </a:t>
            </a:r>
            <a:r>
              <a:rPr lang="ru-RU" sz="2800" dirty="0" err="1" smtClean="0"/>
              <a:t>програмуванні</a:t>
            </a:r>
            <a:r>
              <a:rPr lang="ru-RU" sz="2800" dirty="0"/>
              <a:t>?</a:t>
            </a:r>
          </a:p>
          <a:p>
            <a:pPr lvl="0"/>
            <a:r>
              <a:rPr lang="ru-RU" sz="2800" dirty="0" smtClean="0"/>
              <a:t>4) </a:t>
            </a:r>
            <a:r>
              <a:rPr lang="ru-RU" sz="2800" dirty="0" err="1" smtClean="0"/>
              <a:t>Щоб</a:t>
            </a:r>
            <a:r>
              <a:rPr lang="ru-RU" sz="2800" dirty="0" smtClean="0"/>
              <a:t> </a:t>
            </a:r>
            <a:r>
              <a:rPr lang="ru-RU" sz="2800" dirty="0" err="1"/>
              <a:t>додати</a:t>
            </a:r>
            <a:r>
              <a:rPr lang="ru-RU" sz="2800" dirty="0"/>
              <a:t> </a:t>
            </a:r>
            <a:r>
              <a:rPr lang="ru-RU" sz="2800" dirty="0" err="1"/>
              <a:t>напис</a:t>
            </a:r>
            <a:r>
              <a:rPr lang="ru-RU" sz="2800" dirty="0"/>
              <a:t> </a:t>
            </a:r>
            <a:r>
              <a:rPr lang="ru-RU" sz="2800" dirty="0" err="1"/>
              <a:t>потрібно</a:t>
            </a:r>
            <a:r>
              <a:rPr lang="ru-RU" sz="2800" dirty="0"/>
              <a:t> </a:t>
            </a:r>
            <a:r>
              <a:rPr lang="ru-RU" sz="2800" dirty="0" err="1"/>
              <a:t>використати</a:t>
            </a:r>
            <a:r>
              <a:rPr lang="ru-RU" sz="2800" dirty="0"/>
              <a:t> </a:t>
            </a:r>
            <a:r>
              <a:rPr lang="ru-RU" sz="2800" dirty="0" err="1" smtClean="0"/>
              <a:t>конструкцію</a:t>
            </a:r>
            <a:r>
              <a:rPr lang="ru-RU" sz="2800" dirty="0" smtClean="0"/>
              <a:t>…..</a:t>
            </a:r>
            <a:endParaRPr lang="ru-RU" sz="2800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445288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20800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822" y="260648"/>
            <a:ext cx="7772400" cy="771942"/>
          </a:xfrm>
        </p:spPr>
        <p:txBody>
          <a:bodyPr/>
          <a:lstStyle/>
          <a:p>
            <a:r>
              <a:rPr lang="uk-UA" b="1" dirty="0"/>
              <a:t>Домашнє завдання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305342"/>
            <a:ext cx="74168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/>
              <a:t>1. Зробити і вивчити </a:t>
            </a:r>
            <a:r>
              <a:rPr lang="uk-UA" sz="2400" dirty="0"/>
              <a:t>конспект </a:t>
            </a:r>
            <a:r>
              <a:rPr lang="uk-UA" sz="2400" dirty="0" smtClean="0"/>
              <a:t> (в зошит)</a:t>
            </a:r>
            <a:endParaRPr lang="ru-RU" sz="2400" dirty="0"/>
          </a:p>
          <a:p>
            <a:pPr lvl="0"/>
            <a:r>
              <a:rPr lang="uk-UA" sz="2400" dirty="0" smtClean="0"/>
              <a:t>2. Виконати </a:t>
            </a:r>
            <a:r>
              <a:rPr lang="uk-UA" sz="2400" dirty="0"/>
              <a:t>практичне завдання</a:t>
            </a:r>
            <a:endParaRPr lang="ru-RU" sz="2400" dirty="0"/>
          </a:p>
          <a:p>
            <a:r>
              <a:rPr lang="ru-RU" sz="2400" b="1" dirty="0"/>
              <a:t> </a:t>
            </a:r>
            <a:endParaRPr lang="ru-RU" sz="2400" dirty="0"/>
          </a:p>
          <a:p>
            <a:r>
              <a:rPr lang="uk-UA" sz="2400" dirty="0" smtClean="0"/>
              <a:t>Створити </a:t>
            </a:r>
            <a:r>
              <a:rPr lang="uk-UA" sz="2400" dirty="0"/>
              <a:t>новий файл </a:t>
            </a:r>
            <a:r>
              <a:rPr lang="en-US" sz="2400" dirty="0"/>
              <a:t>Python </a:t>
            </a:r>
            <a:r>
              <a:rPr lang="uk-UA" sz="2400" dirty="0"/>
              <a:t>та нове вікно із заголовком «Домашнє завдання». Розмір вікна 500х500.  Створіть кнопку із текстом «Розфарбуй», розміщену на 200 </a:t>
            </a:r>
            <a:r>
              <a:rPr lang="uk-UA" sz="2400" dirty="0" err="1"/>
              <a:t>пікселів</a:t>
            </a:r>
            <a:r>
              <a:rPr lang="uk-UA" sz="2400" dirty="0"/>
              <a:t> від лівого  та верхнього краю. Додайте до кнопки подію </a:t>
            </a:r>
            <a:r>
              <a:rPr lang="en-US" sz="2400" dirty="0"/>
              <a:t>Button-3, </a:t>
            </a:r>
            <a:r>
              <a:rPr lang="uk-UA" sz="2400" dirty="0"/>
              <a:t>при виконанні якої колір вікна стане блакитним та буде створюватися напис із текстом «Це вікно було створене дома, а не на уроці».  Колір напису повинен бути синім, а колір тексту білий, шрифт тексту «</a:t>
            </a:r>
            <a:r>
              <a:rPr lang="en-US" sz="2400" dirty="0"/>
              <a:t>Symbol 14». </a:t>
            </a:r>
            <a:r>
              <a:rPr lang="uk-UA" sz="2400" dirty="0"/>
              <a:t>Напис буде розміщуватися на 200 </a:t>
            </a:r>
            <a:r>
              <a:rPr lang="uk-UA" sz="2400" dirty="0" err="1"/>
              <a:t>пікселів</a:t>
            </a:r>
            <a:r>
              <a:rPr lang="uk-UA" sz="2400" dirty="0"/>
              <a:t> від лівого краю та на 250 </a:t>
            </a:r>
            <a:r>
              <a:rPr lang="uk-UA" sz="2400" dirty="0" err="1"/>
              <a:t>пікселів</a:t>
            </a:r>
            <a:r>
              <a:rPr lang="uk-UA" sz="2400" dirty="0"/>
              <a:t> від верхнього краю.</a:t>
            </a:r>
          </a:p>
        </p:txBody>
      </p:sp>
      <p:pic>
        <p:nvPicPr>
          <p:cNvPr id="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3342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2754901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88640"/>
            <a:ext cx="7772400" cy="504056"/>
          </a:xfrm>
        </p:spPr>
        <p:txBody>
          <a:bodyPr/>
          <a:lstStyle/>
          <a:p>
            <a:r>
              <a:rPr lang="uk-UA" dirty="0" smtClean="0"/>
              <a:t>Підказка до завдання 2</a:t>
            </a:r>
            <a:endParaRPr lang="ru-RU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226069" y="794321"/>
            <a:ext cx="2736304" cy="1440160"/>
            <a:chOff x="1619672" y="908720"/>
            <a:chExt cx="2736304" cy="1440160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1619672" y="908720"/>
              <a:ext cx="2736304" cy="1440160"/>
            </a:xfrm>
            <a:prstGeom prst="round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1768066" y="1311151"/>
              <a:ext cx="2448272" cy="923330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r>
                <a:rPr lang="uk-UA" b="1" dirty="0" err="1"/>
                <a:t>from</a:t>
              </a:r>
              <a:r>
                <a:rPr lang="uk-UA" b="1" dirty="0"/>
                <a:t> </a:t>
              </a:r>
              <a:r>
                <a:rPr lang="uk-UA" b="1" dirty="0" err="1"/>
                <a:t>tkinter</a:t>
              </a:r>
              <a:r>
                <a:rPr lang="uk-UA" b="1" dirty="0"/>
                <a:t> </a:t>
              </a:r>
              <a:r>
                <a:rPr lang="uk-UA" b="1" dirty="0" err="1"/>
                <a:t>import</a:t>
              </a:r>
              <a:r>
                <a:rPr lang="uk-UA" b="1" dirty="0"/>
                <a:t> *</a:t>
              </a:r>
              <a:endParaRPr lang="ru-RU" dirty="0"/>
            </a:p>
            <a:p>
              <a:r>
                <a:rPr lang="uk-UA" b="1" dirty="0" err="1"/>
                <a:t>window=Tk</a:t>
              </a:r>
              <a:r>
                <a:rPr lang="uk-UA" b="1" dirty="0"/>
                <a:t>()</a:t>
              </a:r>
              <a:endParaRPr lang="ru-RU" dirty="0"/>
            </a:p>
            <a:p>
              <a:r>
                <a:rPr lang="uk-UA" b="1" dirty="0" err="1"/>
                <a:t>window.mainloop</a:t>
              </a:r>
              <a:r>
                <a:rPr lang="uk-UA" b="1" dirty="0"/>
                <a:t>()</a:t>
              </a:r>
              <a:endParaRPr lang="ru-RU" dirty="0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1716779" y="908720"/>
              <a:ext cx="2005934" cy="369332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none">
              <a:spAutoFit/>
            </a:bodyPr>
            <a:lstStyle/>
            <a:p>
              <a:pPr lvl="0"/>
              <a:r>
                <a:rPr lang="uk-UA" i="1" dirty="0" smtClean="0"/>
                <a:t>1. Створимо </a:t>
              </a:r>
              <a:r>
                <a:rPr lang="uk-UA" i="1" dirty="0"/>
                <a:t>вікно</a:t>
              </a:r>
              <a:endParaRPr lang="ru-RU" dirty="0"/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107504" y="2585278"/>
            <a:ext cx="4720394" cy="2736304"/>
            <a:chOff x="1619672" y="3068960"/>
            <a:chExt cx="4720394" cy="2736304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1619672" y="3068960"/>
              <a:ext cx="4720393" cy="2736304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768066" y="3140968"/>
              <a:ext cx="4572000" cy="2446824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>
              <a:spAutoFit/>
            </a:bodyPr>
            <a:lstStyle/>
            <a:p>
              <a:r>
                <a:rPr lang="ru-RU" dirty="0" smtClean="0"/>
                <a:t>3. </a:t>
              </a:r>
              <a:r>
                <a:rPr lang="ru-RU" dirty="0" err="1" smtClean="0"/>
                <a:t>Додамо</a:t>
              </a:r>
              <a:r>
                <a:rPr lang="ru-RU" dirty="0" smtClean="0"/>
                <a:t> </a:t>
              </a:r>
              <a:r>
                <a:rPr lang="ru-RU" dirty="0" err="1"/>
                <a:t>властивості</a:t>
              </a:r>
              <a:endParaRPr lang="ru-RU" dirty="0"/>
            </a:p>
            <a:p>
              <a:endParaRPr lang="ru-RU" sz="900" dirty="0"/>
            </a:p>
            <a:p>
              <a:r>
                <a:rPr lang="en-US" b="1" dirty="0"/>
                <a:t>from </a:t>
              </a:r>
              <a:r>
                <a:rPr lang="en-US" b="1" dirty="0" err="1"/>
                <a:t>tkinter</a:t>
              </a:r>
              <a:r>
                <a:rPr lang="en-US" b="1" dirty="0"/>
                <a:t> import *</a:t>
              </a:r>
            </a:p>
            <a:p>
              <a:r>
                <a:rPr lang="en-US" b="1" dirty="0"/>
                <a:t>window=</a:t>
              </a:r>
              <a:r>
                <a:rPr lang="en-US" b="1" dirty="0" err="1"/>
                <a:t>Tk</a:t>
              </a:r>
              <a:r>
                <a:rPr lang="en-US" b="1" dirty="0"/>
                <a:t>()</a:t>
              </a:r>
            </a:p>
            <a:p>
              <a:r>
                <a:rPr lang="en-US" b="1" dirty="0"/>
                <a:t>label1=Label(window, </a:t>
              </a:r>
              <a:r>
                <a:rPr lang="en-US" b="1" dirty="0" err="1">
                  <a:solidFill>
                    <a:srgbClr val="C00000"/>
                  </a:solidFill>
                </a:rPr>
                <a:t>bg</a:t>
              </a:r>
              <a:r>
                <a:rPr lang="en-US" b="1" dirty="0">
                  <a:solidFill>
                    <a:srgbClr val="C00000"/>
                  </a:solidFill>
                </a:rPr>
                <a:t>=”green”, </a:t>
              </a:r>
              <a:r>
                <a:rPr lang="en-US" b="1" dirty="0" err="1">
                  <a:solidFill>
                    <a:srgbClr val="C00000"/>
                  </a:solidFill>
                </a:rPr>
                <a:t>fg</a:t>
              </a:r>
              <a:r>
                <a:rPr lang="en-US" b="1" dirty="0">
                  <a:solidFill>
                    <a:srgbClr val="C00000"/>
                  </a:solidFill>
                </a:rPr>
                <a:t>=”black”, font=”Calibri 12”, text=” </a:t>
              </a:r>
              <a:r>
                <a:rPr lang="ru-RU" b="1" dirty="0">
                  <a:solidFill>
                    <a:srgbClr val="C00000"/>
                  </a:solidFill>
                </a:rPr>
                <a:t>Я люблю </a:t>
              </a:r>
              <a:r>
                <a:rPr lang="ru-RU" b="1" dirty="0" err="1">
                  <a:solidFill>
                    <a:srgbClr val="C00000"/>
                  </a:solidFill>
                </a:rPr>
                <a:t>свій</a:t>
              </a:r>
              <a:r>
                <a:rPr lang="ru-RU" b="1" dirty="0">
                  <a:solidFill>
                    <a:srgbClr val="C00000"/>
                  </a:solidFill>
                </a:rPr>
                <a:t> </a:t>
              </a:r>
              <a:r>
                <a:rPr lang="ru-RU" b="1" dirty="0" err="1">
                  <a:solidFill>
                    <a:srgbClr val="C00000"/>
                  </a:solidFill>
                </a:rPr>
                <a:t>рідний</a:t>
              </a:r>
              <a:r>
                <a:rPr lang="ru-RU" b="1" dirty="0">
                  <a:solidFill>
                    <a:srgbClr val="C00000"/>
                  </a:solidFill>
                </a:rPr>
                <a:t> край!”</a:t>
              </a:r>
              <a:r>
                <a:rPr lang="ru-RU" b="1" dirty="0"/>
                <a:t>)</a:t>
              </a:r>
            </a:p>
            <a:p>
              <a:r>
                <a:rPr lang="en-US" b="1" dirty="0"/>
                <a:t>label1.place(x=30, y=40)</a:t>
              </a:r>
            </a:p>
            <a:p>
              <a:r>
                <a:rPr lang="en-US" b="1" dirty="0" err="1"/>
                <a:t>window.mainloop</a:t>
              </a:r>
              <a:r>
                <a:rPr lang="en-US" b="1" dirty="0"/>
                <a:t>()</a:t>
              </a: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29110" y="4365104"/>
            <a:ext cx="5541935" cy="2240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635896" y="1711518"/>
            <a:ext cx="3096344" cy="1891536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uk-UA" sz="800" i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lvl="0"/>
            <a:r>
              <a:rPr lang="uk-UA" i="1" dirty="0" smtClean="0">
                <a:solidFill>
                  <a:schemeClr val="tx1"/>
                </a:solidFill>
                <a:latin typeface="Times New Roman" pitchFamily="18" charset="0"/>
              </a:rPr>
              <a:t>2</a:t>
            </a:r>
            <a:r>
              <a:rPr lang="uk-UA" i="1" dirty="0">
                <a:solidFill>
                  <a:schemeClr val="tx1"/>
                </a:solidFill>
                <a:latin typeface="Times New Roman" pitchFamily="18" charset="0"/>
              </a:rPr>
              <a:t>. Додамо </a:t>
            </a:r>
            <a:r>
              <a:rPr lang="uk-UA" i="1" dirty="0" smtClean="0">
                <a:solidFill>
                  <a:schemeClr val="tx1"/>
                </a:solidFill>
                <a:latin typeface="Times New Roman" pitchFamily="18" charset="0"/>
              </a:rPr>
              <a:t>напис</a:t>
            </a:r>
          </a:p>
          <a:p>
            <a:pPr lvl="0"/>
            <a:r>
              <a:rPr lang="en-US" b="1" dirty="0">
                <a:solidFill>
                  <a:schemeClr val="tx1"/>
                </a:solidFill>
                <a:latin typeface="Times New Roman" pitchFamily="18" charset="0"/>
              </a:rPr>
              <a:t>from 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</a:rPr>
              <a:t>tkinter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</a:rPr>
              <a:t> import *</a:t>
            </a:r>
          </a:p>
          <a:p>
            <a:pPr lvl="0"/>
            <a:r>
              <a:rPr lang="en-US" b="1" dirty="0">
                <a:solidFill>
                  <a:schemeClr val="tx1"/>
                </a:solidFill>
                <a:latin typeface="Times New Roman" pitchFamily="18" charset="0"/>
              </a:rPr>
              <a:t>window=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</a:rPr>
              <a:t>Tk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</a:rPr>
              <a:t>()</a:t>
            </a:r>
          </a:p>
          <a:p>
            <a:pPr lvl="0"/>
            <a:r>
              <a:rPr lang="en-US" b="1" dirty="0">
                <a:solidFill>
                  <a:srgbClr val="C00000"/>
                </a:solidFill>
                <a:latin typeface="Times New Roman" pitchFamily="18" charset="0"/>
              </a:rPr>
              <a:t>label1=Label(window,…)</a:t>
            </a:r>
          </a:p>
          <a:p>
            <a:pPr lvl="0"/>
            <a:r>
              <a:rPr lang="en-US" b="1" dirty="0">
                <a:solidFill>
                  <a:srgbClr val="C00000"/>
                </a:solidFill>
                <a:latin typeface="Times New Roman" pitchFamily="18" charset="0"/>
              </a:rPr>
              <a:t>label1.place(x=30, y=40)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</a:rPr>
              <a:t>window.mainloop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</a:rPr>
              <a:t>()</a:t>
            </a:r>
          </a:p>
          <a:p>
            <a:pPr lvl="0"/>
            <a:endParaRPr lang="ru-RU" i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3102" y="5661248"/>
            <a:ext cx="1573283" cy="1057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045" y="938401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61226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88640"/>
            <a:ext cx="7772400" cy="504056"/>
          </a:xfrm>
        </p:spPr>
        <p:txBody>
          <a:bodyPr/>
          <a:lstStyle/>
          <a:p>
            <a:r>
              <a:rPr lang="uk-UA" dirty="0" smtClean="0"/>
              <a:t>Експеримент до завдання 2</a:t>
            </a:r>
            <a:endParaRPr lang="ru-RU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1403648" y="908720"/>
            <a:ext cx="5672564" cy="3888432"/>
            <a:chOff x="1619672" y="908720"/>
            <a:chExt cx="5672564" cy="3888432"/>
          </a:xfrm>
          <a:solidFill>
            <a:srgbClr val="FFFF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1619672" y="908720"/>
              <a:ext cx="5672564" cy="3888432"/>
            </a:xfrm>
            <a:prstGeom prst="round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1768066" y="1093386"/>
              <a:ext cx="5524170" cy="3570208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>
              <a:spAutoFit/>
            </a:bodyPr>
            <a:lstStyle/>
            <a:p>
              <a:r>
                <a:rPr lang="uk-UA" sz="2000" b="1" dirty="0" smtClean="0"/>
                <a:t>4. Зробимо експеримент. </a:t>
              </a:r>
              <a:r>
                <a:rPr lang="uk-UA" sz="2000" b="1" dirty="0"/>
                <a:t>В</a:t>
              </a:r>
              <a:r>
                <a:rPr lang="uk-UA" sz="2000" b="1" dirty="0" smtClean="0"/>
                <a:t>несемо </a:t>
              </a:r>
              <a:r>
                <a:rPr lang="uk-UA" sz="2000" b="1" dirty="0"/>
                <a:t>наступні зміни в код </a:t>
              </a:r>
            </a:p>
            <a:p>
              <a:endParaRPr lang="uk-UA" b="1" dirty="0"/>
            </a:p>
            <a:p>
              <a:r>
                <a:rPr lang="en-US" sz="2400" b="1" dirty="0"/>
                <a:t>from </a:t>
              </a:r>
              <a:r>
                <a:rPr lang="en-US" sz="2400" b="1" dirty="0" err="1"/>
                <a:t>tkinter</a:t>
              </a:r>
              <a:r>
                <a:rPr lang="en-US" sz="2400" b="1" dirty="0"/>
                <a:t> import *</a:t>
              </a:r>
            </a:p>
            <a:p>
              <a:r>
                <a:rPr lang="en-US" sz="2400" b="1" dirty="0"/>
                <a:t>window=</a:t>
              </a:r>
              <a:r>
                <a:rPr lang="en-US" sz="2400" b="1" dirty="0" err="1"/>
                <a:t>Tk</a:t>
              </a:r>
              <a:r>
                <a:rPr lang="en-US" sz="2400" b="1" dirty="0"/>
                <a:t>()</a:t>
              </a:r>
            </a:p>
            <a:p>
              <a:r>
                <a:rPr lang="en-US" sz="2400" b="1" dirty="0"/>
                <a:t>label1=Label(window, </a:t>
              </a:r>
              <a:r>
                <a:rPr lang="en-US" sz="2400" b="1" dirty="0" err="1"/>
                <a:t>bg</a:t>
              </a:r>
              <a:r>
                <a:rPr lang="en-US" sz="2400" b="1" dirty="0"/>
                <a:t>=”green”, </a:t>
              </a:r>
              <a:r>
                <a:rPr lang="en-US" sz="2400" b="1" dirty="0" err="1"/>
                <a:t>fg</a:t>
              </a:r>
              <a:r>
                <a:rPr lang="en-US" sz="2400" b="1" dirty="0"/>
                <a:t>=”black”, font=”Calibri 12”,</a:t>
              </a:r>
            </a:p>
            <a:p>
              <a:r>
                <a:rPr lang="en-US" sz="2400" b="1" dirty="0"/>
                <a:t> text=” </a:t>
              </a:r>
              <a:r>
                <a:rPr lang="uk-UA" sz="2400" b="1" dirty="0"/>
                <a:t>Я люблю \</a:t>
              </a:r>
              <a:r>
                <a:rPr lang="en-US" sz="2400" b="1" dirty="0"/>
                <a:t>n </a:t>
              </a:r>
              <a:r>
                <a:rPr lang="uk-UA" sz="2400" b="1" dirty="0"/>
                <a:t>свій рідний край!”)</a:t>
              </a:r>
            </a:p>
            <a:p>
              <a:r>
                <a:rPr lang="en-US" sz="2400" b="1" dirty="0"/>
                <a:t>label1.place(x=30, y=40)</a:t>
              </a:r>
            </a:p>
            <a:p>
              <a:r>
                <a:rPr lang="en-US" sz="2400" b="1" dirty="0" err="1"/>
                <a:t>window.mainloop</a:t>
              </a:r>
              <a:r>
                <a:rPr lang="en-US" sz="2400" b="1" dirty="0"/>
                <a:t>()</a:t>
              </a:r>
            </a:p>
          </p:txBody>
        </p:sp>
      </p:grpSp>
      <p:sp>
        <p:nvSpPr>
          <p:cNvPr id="8" name="Скругленный прямоугольник 7"/>
          <p:cNvSpPr/>
          <p:nvPr/>
        </p:nvSpPr>
        <p:spPr>
          <a:xfrm>
            <a:off x="4860032" y="3933056"/>
            <a:ext cx="4130073" cy="27363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smtClean="0">
                <a:solidFill>
                  <a:schemeClr val="tx2"/>
                </a:solidFill>
              </a:rPr>
              <a:t>5. </a:t>
            </a:r>
            <a:r>
              <a:rPr lang="uk-UA" sz="3200" dirty="0" smtClean="0">
                <a:solidFill>
                  <a:schemeClr val="tx2"/>
                </a:solidFill>
              </a:rPr>
              <a:t>Робимо висновок:</a:t>
            </a:r>
          </a:p>
          <a:p>
            <a:r>
              <a:rPr lang="uk-UA" sz="3200" dirty="0" smtClean="0">
                <a:solidFill>
                  <a:schemeClr val="tx2"/>
                </a:solidFill>
              </a:rPr>
              <a:t>Після коду   </a:t>
            </a:r>
            <a:r>
              <a:rPr lang="uk-UA" sz="3200" dirty="0" smtClean="0">
                <a:solidFill>
                  <a:srgbClr val="C00000"/>
                </a:solidFill>
              </a:rPr>
              <a:t>\n</a:t>
            </a:r>
            <a:r>
              <a:rPr lang="uk-UA" sz="3200" dirty="0" smtClean="0">
                <a:solidFill>
                  <a:schemeClr val="tx2"/>
                </a:solidFill>
              </a:rPr>
              <a:t>   всі символи після переносяться на наступний рядок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pic>
        <p:nvPicPr>
          <p:cNvPr id="10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3102" y="5661248"/>
            <a:ext cx="1573283" cy="1057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074825"/>
            <a:ext cx="1536000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8124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 smtClean="0"/>
              <a:t>Джерела</a:t>
            </a:r>
            <a:endParaRPr lang="uk-UA" i="1" dirty="0"/>
          </a:p>
        </p:txBody>
      </p:sp>
      <p:sp>
        <p:nvSpPr>
          <p:cNvPr id="4" name="Прямокутник 3"/>
          <p:cNvSpPr/>
          <p:nvPr/>
        </p:nvSpPr>
        <p:spPr>
          <a:xfrm>
            <a:off x="1403648" y="2204864"/>
            <a:ext cx="76641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1. 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Морзе Н.В,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Барна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О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. В.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Інформатика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ru-RU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8 </a:t>
            </a:r>
            <a:r>
              <a:rPr lang="ru-RU" i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клас</a:t>
            </a:r>
            <a:endParaRPr lang="ru-RU" i="1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2.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Ривкінд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 Й. Я., Лисенко Т. І.,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Чернікова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 Л. А.,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Шакотько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 В. В.,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Інформатика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8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клас</a:t>
            </a:r>
            <a:endParaRPr lang="ru-RU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3. 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Бондаренко О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. О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.,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Ластовецький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 В 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. В. 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Пилипчук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 О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П. Шестопалов Є. А,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Інформатика</a:t>
            </a:r>
            <a:r>
              <a:rPr lang="ru-RU" i="1" dirty="0">
                <a:solidFill>
                  <a:srgbClr val="000000"/>
                </a:solidFill>
                <a:latin typeface="Calibri" panose="020F0502020204030204" pitchFamily="34" charset="0"/>
              </a:rPr>
              <a:t> 8 </a:t>
            </a:r>
            <a:r>
              <a:rPr lang="ru-RU" i="1" dirty="0" err="1">
                <a:solidFill>
                  <a:srgbClr val="000000"/>
                </a:solidFill>
                <a:latin typeface="Calibri" panose="020F0502020204030204" pitchFamily="34" charset="0"/>
              </a:rPr>
              <a:t>клас</a:t>
            </a:r>
            <a:endParaRPr lang="ru-RU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i="1" dirty="0">
                <a:solidFill>
                  <a:srgbClr val="000000"/>
                </a:solidFill>
                <a:latin typeface="Calibri" panose="020F0502020204030204" pitchFamily="34" charset="0"/>
              </a:rPr>
              <a:t>4. </a:t>
            </a:r>
            <a:r>
              <a:rPr lang="uk-UA" i="1" dirty="0" err="1">
                <a:solidFill>
                  <a:srgbClr val="000000"/>
                </a:solidFill>
                <a:latin typeface="Calibri" panose="020F0502020204030204" pitchFamily="34" charset="0"/>
              </a:rPr>
              <a:t>Козолуп</a:t>
            </a:r>
            <a:r>
              <a:rPr lang="uk-UA" i="1" dirty="0">
                <a:solidFill>
                  <a:srgbClr val="000000"/>
                </a:solidFill>
                <a:latin typeface="Calibri" panose="020F0502020204030204" pitchFamily="34" charset="0"/>
              </a:rPr>
              <a:t>  Є.В</a:t>
            </a:r>
            <a:r>
              <a:rPr lang="uk-UA" i="1" dirty="0">
                <a:solidFill>
                  <a:srgbClr val="000000"/>
                </a:solidFill>
                <a:latin typeface="Calibri" panose="020F0502020204030204" pitchFamily="34" charset="0"/>
              </a:rPr>
              <a:t>. "Програмування в школі. Мова </a:t>
            </a:r>
            <a:r>
              <a:rPr lang="uk-UA" i="1" dirty="0" err="1">
                <a:solidFill>
                  <a:srgbClr val="000000"/>
                </a:solidFill>
                <a:latin typeface="Calibri" panose="020F0502020204030204" pitchFamily="34" charset="0"/>
              </a:rPr>
              <a:t>Python</a:t>
            </a:r>
            <a:r>
              <a:rPr lang="uk-UA" i="1" dirty="0">
                <a:solidFill>
                  <a:srgbClr val="000000"/>
                </a:solidFill>
                <a:latin typeface="Calibri" panose="020F0502020204030204" pitchFamily="34" charset="0"/>
              </a:rPr>
              <a:t>». </a:t>
            </a:r>
            <a:r>
              <a:rPr lang="uk-UA" i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Навчальний </a:t>
            </a:r>
            <a:r>
              <a:rPr lang="uk-UA" i="1" dirty="0">
                <a:solidFill>
                  <a:srgbClr val="000000"/>
                </a:solidFill>
                <a:latin typeface="Calibri" panose="020F0502020204030204" pitchFamily="34" charset="0"/>
              </a:rPr>
              <a:t>посібник </a:t>
            </a:r>
            <a:r>
              <a:rPr lang="uk-UA" i="1" dirty="0">
                <a:solidFill>
                  <a:srgbClr val="000000"/>
                </a:solidFill>
                <a:latin typeface="Calibri" panose="020F0502020204030204" pitchFamily="34" charset="0"/>
              </a:rPr>
              <a:t>8 клас </a:t>
            </a:r>
            <a:endParaRPr lang="ru-RU" i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5198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Шаблон оформления «Морская волна»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Тема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354E"/>
        </a:dk1>
        <a:lt1>
          <a:srgbClr val="EAEAEA"/>
        </a:lt1>
        <a:dk2>
          <a:srgbClr val="006699"/>
        </a:dk2>
        <a:lt2>
          <a:srgbClr val="CCECFF"/>
        </a:lt2>
        <a:accent1>
          <a:srgbClr val="006699"/>
        </a:accent1>
        <a:accent2>
          <a:srgbClr val="6699FF"/>
        </a:accent2>
        <a:accent3>
          <a:srgbClr val="AAB8CA"/>
        </a:accent3>
        <a:accent4>
          <a:srgbClr val="C8C8C8"/>
        </a:accent4>
        <a:accent5>
          <a:srgbClr val="AAB8CA"/>
        </a:accent5>
        <a:accent6>
          <a:srgbClr val="5C8AE7"/>
        </a:accent6>
        <a:hlink>
          <a:srgbClr val="CCCCFF"/>
        </a:hlink>
        <a:folHlink>
          <a:srgbClr val="5E6FD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80"/>
        </a:dk1>
        <a:lt1>
          <a:srgbClr val="FFFFFF"/>
        </a:lt1>
        <a:dk2>
          <a:srgbClr val="3366CC"/>
        </a:dk2>
        <a:lt2>
          <a:srgbClr val="7A7C93"/>
        </a:lt2>
        <a:accent1>
          <a:srgbClr val="006699"/>
        </a:accent1>
        <a:accent2>
          <a:srgbClr val="6699FF"/>
        </a:accent2>
        <a:accent3>
          <a:srgbClr val="FFFFFF"/>
        </a:accent3>
        <a:accent4>
          <a:srgbClr val="00006C"/>
        </a:accent4>
        <a:accent5>
          <a:srgbClr val="AAB8CA"/>
        </a:accent5>
        <a:accent6>
          <a:srgbClr val="5C8AE7"/>
        </a:accent6>
        <a:hlink>
          <a:srgbClr val="CCCCFF"/>
        </a:hlink>
        <a:folHlink>
          <a:srgbClr val="5E6FD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969696"/>
        </a:accent1>
        <a:accent2>
          <a:srgbClr val="CBCBCB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B8B8B8"/>
        </a:accent6>
        <a:hlink>
          <a:srgbClr val="EAEAEA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660066"/>
        </a:dk1>
        <a:lt1>
          <a:srgbClr val="EAEAEA"/>
        </a:lt1>
        <a:dk2>
          <a:srgbClr val="3366CC"/>
        </a:dk2>
        <a:lt2>
          <a:srgbClr val="7A7C93"/>
        </a:lt2>
        <a:accent1>
          <a:srgbClr val="00CCCC"/>
        </a:accent1>
        <a:accent2>
          <a:srgbClr val="CC66FF"/>
        </a:accent2>
        <a:accent3>
          <a:srgbClr val="F3F3F3"/>
        </a:accent3>
        <a:accent4>
          <a:srgbClr val="560056"/>
        </a:accent4>
        <a:accent5>
          <a:srgbClr val="AAE2E2"/>
        </a:accent5>
        <a:accent6>
          <a:srgbClr val="B95CE7"/>
        </a:accent6>
        <a:hlink>
          <a:srgbClr val="CCFF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3366"/>
        </a:dk1>
        <a:lt1>
          <a:srgbClr val="EAEAEA"/>
        </a:lt1>
        <a:dk2>
          <a:srgbClr val="009999"/>
        </a:dk2>
        <a:lt2>
          <a:srgbClr val="FFFFFF"/>
        </a:lt2>
        <a:accent1>
          <a:srgbClr val="008080"/>
        </a:accent1>
        <a:accent2>
          <a:srgbClr val="00CCCC"/>
        </a:accent2>
        <a:accent3>
          <a:srgbClr val="AACACA"/>
        </a:accent3>
        <a:accent4>
          <a:srgbClr val="C8C8C8"/>
        </a:accent4>
        <a:accent5>
          <a:srgbClr val="AAC0C0"/>
        </a:accent5>
        <a:accent6>
          <a:srgbClr val="00B9B9"/>
        </a:accent6>
        <a:hlink>
          <a:srgbClr val="A7DDE1"/>
        </a:hlink>
        <a:folHlink>
          <a:srgbClr val="319C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354E"/>
        </a:dk1>
        <a:lt1>
          <a:srgbClr val="EAEAEA"/>
        </a:lt1>
        <a:dk2>
          <a:srgbClr val="6D67AA"/>
        </a:dk2>
        <a:lt2>
          <a:srgbClr val="CCCCFF"/>
        </a:lt2>
        <a:accent1>
          <a:srgbClr val="6600CC"/>
        </a:accent1>
        <a:accent2>
          <a:srgbClr val="9999FF"/>
        </a:accent2>
        <a:accent3>
          <a:srgbClr val="BAB8D2"/>
        </a:accent3>
        <a:accent4>
          <a:srgbClr val="C8C8C8"/>
        </a:accent4>
        <a:accent5>
          <a:srgbClr val="B8AAE2"/>
        </a:accent5>
        <a:accent6>
          <a:srgbClr val="8A8AE7"/>
        </a:accent6>
        <a:hlink>
          <a:srgbClr val="CCCCFF"/>
        </a:hlink>
        <a:folHlink>
          <a:srgbClr val="9D70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Тема Office 1">
    <a:dk1>
      <a:srgbClr val="00354E"/>
    </a:dk1>
    <a:lt1>
      <a:srgbClr val="EAEAEA"/>
    </a:lt1>
    <a:dk2>
      <a:srgbClr val="006699"/>
    </a:dk2>
    <a:lt2>
      <a:srgbClr val="CCECFF"/>
    </a:lt2>
    <a:accent1>
      <a:srgbClr val="006699"/>
    </a:accent1>
    <a:accent2>
      <a:srgbClr val="6699FF"/>
    </a:accent2>
    <a:accent3>
      <a:srgbClr val="AAB8CA"/>
    </a:accent3>
    <a:accent4>
      <a:srgbClr val="C8C8C8"/>
    </a:accent4>
    <a:accent5>
      <a:srgbClr val="AAB8CA"/>
    </a:accent5>
    <a:accent6>
      <a:srgbClr val="5C8AE7"/>
    </a:accent6>
    <a:hlink>
      <a:srgbClr val="CCCCFF"/>
    </a:hlink>
    <a:folHlink>
      <a:srgbClr val="5E6FD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оформления «Морская волна»</Template>
  <TotalTime>604</TotalTime>
  <Words>744</Words>
  <Application>Microsoft Office PowerPoint</Application>
  <PresentationFormat>Екран (4:3)</PresentationFormat>
  <Paragraphs>120</Paragraphs>
  <Slides>17</Slides>
  <Notes>1</Notes>
  <HiddenSlides>1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0" baseType="lpstr">
      <vt:lpstr>Calibri</vt:lpstr>
      <vt:lpstr>Times New Roman</vt:lpstr>
      <vt:lpstr>Шаблон оформления «Морская волна»</vt:lpstr>
      <vt:lpstr>Презентація PowerPoint</vt:lpstr>
      <vt:lpstr>Презентація PowerPoint</vt:lpstr>
      <vt:lpstr>Згадаємо:</vt:lpstr>
      <vt:lpstr>Завдання 1</vt:lpstr>
      <vt:lpstr>Кнопка та напис</vt:lpstr>
      <vt:lpstr>Презентація PowerPoint</vt:lpstr>
      <vt:lpstr>Атрибути напису</vt:lpstr>
      <vt:lpstr>Завдання 2 </vt:lpstr>
      <vt:lpstr>Завдання 2(діємо:)</vt:lpstr>
      <vt:lpstr>Завдання 3 </vt:lpstr>
      <vt:lpstr>Завдання 4 </vt:lpstr>
      <vt:lpstr>Завдання 5 </vt:lpstr>
      <vt:lpstr>Підсумки уроку</vt:lpstr>
      <vt:lpstr>Домашнє завдання</vt:lpstr>
      <vt:lpstr>Підказка до завдання 2</vt:lpstr>
      <vt:lpstr>Експеримент до завдання 2</vt:lpstr>
      <vt:lpstr>Джерела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</dc:creator>
  <cp:lastModifiedBy>Administrator</cp:lastModifiedBy>
  <cp:revision>59</cp:revision>
  <dcterms:created xsi:type="dcterms:W3CDTF">2020-12-15T19:25:21Z</dcterms:created>
  <dcterms:modified xsi:type="dcterms:W3CDTF">2023-05-12T21:06:08Z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TC010689881049</vt:lpwstr>
  </property>
</Properties>
</file>