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10"/>
  </p:notesMasterIdLst>
  <p:sldIdLst>
    <p:sldId id="260" r:id="rId2"/>
    <p:sldId id="281" r:id="rId3"/>
    <p:sldId id="284" r:id="rId4"/>
    <p:sldId id="291" r:id="rId5"/>
    <p:sldId id="292" r:id="rId6"/>
    <p:sldId id="293" r:id="rId7"/>
    <p:sldId id="290" r:id="rId8"/>
    <p:sldId id="269" r:id="rId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  <a:srgbClr val="336699"/>
    <a:srgbClr val="0033CC"/>
    <a:srgbClr val="274F77"/>
    <a:srgbClr val="4D4D4D"/>
    <a:srgbClr val="C0C0C0"/>
    <a:srgbClr val="DDDDDD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6" autoAdjust="0"/>
    <p:restoredTop sz="94322" autoAdjust="0"/>
  </p:normalViewPr>
  <p:slideViewPr>
    <p:cSldViewPr>
      <p:cViewPr>
        <p:scale>
          <a:sx n="71" d="100"/>
          <a:sy n="71" d="100"/>
        </p:scale>
        <p:origin x="-2268" y="-8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C1F6C71-51F2-4B39-9C61-469419E55292}" type="datetimeFigureOut">
              <a:rPr lang="ru-RU"/>
              <a:pPr>
                <a:defRPr/>
              </a:pPr>
              <a:t>19.01.2022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15B84C4-E6D8-4437-A052-7BAD47E427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21767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ChangeArrowheads="1"/>
          </p:cNvSpPr>
          <p:nvPr userDrawn="1"/>
        </p:nvSpPr>
        <p:spPr bwMode="auto">
          <a:xfrm>
            <a:off x="250825" y="620713"/>
            <a:ext cx="8893175" cy="58324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223015-A6ED-4FE6-BD93-50A5A3343F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335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63E39-85DC-4730-BCF2-D3EE597D62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612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F4C218-6EB6-4798-B821-14C83631B3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3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A2D798-F4E6-4AB5-A9BD-58A674F00F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27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ED665-8586-4B30-865B-684BFE38F3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37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EB665F-DC37-4335-B8F5-13482DF131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399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11274-E318-4365-9AA2-90B35CF710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38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F3D5E8-53EC-421B-A51B-5EE23B6AD4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23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AE6431-2DD2-4400-A65B-959AE38F2A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876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60835F-12E6-4BAE-9EE1-16D042CF48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4966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C84A83-1909-4ABC-B710-731F033263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66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T0" fmla="*/ 0 w 1000"/>
              <a:gd name="T1" fmla="*/ 0 h 1000"/>
              <a:gd name="T2" fmla="*/ 585 w 1000"/>
              <a:gd name="T3" fmla="*/ 0 h 1000"/>
              <a:gd name="T4" fmla="*/ 585 w 1000"/>
              <a:gd name="T5" fmla="*/ 1000 h 1000"/>
              <a:gd name="T6" fmla="*/ 0 w 1000"/>
              <a:gd name="T7" fmla="*/ 1000 h 1000"/>
              <a:gd name="T8" fmla="*/ 0 w 1000"/>
              <a:gd name="T9" fmla="*/ 0 h 1000"/>
              <a:gd name="T10" fmla="*/ 1000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018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pPr>
              <a:defRPr/>
            </a:pPr>
            <a:fld id="{B71B53B8-C919-4D37-B6BE-171C833538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304925" indent="-3952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</a:defRPr>
      </a:lvl3pPr>
      <a:lvl4pPr marL="1693863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93913" indent="-398463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14"/>
          <p:cNvSpPr>
            <a:spLocks noChangeAspect="1" noChangeArrowheads="1" noTextEdit="1"/>
          </p:cNvSpPr>
          <p:nvPr/>
        </p:nvSpPr>
        <p:spPr bwMode="auto">
          <a:xfrm>
            <a:off x="644525" y="2852738"/>
            <a:ext cx="2879725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5314" name="Text Box 18"/>
          <p:cNvSpPr txBox="1">
            <a:spLocks noChangeArrowheads="1"/>
          </p:cNvSpPr>
          <p:nvPr/>
        </p:nvSpPr>
        <p:spPr bwMode="auto">
          <a:xfrm>
            <a:off x="779518" y="1269206"/>
            <a:ext cx="848299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uk-UA" sz="48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Цикли з умовою</a:t>
            </a:r>
            <a:endParaRPr lang="en-US" sz="48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+mj-ea"/>
              <a:cs typeface="+mj-cs"/>
            </a:endParaRPr>
          </a:p>
        </p:txBody>
      </p:sp>
      <p:grpSp>
        <p:nvGrpSpPr>
          <p:cNvPr id="3076" name="Group 21"/>
          <p:cNvGrpSpPr>
            <a:grpSpLocks/>
          </p:cNvGrpSpPr>
          <p:nvPr/>
        </p:nvGrpSpPr>
        <p:grpSpPr bwMode="auto">
          <a:xfrm>
            <a:off x="0" y="-534988"/>
            <a:ext cx="9144000" cy="7392988"/>
            <a:chOff x="0" y="-337"/>
            <a:chExt cx="5760" cy="4657"/>
          </a:xfrm>
        </p:grpSpPr>
        <p:sp>
          <p:nvSpPr>
            <p:cNvPr id="3077" name="Line 22"/>
            <p:cNvSpPr>
              <a:spLocks noChangeShapeType="1"/>
            </p:cNvSpPr>
            <p:nvPr/>
          </p:nvSpPr>
          <p:spPr bwMode="auto">
            <a:xfrm flipV="1">
              <a:off x="0" y="4027"/>
              <a:ext cx="5465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78" name="Line 23"/>
            <p:cNvSpPr>
              <a:spLocks noChangeShapeType="1"/>
            </p:cNvSpPr>
            <p:nvPr/>
          </p:nvSpPr>
          <p:spPr bwMode="auto">
            <a:xfrm flipV="1">
              <a:off x="0" y="4059"/>
              <a:ext cx="5602" cy="0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79" name="Line 24"/>
            <p:cNvSpPr>
              <a:spLocks noChangeShapeType="1"/>
            </p:cNvSpPr>
            <p:nvPr/>
          </p:nvSpPr>
          <p:spPr bwMode="auto">
            <a:xfrm rot="5400000">
              <a:off x="-1578" y="2560"/>
              <a:ext cx="3521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80" name="Line 25"/>
            <p:cNvSpPr>
              <a:spLocks noChangeShapeType="1"/>
            </p:cNvSpPr>
            <p:nvPr/>
          </p:nvSpPr>
          <p:spPr bwMode="auto">
            <a:xfrm rot="5400000" flipV="1">
              <a:off x="-1634" y="2537"/>
              <a:ext cx="3566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3081" name="Group 26"/>
            <p:cNvGrpSpPr>
              <a:grpSpLocks/>
            </p:cNvGrpSpPr>
            <p:nvPr/>
          </p:nvGrpSpPr>
          <p:grpSpPr bwMode="auto">
            <a:xfrm>
              <a:off x="17" y="-337"/>
              <a:ext cx="1097" cy="1402"/>
              <a:chOff x="0" y="-377"/>
              <a:chExt cx="1208" cy="1544"/>
            </a:xfrm>
          </p:grpSpPr>
          <p:sp>
            <p:nvSpPr>
              <p:cNvPr id="3085" name="Arc 27"/>
              <p:cNvSpPr>
                <a:spLocks/>
              </p:cNvSpPr>
              <p:nvPr/>
            </p:nvSpPr>
            <p:spPr bwMode="auto">
              <a:xfrm rot="2525349">
                <a:off x="85" y="-232"/>
                <a:ext cx="1047" cy="1280"/>
              </a:xfrm>
              <a:custGeom>
                <a:avLst/>
                <a:gdLst>
                  <a:gd name="T0" fmla="*/ 0 w 43200"/>
                  <a:gd name="T1" fmla="*/ 0 h 43200"/>
                  <a:gd name="T2" fmla="*/ 0 w 43200"/>
                  <a:gd name="T3" fmla="*/ 0 h 43200"/>
                  <a:gd name="T4" fmla="*/ 0 w 43200"/>
                  <a:gd name="T5" fmla="*/ 1 h 43200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43200"/>
                  <a:gd name="T11" fmla="*/ 43200 w 43200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43200" fill="none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</a:path>
                  <a:path w="43200" h="43200" stroke="0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  <a:lnTo>
                      <a:pt x="21600" y="21600"/>
                    </a:lnTo>
                    <a:lnTo>
                      <a:pt x="31119" y="22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3086" name="Picture 28" descr="j0395941%5b1%5d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-6000" contrast="-1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044" cy="8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87" name="Arc 29"/>
              <p:cNvSpPr>
                <a:spLocks/>
              </p:cNvSpPr>
              <p:nvPr/>
            </p:nvSpPr>
            <p:spPr bwMode="auto">
              <a:xfrm rot="2525349">
                <a:off x="148" y="-377"/>
                <a:ext cx="1060" cy="1544"/>
              </a:xfrm>
              <a:custGeom>
                <a:avLst/>
                <a:gdLst>
                  <a:gd name="T0" fmla="*/ 2 w 21600"/>
                  <a:gd name="T1" fmla="*/ 0 h 35286"/>
                  <a:gd name="T2" fmla="*/ 1 w 21600"/>
                  <a:gd name="T3" fmla="*/ 3 h 35286"/>
                  <a:gd name="T4" fmla="*/ 0 w 21600"/>
                  <a:gd name="T5" fmla="*/ 1 h 3528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5286"/>
                  <a:gd name="T11" fmla="*/ 21600 w 21600"/>
                  <a:gd name="T12" fmla="*/ 35286 h 3528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5286" fill="none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</a:path>
                  <a:path w="21600" h="35286" stroke="0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  <a:lnTo>
                      <a:pt x="0" y="14451"/>
                    </a:lnTo>
                    <a:lnTo>
                      <a:pt x="16053" y="0"/>
                    </a:lnTo>
                    <a:close/>
                  </a:path>
                </a:pathLst>
              </a:custGeom>
              <a:noFill/>
              <a:ln w="19050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88" name="Arc 30"/>
              <p:cNvSpPr>
                <a:spLocks/>
              </p:cNvSpPr>
              <p:nvPr/>
            </p:nvSpPr>
            <p:spPr bwMode="auto">
              <a:xfrm rot="2525349">
                <a:off x="279" y="-283"/>
                <a:ext cx="879" cy="1446"/>
              </a:xfrm>
              <a:custGeom>
                <a:avLst/>
                <a:gdLst>
                  <a:gd name="T0" fmla="*/ 1 w 21600"/>
                  <a:gd name="T1" fmla="*/ 0 h 37724"/>
                  <a:gd name="T2" fmla="*/ 0 w 21600"/>
                  <a:gd name="T3" fmla="*/ 2 h 37724"/>
                  <a:gd name="T4" fmla="*/ 0 w 21600"/>
                  <a:gd name="T5" fmla="*/ 1 h 37724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7724"/>
                  <a:gd name="T11" fmla="*/ 21600 w 21600"/>
                  <a:gd name="T12" fmla="*/ 37724 h 377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7724" fill="none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</a:path>
                  <a:path w="21600" h="37724" stroke="0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  <a:lnTo>
                      <a:pt x="0" y="16300"/>
                    </a:lnTo>
                    <a:lnTo>
                      <a:pt x="14172" y="0"/>
                    </a:lnTo>
                    <a:close/>
                  </a:path>
                </a:pathLst>
              </a:custGeom>
              <a:noFill/>
              <a:ln w="19050">
                <a:solidFill>
                  <a:srgbClr val="99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082" name="Oval 33"/>
            <p:cNvSpPr>
              <a:spLocks noChangeArrowheads="1"/>
            </p:cNvSpPr>
            <p:nvPr/>
          </p:nvSpPr>
          <p:spPr bwMode="auto">
            <a:xfrm>
              <a:off x="4920" y="4081"/>
              <a:ext cx="316" cy="2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dist="12700" dir="5400000" algn="ctr" rotWithShape="0">
                <a:schemeClr val="hlink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3083" name="Line 35"/>
            <p:cNvSpPr>
              <a:spLocks noChangeShapeType="1"/>
            </p:cNvSpPr>
            <p:nvPr/>
          </p:nvSpPr>
          <p:spPr bwMode="auto">
            <a:xfrm flipV="1">
              <a:off x="1066" y="424"/>
              <a:ext cx="4694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84" name="Line 36"/>
            <p:cNvSpPr>
              <a:spLocks noChangeShapeType="1"/>
            </p:cNvSpPr>
            <p:nvPr/>
          </p:nvSpPr>
          <p:spPr bwMode="auto">
            <a:xfrm>
              <a:off x="1066" y="391"/>
              <a:ext cx="4694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3090" name="Picture 18" descr="Программист Python: обучение на разработчика с нул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679449"/>
            <a:ext cx="3258888" cy="2237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891246" y="642158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2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31640" y="476672"/>
            <a:ext cx="64087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Цикли з </a:t>
            </a:r>
            <a:r>
              <a:rPr lang="ru-RU" sz="28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умовами</a:t>
            </a:r>
            <a:endParaRPr lang="ru-RU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72816"/>
            <a:ext cx="4930085" cy="4333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9" descr="Python — Википед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5661248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6618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16260"/>
            <a:ext cx="8280920" cy="538109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18"/>
          <p:cNvSpPr txBox="1">
            <a:spLocks noChangeArrowheads="1"/>
          </p:cNvSpPr>
          <p:nvPr/>
        </p:nvSpPr>
        <p:spPr bwMode="auto">
          <a:xfrm>
            <a:off x="395536" y="260648"/>
            <a:ext cx="848299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uk-UA" sz="48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Цикли з умовою</a:t>
            </a:r>
            <a:endParaRPr lang="en-US" sz="48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+mj-ea"/>
              <a:cs typeface="+mj-cs"/>
            </a:endParaRPr>
          </a:p>
        </p:txBody>
      </p:sp>
      <p:pic>
        <p:nvPicPr>
          <p:cNvPr id="6" name="Picture 19" descr="Python — Википед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5616" y="4152146"/>
            <a:ext cx="1077054" cy="1077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5656" y="4124399"/>
            <a:ext cx="17111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 smtClean="0">
                <a:solidFill>
                  <a:srgbClr val="FF0000"/>
                </a:solidFill>
              </a:rPr>
              <a:t>Іноді !</a:t>
            </a:r>
            <a:endParaRPr lang="ru-RU" sz="4400" b="1" dirty="0">
              <a:solidFill>
                <a:srgbClr val="FF0000"/>
              </a:solidFill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75656" y="5445224"/>
            <a:ext cx="2016224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418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7308" y="932239"/>
            <a:ext cx="86720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Задача 1</a:t>
            </a:r>
            <a:r>
              <a:rPr lang="ru-RU" sz="2400" dirty="0"/>
              <a:t>. </a:t>
            </a:r>
            <a:r>
              <a:rPr lang="ru-RU" sz="2400" dirty="0" err="1"/>
              <a:t>Вводити</a:t>
            </a:r>
            <a:r>
              <a:rPr lang="ru-RU" sz="2400" dirty="0"/>
              <a:t> з </a:t>
            </a:r>
            <a:r>
              <a:rPr lang="ru-RU" sz="2400" dirty="0" err="1"/>
              <a:t>клавіатури</a:t>
            </a:r>
            <a:r>
              <a:rPr lang="ru-RU" sz="2400" dirty="0"/>
              <a:t> числа, </a:t>
            </a:r>
            <a:r>
              <a:rPr lang="ru-RU" sz="2400" dirty="0" err="1"/>
              <a:t>поки</a:t>
            </a:r>
            <a:r>
              <a:rPr lang="ru-RU" sz="2400" dirty="0"/>
              <a:t> не </a:t>
            </a:r>
            <a:r>
              <a:rPr lang="ru-RU" sz="2400" dirty="0" err="1"/>
              <a:t>введемо</a:t>
            </a:r>
            <a:r>
              <a:rPr lang="ru-RU" sz="2400" dirty="0"/>
              <a:t> нуль</a:t>
            </a:r>
          </a:p>
        </p:txBody>
      </p:sp>
      <p:sp>
        <p:nvSpPr>
          <p:cNvPr id="5" name="Text Box 18"/>
          <p:cNvSpPr txBox="1">
            <a:spLocks noChangeArrowheads="1"/>
          </p:cNvSpPr>
          <p:nvPr/>
        </p:nvSpPr>
        <p:spPr bwMode="auto">
          <a:xfrm>
            <a:off x="376445" y="116632"/>
            <a:ext cx="848299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uk-UA" sz="32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Цикли з умовою</a:t>
            </a:r>
            <a:endParaRPr lang="en-US" sz="32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+mj-ea"/>
              <a:cs typeface="+mj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6445" y="2924944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/>
              <a:t>a=</a:t>
            </a:r>
            <a:r>
              <a:rPr lang="en-US" sz="2400" dirty="0" err="1"/>
              <a:t>int</a:t>
            </a:r>
            <a:r>
              <a:rPr lang="en-US" sz="2400" dirty="0"/>
              <a:t>(input("</a:t>
            </a:r>
            <a:r>
              <a:rPr lang="ru-RU" sz="2400" dirty="0" err="1"/>
              <a:t>Введіть</a:t>
            </a:r>
            <a:r>
              <a:rPr lang="ru-RU" sz="2400" dirty="0"/>
              <a:t> число"))</a:t>
            </a:r>
          </a:p>
          <a:p>
            <a:r>
              <a:rPr lang="en-US" sz="2400" dirty="0"/>
              <a:t>while (a!=0):</a:t>
            </a:r>
          </a:p>
          <a:p>
            <a:r>
              <a:rPr lang="en-US" sz="2400" dirty="0"/>
              <a:t>    a=</a:t>
            </a:r>
            <a:r>
              <a:rPr lang="en-US" sz="2400" dirty="0" err="1"/>
              <a:t>int</a:t>
            </a:r>
            <a:r>
              <a:rPr lang="en-US" sz="2400" dirty="0"/>
              <a:t>(input("</a:t>
            </a:r>
            <a:r>
              <a:rPr lang="ru-RU" sz="2400" dirty="0" err="1"/>
              <a:t>Введіть</a:t>
            </a:r>
            <a:r>
              <a:rPr lang="ru-RU" sz="2400" dirty="0"/>
              <a:t> число"))</a:t>
            </a:r>
          </a:p>
          <a:p>
            <a:r>
              <a:rPr lang="en-US" sz="2400" dirty="0"/>
              <a:t>print ("The End")</a:t>
            </a:r>
            <a:endParaRPr lang="ru-RU" sz="24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616206"/>
            <a:ext cx="2022906" cy="2180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9" descr="Python — Википед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5661248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356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30501" y="773414"/>
            <a:ext cx="792088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990000"/>
                </a:solidFill>
              </a:rPr>
              <a:t>Задача</a:t>
            </a:r>
            <a:r>
              <a:rPr lang="ru-RU" dirty="0" smtClean="0"/>
              <a:t>. </a:t>
            </a:r>
            <a:r>
              <a:rPr lang="ru-RU" dirty="0" err="1"/>
              <a:t>Одноклітинна</a:t>
            </a:r>
            <a:r>
              <a:rPr lang="ru-RU" dirty="0"/>
              <a:t> амеба </a:t>
            </a:r>
            <a:r>
              <a:rPr lang="ru-RU" dirty="0" err="1"/>
              <a:t>ділиться</a:t>
            </a:r>
            <a:r>
              <a:rPr lang="ru-RU" dirty="0"/>
              <a:t> </a:t>
            </a:r>
            <a:r>
              <a:rPr lang="ru-RU" dirty="0" err="1"/>
              <a:t>навпіл</a:t>
            </a:r>
            <a:r>
              <a:rPr lang="ru-RU" dirty="0"/>
              <a:t> </a:t>
            </a:r>
            <a:r>
              <a:rPr lang="ru-RU" dirty="0" err="1"/>
              <a:t>кожні</a:t>
            </a:r>
            <a:r>
              <a:rPr lang="ru-RU" dirty="0"/>
              <a:t> 3 </a:t>
            </a:r>
            <a:r>
              <a:rPr lang="ru-RU" dirty="0" err="1"/>
              <a:t>години</a:t>
            </a:r>
            <a:r>
              <a:rPr lang="ru-RU" dirty="0"/>
              <a:t>. </a:t>
            </a:r>
            <a:r>
              <a:rPr lang="ru-RU" dirty="0" err="1"/>
              <a:t>Визначити</a:t>
            </a:r>
            <a:r>
              <a:rPr lang="ru-RU" dirty="0"/>
              <a:t> </a:t>
            </a:r>
            <a:r>
              <a:rPr lang="ru-RU" dirty="0" err="1"/>
              <a:t>скільки</a:t>
            </a:r>
            <a:r>
              <a:rPr lang="ru-RU" dirty="0"/>
              <a:t> буде амеб через </a:t>
            </a:r>
            <a:r>
              <a:rPr lang="ru-RU" dirty="0" smtClean="0"/>
              <a:t> </a:t>
            </a:r>
            <a:r>
              <a:rPr lang="ru-RU" dirty="0"/>
              <a:t>24 </a:t>
            </a:r>
            <a:r>
              <a:rPr lang="ru-RU" dirty="0" err="1"/>
              <a:t>години</a:t>
            </a:r>
            <a:endParaRPr lang="ru-RU" dirty="0"/>
          </a:p>
        </p:txBody>
      </p:sp>
      <p:sp>
        <p:nvSpPr>
          <p:cNvPr id="5" name="Text Box 18"/>
          <p:cNvSpPr txBox="1">
            <a:spLocks noChangeArrowheads="1"/>
          </p:cNvSpPr>
          <p:nvPr/>
        </p:nvSpPr>
        <p:spPr bwMode="auto">
          <a:xfrm>
            <a:off x="330501" y="188640"/>
            <a:ext cx="848299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uk-UA" sz="32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Цикли з умовою</a:t>
            </a:r>
            <a:endParaRPr lang="en-US" sz="32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+mj-ea"/>
              <a:cs typeface="+mj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0500" y="1772816"/>
            <a:ext cx="4745555" cy="1200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pt-BR" dirty="0"/>
              <a:t>n=1</a:t>
            </a:r>
          </a:p>
          <a:p>
            <a:r>
              <a:rPr lang="pt-BR" dirty="0"/>
              <a:t>for i in range(3,25,3):</a:t>
            </a:r>
          </a:p>
          <a:p>
            <a:r>
              <a:rPr lang="pt-BR" dirty="0"/>
              <a:t>    n=n*2</a:t>
            </a:r>
          </a:p>
          <a:p>
            <a:r>
              <a:rPr lang="pt-BR" dirty="0"/>
              <a:t>    print (" </a:t>
            </a:r>
            <a:r>
              <a:rPr lang="ru-RU" dirty="0"/>
              <a:t>через ", </a:t>
            </a:r>
            <a:r>
              <a:rPr lang="pt-BR" dirty="0"/>
              <a:t>i," </a:t>
            </a:r>
            <a:r>
              <a:rPr lang="ru-RU" dirty="0"/>
              <a:t>годин буде ",</a:t>
            </a:r>
            <a:r>
              <a:rPr lang="pt-BR" dirty="0"/>
              <a:t>n, "</a:t>
            </a:r>
            <a:r>
              <a:rPr lang="ru-RU" dirty="0"/>
              <a:t>амеб")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64622" y="3140968"/>
            <a:ext cx="792088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990000"/>
                </a:solidFill>
              </a:rPr>
              <a:t>Задача 2</a:t>
            </a:r>
            <a:r>
              <a:rPr lang="ru-RU" dirty="0" smtClean="0"/>
              <a:t>. </a:t>
            </a:r>
            <a:r>
              <a:rPr lang="ru-RU" dirty="0" err="1"/>
              <a:t>Одноклітинна</a:t>
            </a:r>
            <a:r>
              <a:rPr lang="ru-RU" dirty="0"/>
              <a:t> амеба </a:t>
            </a:r>
            <a:r>
              <a:rPr lang="ru-RU" dirty="0" err="1"/>
              <a:t>ділиться</a:t>
            </a:r>
            <a:r>
              <a:rPr lang="ru-RU" dirty="0"/>
              <a:t> </a:t>
            </a:r>
            <a:r>
              <a:rPr lang="ru-RU" dirty="0" err="1"/>
              <a:t>навпіл</a:t>
            </a:r>
            <a:r>
              <a:rPr lang="ru-RU" dirty="0"/>
              <a:t> </a:t>
            </a:r>
            <a:r>
              <a:rPr lang="ru-RU" dirty="0" err="1"/>
              <a:t>кожні</a:t>
            </a:r>
            <a:r>
              <a:rPr lang="ru-RU" dirty="0"/>
              <a:t> 3 </a:t>
            </a:r>
            <a:r>
              <a:rPr lang="ru-RU" dirty="0" err="1"/>
              <a:t>години</a:t>
            </a:r>
            <a:r>
              <a:rPr lang="ru-RU" dirty="0"/>
              <a:t>. </a:t>
            </a:r>
            <a:r>
              <a:rPr lang="ru-RU" dirty="0" err="1"/>
              <a:t>Визначити</a:t>
            </a:r>
            <a:r>
              <a:rPr lang="ru-RU" dirty="0"/>
              <a:t> </a:t>
            </a:r>
            <a:r>
              <a:rPr lang="ru-RU" dirty="0" err="1"/>
              <a:t>скільки</a:t>
            </a:r>
            <a:r>
              <a:rPr lang="ru-RU" dirty="0"/>
              <a:t> буде амеб через </a:t>
            </a:r>
            <a:r>
              <a:rPr lang="ru-RU" dirty="0" smtClean="0"/>
              <a:t> </a:t>
            </a:r>
            <a:r>
              <a:rPr lang="uk-UA" dirty="0" smtClean="0"/>
              <a:t>час, що користувач</a:t>
            </a:r>
            <a:r>
              <a:rPr lang="en-US" dirty="0" smtClean="0"/>
              <a:t> </a:t>
            </a:r>
            <a:r>
              <a:rPr lang="uk-UA" dirty="0" smtClean="0"/>
              <a:t>вводить з клавіатури</a:t>
            </a:r>
            <a:r>
              <a:rPr lang="ru-RU" dirty="0" smtClean="0"/>
              <a:t> ?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30500" y="4221088"/>
            <a:ext cx="4641250" cy="23762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dirty="0"/>
              <a:t>a=</a:t>
            </a:r>
            <a:r>
              <a:rPr lang="en-US" dirty="0" err="1"/>
              <a:t>int</a:t>
            </a:r>
            <a:r>
              <a:rPr lang="en-US" dirty="0"/>
              <a:t>(input("</a:t>
            </a:r>
            <a:r>
              <a:rPr lang="ru-RU" dirty="0" err="1"/>
              <a:t>Введіть</a:t>
            </a:r>
            <a:r>
              <a:rPr lang="ru-RU" dirty="0"/>
              <a:t> час"))</a:t>
            </a:r>
          </a:p>
          <a:p>
            <a:r>
              <a:rPr lang="en-US" dirty="0"/>
              <a:t>n=1</a:t>
            </a:r>
          </a:p>
          <a:p>
            <a:r>
              <a:rPr lang="en-US" dirty="0" err="1"/>
              <a:t>i</a:t>
            </a:r>
            <a:r>
              <a:rPr lang="en-US" dirty="0"/>
              <a:t>=0</a:t>
            </a:r>
          </a:p>
          <a:p>
            <a:r>
              <a:rPr lang="en-US" dirty="0"/>
              <a:t>while </a:t>
            </a:r>
            <a:r>
              <a:rPr lang="en-US" dirty="0" err="1"/>
              <a:t>i</a:t>
            </a:r>
            <a:r>
              <a:rPr lang="en-US" dirty="0"/>
              <a:t>&lt;=a:</a:t>
            </a:r>
          </a:p>
          <a:p>
            <a:r>
              <a:rPr lang="en-US" dirty="0"/>
              <a:t>    n=n*2</a:t>
            </a:r>
          </a:p>
          <a:p>
            <a:r>
              <a:rPr lang="en-US" dirty="0"/>
              <a:t>    </a:t>
            </a:r>
            <a:r>
              <a:rPr lang="en-US" dirty="0" err="1"/>
              <a:t>i</a:t>
            </a:r>
            <a:r>
              <a:rPr lang="en-US" dirty="0"/>
              <a:t>=i+3</a:t>
            </a:r>
          </a:p>
          <a:p>
            <a:r>
              <a:rPr lang="en-US" dirty="0"/>
              <a:t>print (" </a:t>
            </a:r>
            <a:r>
              <a:rPr lang="ru-RU" dirty="0"/>
              <a:t>через ", </a:t>
            </a:r>
            <a:r>
              <a:rPr lang="en-US" dirty="0"/>
              <a:t>a," </a:t>
            </a:r>
            <a:r>
              <a:rPr lang="ru-RU" dirty="0"/>
              <a:t>годин буде ",</a:t>
            </a:r>
            <a:r>
              <a:rPr lang="en-US" dirty="0"/>
              <a:t>n, "</a:t>
            </a:r>
            <a:r>
              <a:rPr lang="ru-RU" dirty="0"/>
              <a:t>амеб")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969" y="4221088"/>
            <a:ext cx="4270130" cy="1928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9" descr="Python — Википед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2846" y="5842017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8458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906979"/>
            <a:ext cx="87849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990000"/>
                </a:solidFill>
              </a:rPr>
              <a:t>Задача 3</a:t>
            </a:r>
            <a:r>
              <a:rPr lang="ru-RU" sz="2400" dirty="0" smtClean="0"/>
              <a:t> . </a:t>
            </a:r>
            <a:r>
              <a:rPr lang="ru-RU" sz="2400" dirty="0" err="1"/>
              <a:t>Надрукувати</a:t>
            </a:r>
            <a:r>
              <a:rPr lang="ru-RU" sz="2400" dirty="0"/>
              <a:t> </a:t>
            </a:r>
            <a:r>
              <a:rPr lang="ru-RU" sz="2400" dirty="0" err="1"/>
              <a:t>всі</a:t>
            </a:r>
            <a:r>
              <a:rPr lang="ru-RU" sz="2400" dirty="0"/>
              <a:t> </a:t>
            </a:r>
            <a:r>
              <a:rPr lang="ru-RU" sz="2400" dirty="0" err="1"/>
              <a:t>двозначні</a:t>
            </a:r>
            <a:r>
              <a:rPr lang="ru-RU" sz="2400" dirty="0"/>
              <a:t> числа з </a:t>
            </a:r>
            <a:r>
              <a:rPr lang="ru-RU" sz="2400" dirty="0" err="1"/>
              <a:t>різними</a:t>
            </a:r>
            <a:r>
              <a:rPr lang="ru-RU" sz="2400" dirty="0"/>
              <a:t> цифрами</a:t>
            </a:r>
          </a:p>
        </p:txBody>
      </p:sp>
      <p:sp>
        <p:nvSpPr>
          <p:cNvPr id="5" name="Text Box 18"/>
          <p:cNvSpPr txBox="1">
            <a:spLocks noChangeArrowheads="1"/>
          </p:cNvSpPr>
          <p:nvPr/>
        </p:nvSpPr>
        <p:spPr bwMode="auto">
          <a:xfrm>
            <a:off x="395536" y="260648"/>
            <a:ext cx="848299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uk-UA" sz="36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Цикли з умовою</a:t>
            </a:r>
            <a:endParaRPr lang="en-US" sz="36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+mj-ea"/>
              <a:cs typeface="+mj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6483" y="2186279"/>
            <a:ext cx="3343080" cy="163121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dirty="0"/>
              <a:t>for </a:t>
            </a:r>
            <a:r>
              <a:rPr lang="en-US" sz="2000" dirty="0" err="1"/>
              <a:t>i</a:t>
            </a:r>
            <a:r>
              <a:rPr lang="en-US" sz="2000" dirty="0"/>
              <a:t> in range(10,99):</a:t>
            </a:r>
          </a:p>
          <a:p>
            <a:r>
              <a:rPr lang="en-US" sz="2000" dirty="0"/>
              <a:t>    a=</a:t>
            </a:r>
            <a:r>
              <a:rPr lang="en-US" sz="2000" dirty="0" err="1"/>
              <a:t>i</a:t>
            </a:r>
            <a:r>
              <a:rPr lang="en-US" sz="2000" dirty="0"/>
              <a:t> // 10</a:t>
            </a:r>
          </a:p>
          <a:p>
            <a:r>
              <a:rPr lang="en-US" sz="2000" dirty="0"/>
              <a:t>    b=i%10</a:t>
            </a:r>
          </a:p>
          <a:p>
            <a:r>
              <a:rPr lang="en-US" sz="2000" dirty="0"/>
              <a:t>    if (a!=b):</a:t>
            </a:r>
          </a:p>
          <a:p>
            <a:r>
              <a:rPr lang="en-US" sz="2000" dirty="0"/>
              <a:t> 	print (</a:t>
            </a:r>
            <a:r>
              <a:rPr lang="en-US" sz="2000" dirty="0" err="1"/>
              <a:t>i</a:t>
            </a:r>
            <a:r>
              <a:rPr lang="en-US" sz="2000" dirty="0"/>
              <a:t>, end=' ')</a:t>
            </a:r>
            <a:endParaRPr lang="ru-RU" sz="2000" dirty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495" y="4653136"/>
            <a:ext cx="8148797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 descr="Стокові фотографії Розділові знаки та роялті-фрі зображення Розділові знаки  | Depositphotos®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060848"/>
            <a:ext cx="1310432" cy="2178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7455" y="1862904"/>
            <a:ext cx="3970336" cy="23759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9" descr="Python — Википедия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2846" y="5842017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411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1700808"/>
            <a:ext cx="852988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990000"/>
                </a:solidFill>
              </a:rPr>
              <a:t>Домашнє завдання. </a:t>
            </a:r>
          </a:p>
          <a:p>
            <a:r>
              <a:rPr lang="uk-UA" sz="2400" b="1" dirty="0" smtClean="0">
                <a:solidFill>
                  <a:srgbClr val="990000"/>
                </a:solidFill>
              </a:rPr>
              <a:t>Задача 1.</a:t>
            </a:r>
            <a:r>
              <a:rPr lang="ru-RU" sz="2400" dirty="0" smtClean="0"/>
              <a:t> </a:t>
            </a:r>
            <a:r>
              <a:rPr lang="ru-RU" sz="2400" dirty="0" err="1" smtClean="0"/>
              <a:t>Набрати</a:t>
            </a:r>
            <a:r>
              <a:rPr lang="ru-RU" sz="2400" dirty="0" smtClean="0"/>
              <a:t> та </a:t>
            </a:r>
            <a:r>
              <a:rPr lang="ru-RU" sz="2400" dirty="0" err="1" smtClean="0"/>
              <a:t>виконати</a:t>
            </a:r>
            <a:r>
              <a:rPr lang="ru-RU" sz="2400" dirty="0" smtClean="0"/>
              <a:t> </a:t>
            </a:r>
            <a:r>
              <a:rPr lang="ru-RU" sz="2400" dirty="0" err="1" smtClean="0"/>
              <a:t>завдання</a:t>
            </a:r>
            <a:r>
              <a:rPr lang="ru-RU" sz="2400" dirty="0" smtClean="0"/>
              <a:t> на </a:t>
            </a:r>
            <a:r>
              <a:rPr lang="ru-RU" sz="2400" dirty="0" err="1" smtClean="0"/>
              <a:t>слайді</a:t>
            </a:r>
            <a:r>
              <a:rPr lang="ru-RU" sz="2400" dirty="0" smtClean="0"/>
              <a:t> 5 задача2(до 7 </a:t>
            </a:r>
            <a:r>
              <a:rPr lang="ru-RU" sz="2400" dirty="0" err="1" smtClean="0"/>
              <a:t>балів</a:t>
            </a:r>
            <a:r>
              <a:rPr lang="ru-RU" sz="2400" dirty="0" smtClean="0"/>
              <a:t>).</a:t>
            </a:r>
          </a:p>
          <a:p>
            <a:endParaRPr lang="ru-RU" sz="2400" dirty="0" smtClean="0"/>
          </a:p>
          <a:p>
            <a:r>
              <a:rPr lang="uk-UA" sz="2400" b="1" dirty="0" smtClean="0">
                <a:solidFill>
                  <a:srgbClr val="990000"/>
                </a:solidFill>
              </a:rPr>
              <a:t>Задача </a:t>
            </a:r>
            <a:r>
              <a:rPr lang="uk-UA" sz="2400" b="1" dirty="0">
                <a:solidFill>
                  <a:srgbClr val="990000"/>
                </a:solidFill>
              </a:rPr>
              <a:t>2</a:t>
            </a:r>
            <a:r>
              <a:rPr lang="uk-UA" sz="2400" b="1" dirty="0" smtClean="0">
                <a:solidFill>
                  <a:srgbClr val="990000"/>
                </a:solidFill>
              </a:rPr>
              <a:t>. </a:t>
            </a:r>
            <a:r>
              <a:rPr lang="ru-RU" sz="2400" dirty="0"/>
              <a:t>Бамбук росте 4 см. за годину. </a:t>
            </a:r>
            <a:r>
              <a:rPr lang="ru-RU" sz="2400" dirty="0" err="1"/>
              <a:t>Скласти</a:t>
            </a:r>
            <a:r>
              <a:rPr lang="ru-RU" sz="2400" dirty="0"/>
              <a:t> </a:t>
            </a:r>
            <a:r>
              <a:rPr lang="ru-RU" sz="2400" dirty="0" err="1"/>
              <a:t>програму</a:t>
            </a:r>
            <a:r>
              <a:rPr lang="ru-RU" sz="2400" dirty="0"/>
              <a:t>, яка </a:t>
            </a:r>
            <a:r>
              <a:rPr lang="ru-RU" sz="2400" dirty="0" err="1"/>
              <a:t>визначала</a:t>
            </a:r>
            <a:r>
              <a:rPr lang="ru-RU" sz="2400" dirty="0"/>
              <a:t> б </a:t>
            </a:r>
            <a:r>
              <a:rPr lang="ru-RU" sz="2400" dirty="0" err="1"/>
              <a:t>якої</a:t>
            </a:r>
            <a:r>
              <a:rPr lang="ru-RU" sz="2400" dirty="0"/>
              <a:t>  </a:t>
            </a:r>
            <a:r>
              <a:rPr lang="ru-RU" sz="2400" dirty="0" err="1"/>
              <a:t>висоти</a:t>
            </a:r>
            <a:r>
              <a:rPr lang="ru-RU" sz="2400" dirty="0"/>
              <a:t> буде бамбук через час, </a:t>
            </a:r>
            <a:r>
              <a:rPr lang="ru-RU" sz="2400" dirty="0" err="1"/>
              <a:t>що</a:t>
            </a:r>
            <a:r>
              <a:rPr lang="ru-RU" sz="2400" dirty="0"/>
              <a:t> вводить </a:t>
            </a:r>
            <a:r>
              <a:rPr lang="ru-RU" sz="2400" dirty="0" err="1"/>
              <a:t>користувач</a:t>
            </a:r>
            <a:r>
              <a:rPr lang="ru-RU" sz="2400" dirty="0"/>
              <a:t> з </a:t>
            </a:r>
            <a:r>
              <a:rPr lang="ru-RU" sz="2400" dirty="0" err="1"/>
              <a:t>клавіатури</a:t>
            </a:r>
            <a:r>
              <a:rPr lang="ru-RU" sz="2400" dirty="0"/>
              <a:t>(</a:t>
            </a:r>
            <a:r>
              <a:rPr lang="ru-RU" sz="2400" dirty="0" err="1"/>
              <a:t>використовувати</a:t>
            </a:r>
            <a:r>
              <a:rPr lang="ru-RU" sz="2400" dirty="0"/>
              <a:t> цикл з </a:t>
            </a:r>
            <a:r>
              <a:rPr lang="ru-RU" sz="2400" dirty="0" err="1"/>
              <a:t>умовою</a:t>
            </a:r>
            <a:r>
              <a:rPr lang="ru-RU" sz="2400" dirty="0"/>
              <a:t>)(до 10 </a:t>
            </a:r>
            <a:r>
              <a:rPr lang="ru-RU" sz="2400" dirty="0" err="1"/>
              <a:t>балв</a:t>
            </a:r>
            <a:r>
              <a:rPr lang="ru-RU" sz="2400" dirty="0"/>
              <a:t>.)</a:t>
            </a:r>
          </a:p>
          <a:p>
            <a:endParaRPr lang="uk-UA" sz="2400" b="1" dirty="0" smtClean="0">
              <a:solidFill>
                <a:srgbClr val="990000"/>
              </a:solidFill>
            </a:endParaRPr>
          </a:p>
          <a:p>
            <a:r>
              <a:rPr lang="uk-UA" sz="2400" b="1" dirty="0" smtClean="0">
                <a:solidFill>
                  <a:srgbClr val="990000"/>
                </a:solidFill>
              </a:rPr>
              <a:t>Задача 3.</a:t>
            </a:r>
            <a:r>
              <a:rPr lang="ru-RU" sz="2400" dirty="0"/>
              <a:t> </a:t>
            </a:r>
            <a:r>
              <a:rPr lang="ru-RU" sz="2400" dirty="0" err="1"/>
              <a:t>Надрукувати</a:t>
            </a:r>
            <a:r>
              <a:rPr lang="ru-RU" sz="2400" dirty="0"/>
              <a:t> </a:t>
            </a:r>
            <a:r>
              <a:rPr lang="ru-RU" sz="2400" dirty="0" err="1"/>
              <a:t>всі</a:t>
            </a:r>
            <a:r>
              <a:rPr lang="ru-RU" sz="2400" dirty="0"/>
              <a:t> </a:t>
            </a:r>
            <a:r>
              <a:rPr lang="ru-RU" sz="2400" dirty="0" err="1" smtClean="0"/>
              <a:t>трьохзначні</a:t>
            </a:r>
            <a:r>
              <a:rPr lang="ru-RU" sz="2400" dirty="0" smtClean="0"/>
              <a:t> числа, </a:t>
            </a:r>
            <a:r>
              <a:rPr lang="ru-RU" sz="2400" dirty="0" err="1" smtClean="0"/>
              <a:t>кратні</a:t>
            </a:r>
            <a:r>
              <a:rPr lang="ru-RU" sz="2400" dirty="0" smtClean="0"/>
              <a:t> 11 та </a:t>
            </a:r>
            <a:r>
              <a:rPr lang="ru-RU" sz="2400" dirty="0" err="1" smtClean="0"/>
              <a:t>знайти</a:t>
            </a:r>
            <a:r>
              <a:rPr lang="ru-RU" sz="2400" dirty="0" smtClean="0"/>
              <a:t> </a:t>
            </a:r>
            <a:r>
              <a:rPr lang="ru-RU" sz="2400" dirty="0" err="1" smtClean="0"/>
              <a:t>їх</a:t>
            </a:r>
            <a:r>
              <a:rPr lang="ru-RU" sz="2400" dirty="0" smtClean="0"/>
              <a:t> суму(</a:t>
            </a:r>
            <a:r>
              <a:rPr lang="ru-RU" sz="2400" dirty="0" err="1" smtClean="0"/>
              <a:t>використовувати</a:t>
            </a:r>
            <a:r>
              <a:rPr lang="ru-RU" sz="2400" dirty="0" smtClean="0"/>
              <a:t> цикл з </a:t>
            </a:r>
            <a:r>
              <a:rPr lang="ru-RU" sz="2400" dirty="0" err="1" smtClean="0"/>
              <a:t>умовою</a:t>
            </a:r>
            <a:r>
              <a:rPr lang="ru-RU" sz="2400" dirty="0" smtClean="0"/>
              <a:t>) (</a:t>
            </a:r>
            <a:r>
              <a:rPr lang="ru-RU" sz="2400" dirty="0"/>
              <a:t>до </a:t>
            </a:r>
            <a:r>
              <a:rPr lang="ru-RU" sz="2400" dirty="0" smtClean="0"/>
              <a:t>12 </a:t>
            </a:r>
            <a:r>
              <a:rPr lang="ru-RU" sz="2400" dirty="0" err="1" smtClean="0"/>
              <a:t>балів</a:t>
            </a:r>
            <a:r>
              <a:rPr lang="ru-RU" sz="2400" dirty="0" smtClean="0"/>
              <a:t>).</a:t>
            </a:r>
            <a:endParaRPr lang="ru-RU" sz="2400" dirty="0">
              <a:solidFill>
                <a:srgbClr val="990000"/>
              </a:solidFill>
            </a:endParaRPr>
          </a:p>
        </p:txBody>
      </p:sp>
      <p:pic>
        <p:nvPicPr>
          <p:cNvPr id="5" name="Picture 19" descr="Python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0939" y="5832604"/>
            <a:ext cx="1113061" cy="1113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D:\школа\картинки\картинки_человечки\фото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832604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18"/>
          <p:cNvSpPr txBox="1">
            <a:spLocks noChangeArrowheads="1"/>
          </p:cNvSpPr>
          <p:nvPr/>
        </p:nvSpPr>
        <p:spPr bwMode="auto">
          <a:xfrm>
            <a:off x="395536" y="260648"/>
            <a:ext cx="848299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uk-UA" sz="48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Цикли з умовою</a:t>
            </a:r>
            <a:endParaRPr lang="en-US" sz="48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6897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276872"/>
            <a:ext cx="8352928" cy="1216025"/>
          </a:xfrm>
        </p:spPr>
        <p:txBody>
          <a:bodyPr/>
          <a:lstStyle/>
          <a:p>
            <a:pPr algn="ctr"/>
            <a:r>
              <a:rPr lang="uk-UA" b="1" spc="6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Бажаю успіхів у </a:t>
            </a:r>
            <a:br>
              <a:rPr lang="uk-UA" b="1" spc="6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spc="6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програмуванні!</a:t>
            </a:r>
            <a:endParaRPr lang="ru-RU" b="1" spc="600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19" descr="Python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570" y="4077072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578669" y="160338"/>
            <a:ext cx="8001000" cy="891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pPr algn="ctr"/>
            <a:r>
              <a:rPr lang="ru-RU" sz="24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Команда циклу</a:t>
            </a:r>
            <a:endParaRPr lang="ru-RU" kern="0" dirty="0"/>
          </a:p>
        </p:txBody>
      </p:sp>
    </p:spTree>
    <p:extLst>
      <p:ext uri="{BB962C8B-B14F-4D97-AF65-F5344CB8AC3E}">
        <p14:creationId xmlns:p14="http://schemas.microsoft.com/office/powerpoint/2010/main" val="401852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Профиль">
  <a:themeElements>
    <a:clrScheme name="Профиль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Профиль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рофиль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офиль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2381</TotalTime>
  <Words>263</Words>
  <Application>Microsoft Office PowerPoint</Application>
  <PresentationFormat>Экран (4:3)</PresentationFormat>
  <Paragraphs>41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Профиль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Бажаю успіхів у  програмуванні!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DESIGN</dc:creator>
  <cp:lastModifiedBy>Пользователь Windows</cp:lastModifiedBy>
  <cp:revision>173</cp:revision>
  <dcterms:created xsi:type="dcterms:W3CDTF">2010-08-17T12:07:59Z</dcterms:created>
  <dcterms:modified xsi:type="dcterms:W3CDTF">2022-01-19T20:05:34Z</dcterms:modified>
</cp:coreProperties>
</file>