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notesMasterIdLst>
    <p:notesMasterId r:id="rId16"/>
  </p:notesMasterIdLst>
  <p:sldIdLst>
    <p:sldId id="260" r:id="rId2"/>
    <p:sldId id="262" r:id="rId3"/>
    <p:sldId id="279" r:id="rId4"/>
    <p:sldId id="281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89" r:id="rId13"/>
    <p:sldId id="290" r:id="rId14"/>
    <p:sldId id="269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66"/>
    <a:srgbClr val="336699"/>
    <a:srgbClr val="0033CC"/>
    <a:srgbClr val="274F77"/>
    <a:srgbClr val="4D4D4D"/>
    <a:srgbClr val="C0C0C0"/>
    <a:srgbClr val="DDDDDD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6" autoAdjust="0"/>
    <p:restoredTop sz="94322" autoAdjust="0"/>
  </p:normalViewPr>
  <p:slideViewPr>
    <p:cSldViewPr>
      <p:cViewPr>
        <p:scale>
          <a:sx n="71" d="100"/>
          <a:sy n="71" d="100"/>
        </p:scale>
        <p:origin x="-2268" y="-8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C1F6C71-51F2-4B39-9C61-469419E55292}" type="datetimeFigureOut">
              <a:rPr lang="ru-RU"/>
              <a:pPr>
                <a:defRPr/>
              </a:pPr>
              <a:t>19.01.2022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15B84C4-E6D8-4437-A052-7BAD47E427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21767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ChangeArrowheads="1"/>
          </p:cNvSpPr>
          <p:nvPr userDrawn="1"/>
        </p:nvSpPr>
        <p:spPr bwMode="auto">
          <a:xfrm>
            <a:off x="250825" y="620713"/>
            <a:ext cx="8893175" cy="58324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512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371600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223015-A6ED-4FE6-BD93-50A5A3343F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9335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63E39-85DC-4730-BCF2-D3EE597D62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6120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F4C218-6EB6-4798-B821-14C83631B3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3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A2D798-F4E6-4AB5-A9BD-58A674F00F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270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3ED665-8586-4B30-865B-684BFE38F3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137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EB665F-DC37-4335-B8F5-13482DF131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399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611274-E318-4365-9AA2-90B35CF710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538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F3D5E8-53EC-421B-A51B-5EE23B6AD4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8236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AE6431-2DD2-4400-A65B-959AE38F2A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8764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60835F-12E6-4BAE-9EE1-16D042CF48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4966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73838" y="304800"/>
            <a:ext cx="2001837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47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C84A83-1909-4ABC-B710-731F033263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5666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304800"/>
            <a:ext cx="8001000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AutoShape 4"/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T0" fmla="*/ 0 w 1000"/>
              <a:gd name="T1" fmla="*/ 0 h 1000"/>
              <a:gd name="T2" fmla="*/ 585 w 1000"/>
              <a:gd name="T3" fmla="*/ 0 h 1000"/>
              <a:gd name="T4" fmla="*/ 585 w 1000"/>
              <a:gd name="T5" fmla="*/ 1000 h 1000"/>
              <a:gd name="T6" fmla="*/ 0 w 1000"/>
              <a:gd name="T7" fmla="*/ 1000 h 1000"/>
              <a:gd name="T8" fmla="*/ 0 w 1000"/>
              <a:gd name="T9" fmla="*/ 0 h 1000"/>
              <a:gd name="T10" fmla="*/ 1000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lnTo>
                  <a:pt x="0" y="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29" name="Line 5"/>
          <p:cNvSpPr>
            <a:spLocks noChangeShapeType="1"/>
          </p:cNvSpPr>
          <p:nvPr/>
        </p:nvSpPr>
        <p:spPr bwMode="auto">
          <a:xfrm flipV="1">
            <a:off x="609600" y="6172200"/>
            <a:ext cx="79248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018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pPr>
              <a:defRPr/>
            </a:pPr>
            <a:fld id="{B71B53B8-C919-4D37-B6BE-171C833538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9pPr>
    </p:titleStyle>
    <p:bodyStyle>
      <a:lvl1pPr marL="469900" indent="-469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304925" indent="-3952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2300">
          <a:solidFill>
            <a:schemeClr val="tx1"/>
          </a:solidFill>
          <a:latin typeface="+mn-lt"/>
        </a:defRPr>
      </a:lvl3pPr>
      <a:lvl4pPr marL="1693863" indent="-3873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93913" indent="-398463" algn="l" rtl="0" eaLnBrk="0" fontAlgn="base" hangingPunct="0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511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0083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655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9227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microsoft.com/office/2007/relationships/hdphoto" Target="../media/hdphoto3.wdp"/><Relationship Id="rId7" Type="http://schemas.openxmlformats.org/officeDocument/2006/relationships/image" Target="../media/image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11" Type="http://schemas.openxmlformats.org/officeDocument/2006/relationships/image" Target="../media/image10.png"/><Relationship Id="rId5" Type="http://schemas.openxmlformats.org/officeDocument/2006/relationships/image" Target="../media/image19.png"/><Relationship Id="rId10" Type="http://schemas.microsoft.com/office/2007/relationships/hdphoto" Target="../media/hdphoto6.wdp"/><Relationship Id="rId4" Type="http://schemas.openxmlformats.org/officeDocument/2006/relationships/image" Target="../media/image18.png"/><Relationship Id="rId9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microsoft.com/office/2007/relationships/hdphoto" Target="../media/hdphoto7.wdp"/><Relationship Id="rId7" Type="http://schemas.microsoft.com/office/2007/relationships/hdphoto" Target="../media/hdphoto9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microsoft.com/office/2007/relationships/hdphoto" Target="../media/hdphoto8.wdp"/><Relationship Id="rId10" Type="http://schemas.openxmlformats.org/officeDocument/2006/relationships/image" Target="../media/image10.png"/><Relationship Id="rId4" Type="http://schemas.openxmlformats.org/officeDocument/2006/relationships/image" Target="../media/image24.png"/><Relationship Id="rId9" Type="http://schemas.microsoft.com/office/2007/relationships/hdphoto" Target="../media/hdphoto10.wdp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1.wdp"/><Relationship Id="rId7" Type="http://schemas.openxmlformats.org/officeDocument/2006/relationships/image" Target="../media/image17.png"/><Relationship Id="rId12" Type="http://schemas.microsoft.com/office/2007/relationships/hdphoto" Target="../media/hdphoto13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11" Type="http://schemas.openxmlformats.org/officeDocument/2006/relationships/image" Target="../media/image29.png"/><Relationship Id="rId5" Type="http://schemas.openxmlformats.org/officeDocument/2006/relationships/image" Target="../media/image19.png"/><Relationship Id="rId10" Type="http://schemas.microsoft.com/office/2007/relationships/hdphoto" Target="../media/hdphoto12.wdp"/><Relationship Id="rId4" Type="http://schemas.openxmlformats.org/officeDocument/2006/relationships/image" Target="../media/image10.png"/><Relationship Id="rId9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31.png"/><Relationship Id="rId7" Type="http://schemas.microsoft.com/office/2007/relationships/hdphoto" Target="../media/hdphoto11.wdp"/><Relationship Id="rId12" Type="http://schemas.microsoft.com/office/2007/relationships/hdphoto" Target="../media/hdphoto15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11" Type="http://schemas.openxmlformats.org/officeDocument/2006/relationships/image" Target="../media/image33.png"/><Relationship Id="rId5" Type="http://schemas.microsoft.com/office/2007/relationships/hdphoto" Target="../media/hdphoto14.wdp"/><Relationship Id="rId10" Type="http://schemas.openxmlformats.org/officeDocument/2006/relationships/image" Target="../media/image10.png"/><Relationship Id="rId4" Type="http://schemas.openxmlformats.org/officeDocument/2006/relationships/image" Target="../media/image32.png"/><Relationship Id="rId9" Type="http://schemas.microsoft.com/office/2007/relationships/hdphoto" Target="../media/hdphoto12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14"/>
          <p:cNvSpPr>
            <a:spLocks noChangeAspect="1" noChangeArrowheads="1" noTextEdit="1"/>
          </p:cNvSpPr>
          <p:nvPr/>
        </p:nvSpPr>
        <p:spPr bwMode="auto">
          <a:xfrm>
            <a:off x="644525" y="2852738"/>
            <a:ext cx="2879725" cy="249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5314" name="Text Box 18"/>
          <p:cNvSpPr txBox="1">
            <a:spLocks noChangeArrowheads="1"/>
          </p:cNvSpPr>
          <p:nvPr/>
        </p:nvSpPr>
        <p:spPr bwMode="auto">
          <a:xfrm>
            <a:off x="779518" y="1269206"/>
            <a:ext cx="848299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uk-UA" sz="48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Цикли з умовою</a:t>
            </a:r>
            <a:endParaRPr lang="en-US" sz="48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+mj-ea"/>
              <a:cs typeface="+mj-cs"/>
            </a:endParaRPr>
          </a:p>
        </p:txBody>
      </p:sp>
      <p:grpSp>
        <p:nvGrpSpPr>
          <p:cNvPr id="3076" name="Group 21"/>
          <p:cNvGrpSpPr>
            <a:grpSpLocks/>
          </p:cNvGrpSpPr>
          <p:nvPr/>
        </p:nvGrpSpPr>
        <p:grpSpPr bwMode="auto">
          <a:xfrm>
            <a:off x="0" y="-534988"/>
            <a:ext cx="9144000" cy="7392988"/>
            <a:chOff x="0" y="-337"/>
            <a:chExt cx="5760" cy="4657"/>
          </a:xfrm>
        </p:grpSpPr>
        <p:sp>
          <p:nvSpPr>
            <p:cNvPr id="3077" name="Line 22"/>
            <p:cNvSpPr>
              <a:spLocks noChangeShapeType="1"/>
            </p:cNvSpPr>
            <p:nvPr/>
          </p:nvSpPr>
          <p:spPr bwMode="auto">
            <a:xfrm flipV="1">
              <a:off x="0" y="4027"/>
              <a:ext cx="5465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78" name="Line 23"/>
            <p:cNvSpPr>
              <a:spLocks noChangeShapeType="1"/>
            </p:cNvSpPr>
            <p:nvPr/>
          </p:nvSpPr>
          <p:spPr bwMode="auto">
            <a:xfrm flipV="1">
              <a:off x="0" y="4059"/>
              <a:ext cx="5602" cy="0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79" name="Line 24"/>
            <p:cNvSpPr>
              <a:spLocks noChangeShapeType="1"/>
            </p:cNvSpPr>
            <p:nvPr/>
          </p:nvSpPr>
          <p:spPr bwMode="auto">
            <a:xfrm rot="5400000">
              <a:off x="-1578" y="2560"/>
              <a:ext cx="3521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80" name="Line 25"/>
            <p:cNvSpPr>
              <a:spLocks noChangeShapeType="1"/>
            </p:cNvSpPr>
            <p:nvPr/>
          </p:nvSpPr>
          <p:spPr bwMode="auto">
            <a:xfrm rot="5400000" flipV="1">
              <a:off x="-1634" y="2537"/>
              <a:ext cx="3566" cy="0"/>
            </a:xfrm>
            <a:prstGeom prst="line">
              <a:avLst/>
            </a:prstGeom>
            <a:noFill/>
            <a:ln w="19050">
              <a:solidFill>
                <a:srgbClr val="99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3081" name="Group 26"/>
            <p:cNvGrpSpPr>
              <a:grpSpLocks/>
            </p:cNvGrpSpPr>
            <p:nvPr/>
          </p:nvGrpSpPr>
          <p:grpSpPr bwMode="auto">
            <a:xfrm>
              <a:off x="17" y="-337"/>
              <a:ext cx="1097" cy="1402"/>
              <a:chOff x="0" y="-377"/>
              <a:chExt cx="1208" cy="1544"/>
            </a:xfrm>
          </p:grpSpPr>
          <p:sp>
            <p:nvSpPr>
              <p:cNvPr id="3085" name="Arc 27"/>
              <p:cNvSpPr>
                <a:spLocks/>
              </p:cNvSpPr>
              <p:nvPr/>
            </p:nvSpPr>
            <p:spPr bwMode="auto">
              <a:xfrm rot="2525349">
                <a:off x="85" y="-232"/>
                <a:ext cx="1047" cy="1280"/>
              </a:xfrm>
              <a:custGeom>
                <a:avLst/>
                <a:gdLst>
                  <a:gd name="T0" fmla="*/ 0 w 43200"/>
                  <a:gd name="T1" fmla="*/ 0 h 43200"/>
                  <a:gd name="T2" fmla="*/ 0 w 43200"/>
                  <a:gd name="T3" fmla="*/ 0 h 43200"/>
                  <a:gd name="T4" fmla="*/ 0 w 43200"/>
                  <a:gd name="T5" fmla="*/ 1 h 43200"/>
                  <a:gd name="T6" fmla="*/ 0 60000 65536"/>
                  <a:gd name="T7" fmla="*/ 0 60000 65536"/>
                  <a:gd name="T8" fmla="*/ 0 60000 65536"/>
                  <a:gd name="T9" fmla="*/ 0 w 43200"/>
                  <a:gd name="T10" fmla="*/ 0 h 43200"/>
                  <a:gd name="T11" fmla="*/ 43200 w 43200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200" h="43200" fill="none" extrusionOk="0">
                    <a:moveTo>
                      <a:pt x="31119" y="2211"/>
                    </a:moveTo>
                    <a:cubicBezTo>
                      <a:pt x="38514" y="5841"/>
                      <a:pt x="43200" y="13362"/>
                      <a:pt x="43200" y="21600"/>
                    </a:cubicBezTo>
                    <a:cubicBezTo>
                      <a:pt x="43200" y="33529"/>
                      <a:pt x="33529" y="43200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24" y="-1"/>
                      <a:pt x="23448" y="59"/>
                      <a:pt x="24365" y="177"/>
                    </a:cubicBezTo>
                  </a:path>
                  <a:path w="43200" h="43200" stroke="0" extrusionOk="0">
                    <a:moveTo>
                      <a:pt x="31119" y="2211"/>
                    </a:moveTo>
                    <a:cubicBezTo>
                      <a:pt x="38514" y="5841"/>
                      <a:pt x="43200" y="13362"/>
                      <a:pt x="43200" y="21600"/>
                    </a:cubicBezTo>
                    <a:cubicBezTo>
                      <a:pt x="43200" y="33529"/>
                      <a:pt x="33529" y="43200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24" y="-1"/>
                      <a:pt x="23448" y="59"/>
                      <a:pt x="24365" y="177"/>
                    </a:cubicBezTo>
                    <a:lnTo>
                      <a:pt x="21600" y="21600"/>
                    </a:lnTo>
                    <a:lnTo>
                      <a:pt x="31119" y="22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pic>
            <p:nvPicPr>
              <p:cNvPr id="3086" name="Picture 28" descr="j0395941%5b1%5d"/>
              <p:cNvPicPr>
                <a:picLocks noChangeAspect="1" noChangeArrowheads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lum bright="-6000" contrast="-1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044" cy="8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087" name="Arc 29"/>
              <p:cNvSpPr>
                <a:spLocks/>
              </p:cNvSpPr>
              <p:nvPr/>
            </p:nvSpPr>
            <p:spPr bwMode="auto">
              <a:xfrm rot="2525349">
                <a:off x="148" y="-377"/>
                <a:ext cx="1060" cy="1544"/>
              </a:xfrm>
              <a:custGeom>
                <a:avLst/>
                <a:gdLst>
                  <a:gd name="T0" fmla="*/ 2 w 21600"/>
                  <a:gd name="T1" fmla="*/ 0 h 35286"/>
                  <a:gd name="T2" fmla="*/ 1 w 21600"/>
                  <a:gd name="T3" fmla="*/ 3 h 35286"/>
                  <a:gd name="T4" fmla="*/ 0 w 21600"/>
                  <a:gd name="T5" fmla="*/ 1 h 35286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35286"/>
                  <a:gd name="T11" fmla="*/ 21600 w 21600"/>
                  <a:gd name="T12" fmla="*/ 35286 h 3528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35286" fill="none" extrusionOk="0">
                    <a:moveTo>
                      <a:pt x="16053" y="0"/>
                    </a:moveTo>
                    <a:cubicBezTo>
                      <a:pt x="19624" y="3966"/>
                      <a:pt x="21600" y="9114"/>
                      <a:pt x="21600" y="14451"/>
                    </a:cubicBezTo>
                    <a:cubicBezTo>
                      <a:pt x="21600" y="24186"/>
                      <a:pt x="15087" y="32719"/>
                      <a:pt x="5696" y="35286"/>
                    </a:cubicBezTo>
                  </a:path>
                  <a:path w="21600" h="35286" stroke="0" extrusionOk="0">
                    <a:moveTo>
                      <a:pt x="16053" y="0"/>
                    </a:moveTo>
                    <a:cubicBezTo>
                      <a:pt x="19624" y="3966"/>
                      <a:pt x="21600" y="9114"/>
                      <a:pt x="21600" y="14451"/>
                    </a:cubicBezTo>
                    <a:cubicBezTo>
                      <a:pt x="21600" y="24186"/>
                      <a:pt x="15087" y="32719"/>
                      <a:pt x="5696" y="35286"/>
                    </a:cubicBezTo>
                    <a:lnTo>
                      <a:pt x="0" y="14451"/>
                    </a:lnTo>
                    <a:lnTo>
                      <a:pt x="16053" y="0"/>
                    </a:lnTo>
                    <a:close/>
                  </a:path>
                </a:pathLst>
              </a:custGeom>
              <a:noFill/>
              <a:ln w="19050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88" name="Arc 30"/>
              <p:cNvSpPr>
                <a:spLocks/>
              </p:cNvSpPr>
              <p:nvPr/>
            </p:nvSpPr>
            <p:spPr bwMode="auto">
              <a:xfrm rot="2525349">
                <a:off x="279" y="-283"/>
                <a:ext cx="879" cy="1446"/>
              </a:xfrm>
              <a:custGeom>
                <a:avLst/>
                <a:gdLst>
                  <a:gd name="T0" fmla="*/ 1 w 21600"/>
                  <a:gd name="T1" fmla="*/ 0 h 37724"/>
                  <a:gd name="T2" fmla="*/ 0 w 21600"/>
                  <a:gd name="T3" fmla="*/ 2 h 37724"/>
                  <a:gd name="T4" fmla="*/ 0 w 21600"/>
                  <a:gd name="T5" fmla="*/ 1 h 37724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37724"/>
                  <a:gd name="T11" fmla="*/ 21600 w 21600"/>
                  <a:gd name="T12" fmla="*/ 37724 h 377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37724" fill="none" extrusionOk="0">
                    <a:moveTo>
                      <a:pt x="14172" y="0"/>
                    </a:moveTo>
                    <a:cubicBezTo>
                      <a:pt x="18890" y="4102"/>
                      <a:pt x="21600" y="10047"/>
                      <a:pt x="21600" y="16300"/>
                    </a:cubicBezTo>
                    <a:cubicBezTo>
                      <a:pt x="21600" y="27166"/>
                      <a:pt x="13527" y="36341"/>
                      <a:pt x="2749" y="37724"/>
                    </a:cubicBezTo>
                  </a:path>
                  <a:path w="21600" h="37724" stroke="0" extrusionOk="0">
                    <a:moveTo>
                      <a:pt x="14172" y="0"/>
                    </a:moveTo>
                    <a:cubicBezTo>
                      <a:pt x="18890" y="4102"/>
                      <a:pt x="21600" y="10047"/>
                      <a:pt x="21600" y="16300"/>
                    </a:cubicBezTo>
                    <a:cubicBezTo>
                      <a:pt x="21600" y="27166"/>
                      <a:pt x="13527" y="36341"/>
                      <a:pt x="2749" y="37724"/>
                    </a:cubicBezTo>
                    <a:lnTo>
                      <a:pt x="0" y="16300"/>
                    </a:lnTo>
                    <a:lnTo>
                      <a:pt x="14172" y="0"/>
                    </a:lnTo>
                    <a:close/>
                  </a:path>
                </a:pathLst>
              </a:custGeom>
              <a:noFill/>
              <a:ln w="19050">
                <a:solidFill>
                  <a:srgbClr val="99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3082" name="Oval 33"/>
            <p:cNvSpPr>
              <a:spLocks noChangeArrowheads="1"/>
            </p:cNvSpPr>
            <p:nvPr/>
          </p:nvSpPr>
          <p:spPr bwMode="auto">
            <a:xfrm>
              <a:off x="4920" y="4081"/>
              <a:ext cx="316" cy="21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dist="12700" dir="5400000" algn="ctr" rotWithShape="0">
                <a:schemeClr val="hlink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3083" name="Line 35"/>
            <p:cNvSpPr>
              <a:spLocks noChangeShapeType="1"/>
            </p:cNvSpPr>
            <p:nvPr/>
          </p:nvSpPr>
          <p:spPr bwMode="auto">
            <a:xfrm flipV="1">
              <a:off x="1066" y="424"/>
              <a:ext cx="4694" cy="0"/>
            </a:xfrm>
            <a:prstGeom prst="line">
              <a:avLst/>
            </a:prstGeom>
            <a:noFill/>
            <a:ln w="19050">
              <a:solidFill>
                <a:srgbClr val="99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84" name="Line 36"/>
            <p:cNvSpPr>
              <a:spLocks noChangeShapeType="1"/>
            </p:cNvSpPr>
            <p:nvPr/>
          </p:nvSpPr>
          <p:spPr bwMode="auto">
            <a:xfrm>
              <a:off x="1066" y="391"/>
              <a:ext cx="4694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3090" name="Picture 18" descr="Программист Python: обучение на разработчика с нул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679449"/>
            <a:ext cx="3258888" cy="2237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14"/>
          <p:cNvSpPr>
            <a:spLocks noChangeAspect="1" noChangeArrowheads="1" noTextEdit="1"/>
          </p:cNvSpPr>
          <p:nvPr/>
        </p:nvSpPr>
        <p:spPr bwMode="auto">
          <a:xfrm>
            <a:off x="644525" y="2852738"/>
            <a:ext cx="2879725" cy="249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5314" name="Text Box 18"/>
          <p:cNvSpPr txBox="1">
            <a:spLocks noChangeArrowheads="1"/>
          </p:cNvSpPr>
          <p:nvPr/>
        </p:nvSpPr>
        <p:spPr bwMode="auto">
          <a:xfrm>
            <a:off x="2124405" y="52319"/>
            <a:ext cx="618774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uk-UA" sz="36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Випадкові числа.</a:t>
            </a:r>
            <a:endParaRPr lang="en-US" sz="36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+mj-ea"/>
              <a:cs typeface="+mj-cs"/>
            </a:endParaRPr>
          </a:p>
        </p:txBody>
      </p:sp>
      <p:grpSp>
        <p:nvGrpSpPr>
          <p:cNvPr id="4100" name="Group 21"/>
          <p:cNvGrpSpPr>
            <a:grpSpLocks/>
          </p:cNvGrpSpPr>
          <p:nvPr/>
        </p:nvGrpSpPr>
        <p:grpSpPr bwMode="auto">
          <a:xfrm>
            <a:off x="0" y="-534988"/>
            <a:ext cx="9144000" cy="7392988"/>
            <a:chOff x="0" y="-337"/>
            <a:chExt cx="5760" cy="4657"/>
          </a:xfrm>
        </p:grpSpPr>
        <p:sp>
          <p:nvSpPr>
            <p:cNvPr id="4102" name="Line 22"/>
            <p:cNvSpPr>
              <a:spLocks noChangeShapeType="1"/>
            </p:cNvSpPr>
            <p:nvPr/>
          </p:nvSpPr>
          <p:spPr bwMode="auto">
            <a:xfrm flipV="1">
              <a:off x="0" y="4027"/>
              <a:ext cx="5465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3" name="Line 23"/>
            <p:cNvSpPr>
              <a:spLocks noChangeShapeType="1"/>
            </p:cNvSpPr>
            <p:nvPr/>
          </p:nvSpPr>
          <p:spPr bwMode="auto">
            <a:xfrm flipV="1">
              <a:off x="0" y="4059"/>
              <a:ext cx="5602" cy="0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4" name="Line 24"/>
            <p:cNvSpPr>
              <a:spLocks noChangeShapeType="1"/>
            </p:cNvSpPr>
            <p:nvPr/>
          </p:nvSpPr>
          <p:spPr bwMode="auto">
            <a:xfrm rot="5400000">
              <a:off x="-1578" y="2560"/>
              <a:ext cx="3521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5" name="Line 25"/>
            <p:cNvSpPr>
              <a:spLocks noChangeShapeType="1"/>
            </p:cNvSpPr>
            <p:nvPr/>
          </p:nvSpPr>
          <p:spPr bwMode="auto">
            <a:xfrm rot="5400000" flipV="1">
              <a:off x="-1634" y="2537"/>
              <a:ext cx="3566" cy="0"/>
            </a:xfrm>
            <a:prstGeom prst="line">
              <a:avLst/>
            </a:prstGeom>
            <a:noFill/>
            <a:ln w="19050">
              <a:solidFill>
                <a:srgbClr val="99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4106" name="Group 26"/>
            <p:cNvGrpSpPr>
              <a:grpSpLocks/>
            </p:cNvGrpSpPr>
            <p:nvPr/>
          </p:nvGrpSpPr>
          <p:grpSpPr bwMode="auto">
            <a:xfrm>
              <a:off x="17" y="-337"/>
              <a:ext cx="1097" cy="1402"/>
              <a:chOff x="0" y="-377"/>
              <a:chExt cx="1208" cy="1544"/>
            </a:xfrm>
          </p:grpSpPr>
          <p:sp>
            <p:nvSpPr>
              <p:cNvPr id="4110" name="Arc 27"/>
              <p:cNvSpPr>
                <a:spLocks/>
              </p:cNvSpPr>
              <p:nvPr/>
            </p:nvSpPr>
            <p:spPr bwMode="auto">
              <a:xfrm rot="2525349">
                <a:off x="85" y="-232"/>
                <a:ext cx="1047" cy="1280"/>
              </a:xfrm>
              <a:custGeom>
                <a:avLst/>
                <a:gdLst>
                  <a:gd name="T0" fmla="*/ 0 w 43200"/>
                  <a:gd name="T1" fmla="*/ 0 h 43200"/>
                  <a:gd name="T2" fmla="*/ 0 w 43200"/>
                  <a:gd name="T3" fmla="*/ 0 h 43200"/>
                  <a:gd name="T4" fmla="*/ 0 w 43200"/>
                  <a:gd name="T5" fmla="*/ 1 h 43200"/>
                  <a:gd name="T6" fmla="*/ 0 60000 65536"/>
                  <a:gd name="T7" fmla="*/ 0 60000 65536"/>
                  <a:gd name="T8" fmla="*/ 0 60000 65536"/>
                  <a:gd name="T9" fmla="*/ 0 w 43200"/>
                  <a:gd name="T10" fmla="*/ 0 h 43200"/>
                  <a:gd name="T11" fmla="*/ 43200 w 43200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200" h="43200" fill="none" extrusionOk="0">
                    <a:moveTo>
                      <a:pt x="31119" y="2211"/>
                    </a:moveTo>
                    <a:cubicBezTo>
                      <a:pt x="38514" y="5841"/>
                      <a:pt x="43200" y="13362"/>
                      <a:pt x="43200" y="21600"/>
                    </a:cubicBezTo>
                    <a:cubicBezTo>
                      <a:pt x="43200" y="33529"/>
                      <a:pt x="33529" y="43200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24" y="-1"/>
                      <a:pt x="23448" y="59"/>
                      <a:pt x="24365" y="177"/>
                    </a:cubicBezTo>
                  </a:path>
                  <a:path w="43200" h="43200" stroke="0" extrusionOk="0">
                    <a:moveTo>
                      <a:pt x="31119" y="2211"/>
                    </a:moveTo>
                    <a:cubicBezTo>
                      <a:pt x="38514" y="5841"/>
                      <a:pt x="43200" y="13362"/>
                      <a:pt x="43200" y="21600"/>
                    </a:cubicBezTo>
                    <a:cubicBezTo>
                      <a:pt x="43200" y="33529"/>
                      <a:pt x="33529" y="43200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24" y="-1"/>
                      <a:pt x="23448" y="59"/>
                      <a:pt x="24365" y="177"/>
                    </a:cubicBezTo>
                    <a:lnTo>
                      <a:pt x="21600" y="21600"/>
                    </a:lnTo>
                    <a:lnTo>
                      <a:pt x="31119" y="22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pic>
            <p:nvPicPr>
              <p:cNvPr id="4111" name="Picture 28" descr="j0395941%5b1%5d"/>
              <p:cNvPicPr>
                <a:picLocks noChangeAspect="1" noChangeArrowheads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lum bright="-6000" contrast="-1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044" cy="8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112" name="Arc 29"/>
              <p:cNvSpPr>
                <a:spLocks/>
              </p:cNvSpPr>
              <p:nvPr/>
            </p:nvSpPr>
            <p:spPr bwMode="auto">
              <a:xfrm rot="2525349">
                <a:off x="148" y="-377"/>
                <a:ext cx="1060" cy="1544"/>
              </a:xfrm>
              <a:custGeom>
                <a:avLst/>
                <a:gdLst>
                  <a:gd name="T0" fmla="*/ 2 w 21600"/>
                  <a:gd name="T1" fmla="*/ 0 h 35286"/>
                  <a:gd name="T2" fmla="*/ 1 w 21600"/>
                  <a:gd name="T3" fmla="*/ 3 h 35286"/>
                  <a:gd name="T4" fmla="*/ 0 w 21600"/>
                  <a:gd name="T5" fmla="*/ 1 h 35286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35286"/>
                  <a:gd name="T11" fmla="*/ 21600 w 21600"/>
                  <a:gd name="T12" fmla="*/ 35286 h 3528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35286" fill="none" extrusionOk="0">
                    <a:moveTo>
                      <a:pt x="16053" y="0"/>
                    </a:moveTo>
                    <a:cubicBezTo>
                      <a:pt x="19624" y="3966"/>
                      <a:pt x="21600" y="9114"/>
                      <a:pt x="21600" y="14451"/>
                    </a:cubicBezTo>
                    <a:cubicBezTo>
                      <a:pt x="21600" y="24186"/>
                      <a:pt x="15087" y="32719"/>
                      <a:pt x="5696" y="35286"/>
                    </a:cubicBezTo>
                  </a:path>
                  <a:path w="21600" h="35286" stroke="0" extrusionOk="0">
                    <a:moveTo>
                      <a:pt x="16053" y="0"/>
                    </a:moveTo>
                    <a:cubicBezTo>
                      <a:pt x="19624" y="3966"/>
                      <a:pt x="21600" y="9114"/>
                      <a:pt x="21600" y="14451"/>
                    </a:cubicBezTo>
                    <a:cubicBezTo>
                      <a:pt x="21600" y="24186"/>
                      <a:pt x="15087" y="32719"/>
                      <a:pt x="5696" y="35286"/>
                    </a:cubicBezTo>
                    <a:lnTo>
                      <a:pt x="0" y="14451"/>
                    </a:lnTo>
                    <a:lnTo>
                      <a:pt x="16053" y="0"/>
                    </a:lnTo>
                    <a:close/>
                  </a:path>
                </a:pathLst>
              </a:custGeom>
              <a:noFill/>
              <a:ln w="19050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113" name="Arc 30"/>
              <p:cNvSpPr>
                <a:spLocks/>
              </p:cNvSpPr>
              <p:nvPr/>
            </p:nvSpPr>
            <p:spPr bwMode="auto">
              <a:xfrm rot="2525349">
                <a:off x="279" y="-283"/>
                <a:ext cx="879" cy="1446"/>
              </a:xfrm>
              <a:custGeom>
                <a:avLst/>
                <a:gdLst>
                  <a:gd name="T0" fmla="*/ 1 w 21600"/>
                  <a:gd name="T1" fmla="*/ 0 h 37724"/>
                  <a:gd name="T2" fmla="*/ 0 w 21600"/>
                  <a:gd name="T3" fmla="*/ 2 h 37724"/>
                  <a:gd name="T4" fmla="*/ 0 w 21600"/>
                  <a:gd name="T5" fmla="*/ 1 h 37724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37724"/>
                  <a:gd name="T11" fmla="*/ 21600 w 21600"/>
                  <a:gd name="T12" fmla="*/ 37724 h 377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37724" fill="none" extrusionOk="0">
                    <a:moveTo>
                      <a:pt x="14172" y="0"/>
                    </a:moveTo>
                    <a:cubicBezTo>
                      <a:pt x="18890" y="4102"/>
                      <a:pt x="21600" y="10047"/>
                      <a:pt x="21600" y="16300"/>
                    </a:cubicBezTo>
                    <a:cubicBezTo>
                      <a:pt x="21600" y="27166"/>
                      <a:pt x="13527" y="36341"/>
                      <a:pt x="2749" y="37724"/>
                    </a:cubicBezTo>
                  </a:path>
                  <a:path w="21600" h="37724" stroke="0" extrusionOk="0">
                    <a:moveTo>
                      <a:pt x="14172" y="0"/>
                    </a:moveTo>
                    <a:cubicBezTo>
                      <a:pt x="18890" y="4102"/>
                      <a:pt x="21600" y="10047"/>
                      <a:pt x="21600" y="16300"/>
                    </a:cubicBezTo>
                    <a:cubicBezTo>
                      <a:pt x="21600" y="27166"/>
                      <a:pt x="13527" y="36341"/>
                      <a:pt x="2749" y="37724"/>
                    </a:cubicBezTo>
                    <a:lnTo>
                      <a:pt x="0" y="16300"/>
                    </a:lnTo>
                    <a:lnTo>
                      <a:pt x="14172" y="0"/>
                    </a:lnTo>
                    <a:close/>
                  </a:path>
                </a:pathLst>
              </a:custGeom>
              <a:noFill/>
              <a:ln w="19050">
                <a:solidFill>
                  <a:srgbClr val="99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4107" name="Oval 33"/>
            <p:cNvSpPr>
              <a:spLocks noChangeArrowheads="1"/>
            </p:cNvSpPr>
            <p:nvPr/>
          </p:nvSpPr>
          <p:spPr bwMode="auto">
            <a:xfrm>
              <a:off x="4920" y="4081"/>
              <a:ext cx="316" cy="21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dist="12700" dir="5400000" algn="ctr" rotWithShape="0">
                <a:schemeClr val="hlink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4108" name="Line 35"/>
            <p:cNvSpPr>
              <a:spLocks noChangeShapeType="1"/>
            </p:cNvSpPr>
            <p:nvPr/>
          </p:nvSpPr>
          <p:spPr bwMode="auto">
            <a:xfrm flipV="1">
              <a:off x="1066" y="424"/>
              <a:ext cx="4694" cy="0"/>
            </a:xfrm>
            <a:prstGeom prst="line">
              <a:avLst/>
            </a:prstGeom>
            <a:noFill/>
            <a:ln w="19050">
              <a:solidFill>
                <a:srgbClr val="99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9" name="Line 36"/>
            <p:cNvSpPr>
              <a:spLocks noChangeShapeType="1"/>
            </p:cNvSpPr>
            <p:nvPr/>
          </p:nvSpPr>
          <p:spPr bwMode="auto">
            <a:xfrm>
              <a:off x="1066" y="391"/>
              <a:ext cx="4694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432" y="1122640"/>
            <a:ext cx="7472390" cy="5141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5" name="Picture 19" descr="Python — Википеди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2534" y="5708023"/>
            <a:ext cx="1113061" cy="1113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8669" y="160338"/>
            <a:ext cx="8001000" cy="891952"/>
          </a:xfrm>
        </p:spPr>
        <p:txBody>
          <a:bodyPr/>
          <a:lstStyle/>
          <a:p>
            <a:pPr algn="ctr"/>
            <a:r>
              <a:rPr lang="ru-RU" sz="3200" b="1" dirty="0" err="1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Випадкові</a:t>
            </a:r>
            <a:r>
              <a:rPr lang="ru-RU" sz="32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числа</a:t>
            </a:r>
            <a:endParaRPr lang="ru-RU" sz="3200" dirty="0"/>
          </a:p>
        </p:txBody>
      </p:sp>
      <p:pic>
        <p:nvPicPr>
          <p:cNvPr id="4" name="Picture 19" descr="Python — Википед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44" y="5734116"/>
            <a:ext cx="1113061" cy="1113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2" descr="Зеленая стеклянная кнопка Квадратная кнопка с рамкой металла R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Зеленая стеклянная кнопка Квадратная кнопка с рамкой металла R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55576" y="1700808"/>
            <a:ext cx="38403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accent6"/>
                </a:solidFill>
              </a:rPr>
              <a:t>Задача 1. </a:t>
            </a:r>
            <a:r>
              <a:rPr lang="ru-RU" sz="2000" b="1" dirty="0" err="1">
                <a:solidFill>
                  <a:schemeClr val="accent6"/>
                </a:solidFill>
              </a:rPr>
              <a:t>Одержати</a:t>
            </a:r>
            <a:r>
              <a:rPr lang="ru-RU" sz="2000" b="1" dirty="0">
                <a:solidFill>
                  <a:schemeClr val="accent6"/>
                </a:solidFill>
              </a:rPr>
              <a:t> у </a:t>
            </a:r>
            <a:r>
              <a:rPr lang="ru-RU" sz="2000" b="1" dirty="0" err="1">
                <a:solidFill>
                  <a:schemeClr val="accent6"/>
                </a:solidFill>
              </a:rPr>
              <a:t>програмі</a:t>
            </a:r>
            <a:r>
              <a:rPr lang="ru-RU" sz="2000" b="1" dirty="0">
                <a:solidFill>
                  <a:schemeClr val="accent6"/>
                </a:solidFill>
              </a:rPr>
              <a:t> 10 </a:t>
            </a:r>
            <a:r>
              <a:rPr lang="ru-RU" sz="2000" b="1" dirty="0" err="1">
                <a:solidFill>
                  <a:schemeClr val="accent6"/>
                </a:solidFill>
              </a:rPr>
              <a:t>випадкових</a:t>
            </a:r>
            <a:r>
              <a:rPr lang="ru-RU" sz="2000" b="1" dirty="0">
                <a:solidFill>
                  <a:schemeClr val="accent6"/>
                </a:solidFill>
              </a:rPr>
              <a:t> </a:t>
            </a:r>
            <a:r>
              <a:rPr lang="ru-RU" sz="2000" b="1" dirty="0" err="1">
                <a:solidFill>
                  <a:schemeClr val="accent6"/>
                </a:solidFill>
              </a:rPr>
              <a:t>цілих</a:t>
            </a:r>
            <a:r>
              <a:rPr lang="ru-RU" sz="2000" b="1" dirty="0">
                <a:solidFill>
                  <a:schemeClr val="accent6"/>
                </a:solidFill>
              </a:rPr>
              <a:t> чисел у </a:t>
            </a:r>
            <a:r>
              <a:rPr lang="ru-RU" sz="2000" b="1" dirty="0" err="1">
                <a:solidFill>
                  <a:schemeClr val="accent6"/>
                </a:solidFill>
              </a:rPr>
              <a:t>діапазоні</a:t>
            </a:r>
            <a:r>
              <a:rPr lang="ru-RU" sz="2000" b="1" dirty="0">
                <a:solidFill>
                  <a:schemeClr val="accent6"/>
                </a:solidFill>
              </a:rPr>
              <a:t> </a:t>
            </a:r>
            <a:r>
              <a:rPr lang="ru-RU" sz="2000" b="1" dirty="0" err="1">
                <a:solidFill>
                  <a:schemeClr val="accent6"/>
                </a:solidFill>
              </a:rPr>
              <a:t>від</a:t>
            </a:r>
            <a:r>
              <a:rPr lang="ru-RU" sz="2000" b="1" dirty="0">
                <a:solidFill>
                  <a:schemeClr val="accent6"/>
                </a:solidFill>
              </a:rPr>
              <a:t> 0 до 10</a:t>
            </a:r>
            <a:endParaRPr lang="ru-RU" sz="2000" b="1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4" y="2777222"/>
            <a:ext cx="3324225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422" y="4462272"/>
            <a:ext cx="1152128" cy="2384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4007224" y="1700808"/>
            <a:ext cx="38164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6"/>
                </a:solidFill>
              </a:rPr>
              <a:t>Задача 2. </a:t>
            </a:r>
            <a:r>
              <a:rPr lang="ru-RU" sz="2000" b="1" dirty="0" err="1">
                <a:solidFill>
                  <a:schemeClr val="accent6"/>
                </a:solidFill>
              </a:rPr>
              <a:t>Знайти</a:t>
            </a:r>
            <a:r>
              <a:rPr lang="ru-RU" sz="2000" b="1" dirty="0">
                <a:solidFill>
                  <a:schemeClr val="accent6"/>
                </a:solidFill>
              </a:rPr>
              <a:t> суму 20 </a:t>
            </a:r>
            <a:r>
              <a:rPr lang="ru-RU" sz="2000" b="1" dirty="0" err="1">
                <a:solidFill>
                  <a:schemeClr val="accent6"/>
                </a:solidFill>
              </a:rPr>
              <a:t>випадкових</a:t>
            </a:r>
            <a:r>
              <a:rPr lang="ru-RU" sz="2000" b="1" dirty="0">
                <a:solidFill>
                  <a:schemeClr val="accent6"/>
                </a:solidFill>
              </a:rPr>
              <a:t> чисел </a:t>
            </a:r>
            <a:r>
              <a:rPr lang="ru-RU" sz="2000" b="1" dirty="0" err="1">
                <a:solidFill>
                  <a:schemeClr val="accent6"/>
                </a:solidFill>
              </a:rPr>
              <a:t>від</a:t>
            </a:r>
            <a:r>
              <a:rPr lang="ru-RU" sz="2000" b="1" dirty="0">
                <a:solidFill>
                  <a:schemeClr val="accent6"/>
                </a:solidFill>
              </a:rPr>
              <a:t> 1 до 10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7224" y="2716471"/>
            <a:ext cx="3286125" cy="227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3990" y="2513856"/>
            <a:ext cx="1610497" cy="3813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6868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31640" y="476672"/>
            <a:ext cx="64087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Цикли з </a:t>
            </a:r>
            <a:r>
              <a:rPr lang="ru-RU" sz="2800" b="1" dirty="0" err="1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умовами</a:t>
            </a:r>
            <a:endParaRPr lang="ru-RU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72816"/>
            <a:ext cx="4930085" cy="4333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9" descr="Python — Википед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5661248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6618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635" y="3501008"/>
            <a:ext cx="38100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18"/>
          <p:cNvSpPr txBox="1">
            <a:spLocks noChangeArrowheads="1"/>
          </p:cNvSpPr>
          <p:nvPr/>
        </p:nvSpPr>
        <p:spPr bwMode="auto">
          <a:xfrm>
            <a:off x="395536" y="188640"/>
            <a:ext cx="848299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uk-UA" sz="48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Цикли з умовою</a:t>
            </a:r>
            <a:endParaRPr lang="en-US" sz="48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+mj-ea"/>
              <a:cs typeface="+mj-cs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481958"/>
            <a:ext cx="3248025" cy="215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052967"/>
            <a:ext cx="1862102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327" y="2081507"/>
            <a:ext cx="1597937" cy="695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427984" y="1829041"/>
            <a:ext cx="64472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</a:t>
            </a:r>
            <a:endParaRPr lang="ru-RU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9" descr="Python — Википедия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5661248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1969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8"/>
          <p:cNvSpPr txBox="1">
            <a:spLocks noChangeArrowheads="1"/>
          </p:cNvSpPr>
          <p:nvPr/>
        </p:nvSpPr>
        <p:spPr bwMode="auto">
          <a:xfrm>
            <a:off x="395536" y="260648"/>
            <a:ext cx="848299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uk-UA" sz="48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Цикли з умовою</a:t>
            </a:r>
            <a:endParaRPr lang="en-US" sz="48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+mj-ea"/>
              <a:cs typeface="+mj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91645"/>
            <a:ext cx="8280919" cy="491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9" descr="Python — Википед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5661248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933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16260"/>
            <a:ext cx="8280920" cy="538109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18"/>
          <p:cNvSpPr txBox="1">
            <a:spLocks noChangeArrowheads="1"/>
          </p:cNvSpPr>
          <p:nvPr/>
        </p:nvSpPr>
        <p:spPr bwMode="auto">
          <a:xfrm>
            <a:off x="395536" y="260648"/>
            <a:ext cx="848299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uk-UA" sz="48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Цикли з умовою</a:t>
            </a:r>
            <a:endParaRPr lang="en-US" sz="48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+mj-ea"/>
              <a:cs typeface="+mj-cs"/>
            </a:endParaRPr>
          </a:p>
        </p:txBody>
      </p:sp>
      <p:pic>
        <p:nvPicPr>
          <p:cNvPr id="6" name="Picture 19" descr="Python — Википед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5616" y="4152146"/>
            <a:ext cx="1077054" cy="1077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5656" y="4124399"/>
            <a:ext cx="17111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dirty="0" smtClean="0">
                <a:solidFill>
                  <a:srgbClr val="FF0000"/>
                </a:solidFill>
              </a:rPr>
              <a:t>Іноді !</a:t>
            </a:r>
            <a:endParaRPr lang="ru-RU" sz="4400" b="1" dirty="0">
              <a:solidFill>
                <a:srgbClr val="FF0000"/>
              </a:solidFill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75656" y="5445224"/>
            <a:ext cx="2016224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418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0" y="1340768"/>
            <a:ext cx="4185689" cy="936104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18"/>
          <p:cNvSpPr txBox="1">
            <a:spLocks noChangeArrowheads="1"/>
          </p:cNvSpPr>
          <p:nvPr/>
        </p:nvSpPr>
        <p:spPr bwMode="auto">
          <a:xfrm>
            <a:off x="395536" y="260648"/>
            <a:ext cx="848299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uk-UA" sz="48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Цикли з умовою</a:t>
            </a:r>
            <a:endParaRPr lang="en-US" sz="48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+mj-ea"/>
              <a:cs typeface="+mj-cs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6" y="3140968"/>
            <a:ext cx="3006526" cy="2861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1727" y="1300427"/>
            <a:ext cx="4133688" cy="2200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871" y="3854123"/>
            <a:ext cx="89535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5017" y="2405943"/>
            <a:ext cx="742950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9" descr="Python — Википедия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3524" y="5483667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708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8639"/>
            <a:ext cx="8072311" cy="6085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19" descr="Python — Википед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5661248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6827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119" y="947629"/>
            <a:ext cx="4511572" cy="2433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18"/>
          <p:cNvSpPr txBox="1">
            <a:spLocks noChangeArrowheads="1"/>
          </p:cNvSpPr>
          <p:nvPr/>
        </p:nvSpPr>
        <p:spPr bwMode="auto">
          <a:xfrm>
            <a:off x="410689" y="116632"/>
            <a:ext cx="848299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uk-UA" sz="48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Цикли з умовою</a:t>
            </a:r>
            <a:endParaRPr lang="en-US" sz="48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+mj-ea"/>
              <a:cs typeface="+mj-cs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8109" y="1270797"/>
            <a:ext cx="792088" cy="155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344188"/>
            <a:ext cx="864096" cy="1497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63" y="3573470"/>
            <a:ext cx="8905018" cy="2951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161191" y="5049407"/>
            <a:ext cx="1386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Alt+F4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19" descr="Python — Википедия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5661248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7192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8"/>
          <p:cNvSpPr txBox="1">
            <a:spLocks noChangeArrowheads="1"/>
          </p:cNvSpPr>
          <p:nvPr/>
        </p:nvSpPr>
        <p:spPr bwMode="auto">
          <a:xfrm>
            <a:off x="268966" y="98793"/>
            <a:ext cx="848299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uk-UA" sz="32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Цикли з умовою</a:t>
            </a:r>
            <a:endParaRPr lang="en-US" sz="32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+mj-ea"/>
              <a:cs typeface="+mj-cs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70" t="24412" r="10174"/>
          <a:stretch/>
        </p:blipFill>
        <p:spPr bwMode="auto">
          <a:xfrm>
            <a:off x="3106702" y="3985137"/>
            <a:ext cx="3743679" cy="2609637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9" descr="Python — Википеди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947610"/>
            <a:ext cx="899592" cy="899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67365"/>
            <a:ext cx="3264184" cy="1737698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1112" y="2124028"/>
            <a:ext cx="3298703" cy="737735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5529"/>
          <a:stretch/>
        </p:blipFill>
        <p:spPr bwMode="auto">
          <a:xfrm>
            <a:off x="268966" y="702242"/>
            <a:ext cx="4846038" cy="1218986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987331"/>
            <a:ext cx="1581150" cy="4410075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4659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215" b="61621"/>
          <a:stretch/>
        </p:blipFill>
        <p:spPr bwMode="auto">
          <a:xfrm>
            <a:off x="286834" y="444327"/>
            <a:ext cx="1616750" cy="424697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18"/>
          <p:cNvSpPr txBox="1">
            <a:spLocks noChangeArrowheads="1"/>
          </p:cNvSpPr>
          <p:nvPr/>
        </p:nvSpPr>
        <p:spPr bwMode="auto">
          <a:xfrm>
            <a:off x="393794" y="116632"/>
            <a:ext cx="848299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uk-UA" sz="32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Цикли з умовою</a:t>
            </a:r>
            <a:endParaRPr lang="en-US" sz="32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+mj-ea"/>
              <a:cs typeface="+mj-cs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4616" y="731749"/>
            <a:ext cx="2162175" cy="291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76" y="2026568"/>
            <a:ext cx="3504216" cy="2880320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70" t="24412" r="10174"/>
          <a:stretch/>
        </p:blipFill>
        <p:spPr bwMode="auto">
          <a:xfrm>
            <a:off x="5133112" y="3992139"/>
            <a:ext cx="3743679" cy="2609637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5529"/>
          <a:stretch/>
        </p:blipFill>
        <p:spPr bwMode="auto">
          <a:xfrm>
            <a:off x="677670" y="5540399"/>
            <a:ext cx="4242050" cy="1067057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9" descr="Python — Википедия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2851" y="5721587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1671" y="1983444"/>
            <a:ext cx="1136898" cy="3280104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1266" y="876134"/>
            <a:ext cx="70150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Скласти програму, що знаходить суму випадкових чисел в діапазоні від 1 до 10 до тих пір, поки вона(сума), не </a:t>
            </a:r>
            <a:r>
              <a:rPr lang="uk-UA" dirty="0" err="1" smtClean="0"/>
              <a:t>перевищіть</a:t>
            </a:r>
            <a:r>
              <a:rPr lang="uk-UA" dirty="0" smtClean="0"/>
              <a:t> 100.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3676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1846910"/>
            <a:ext cx="852988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990000"/>
                </a:solidFill>
              </a:rPr>
              <a:t>Домашнє завдання. </a:t>
            </a:r>
          </a:p>
          <a:p>
            <a:r>
              <a:rPr lang="uk-UA" sz="2400" b="1" dirty="0" smtClean="0">
                <a:solidFill>
                  <a:srgbClr val="990000"/>
                </a:solidFill>
              </a:rPr>
              <a:t>Задача 1.</a:t>
            </a:r>
            <a:r>
              <a:rPr lang="ru-RU" sz="2400" dirty="0" err="1" smtClean="0"/>
              <a:t>Набрати</a:t>
            </a:r>
            <a:r>
              <a:rPr lang="ru-RU" sz="2400" dirty="0" smtClean="0"/>
              <a:t> та </a:t>
            </a:r>
            <a:r>
              <a:rPr lang="ru-RU" sz="2400" dirty="0" err="1" smtClean="0"/>
              <a:t>виконати</a:t>
            </a:r>
            <a:r>
              <a:rPr lang="ru-RU" sz="2400" dirty="0" smtClean="0"/>
              <a:t> </a:t>
            </a:r>
            <a:r>
              <a:rPr lang="ru-RU" sz="2400" dirty="0" err="1" smtClean="0"/>
              <a:t>завдання</a:t>
            </a:r>
            <a:r>
              <a:rPr lang="ru-RU" sz="2400" dirty="0" smtClean="0"/>
              <a:t> на </a:t>
            </a:r>
            <a:r>
              <a:rPr lang="ru-RU" sz="2400" dirty="0" err="1" smtClean="0"/>
              <a:t>слайді</a:t>
            </a:r>
            <a:r>
              <a:rPr lang="ru-RU" sz="2400" dirty="0" smtClean="0"/>
              <a:t> 12 задача 3 (до 7 </a:t>
            </a:r>
            <a:r>
              <a:rPr lang="ru-RU" sz="2400" dirty="0" err="1" smtClean="0"/>
              <a:t>балів</a:t>
            </a:r>
            <a:r>
              <a:rPr lang="ru-RU" sz="2400" dirty="0" smtClean="0"/>
              <a:t>).</a:t>
            </a:r>
          </a:p>
          <a:p>
            <a:r>
              <a:rPr lang="uk-UA" sz="2400" b="1" dirty="0" smtClean="0">
                <a:solidFill>
                  <a:srgbClr val="990000"/>
                </a:solidFill>
              </a:rPr>
              <a:t>Задача </a:t>
            </a:r>
            <a:r>
              <a:rPr lang="uk-UA" sz="2400" b="1" dirty="0">
                <a:solidFill>
                  <a:srgbClr val="990000"/>
                </a:solidFill>
              </a:rPr>
              <a:t>2</a:t>
            </a:r>
            <a:r>
              <a:rPr lang="uk-UA" sz="2400" b="1" dirty="0" smtClean="0">
                <a:solidFill>
                  <a:srgbClr val="990000"/>
                </a:solidFill>
              </a:rPr>
              <a:t>. </a:t>
            </a:r>
            <a:r>
              <a:rPr lang="uk-UA" sz="2400" dirty="0"/>
              <a:t>Скласти  програму </a:t>
            </a:r>
            <a:r>
              <a:rPr lang="uk-UA" sz="2400" dirty="0" smtClean="0"/>
              <a:t>, що генерує випадкові числа в діапазоні від 1 до 8 до тих пір, поки їх сума не </a:t>
            </a:r>
            <a:r>
              <a:rPr lang="uk-UA" sz="2400" dirty="0" err="1" smtClean="0"/>
              <a:t>перевищіть</a:t>
            </a:r>
            <a:r>
              <a:rPr lang="uk-UA" sz="2400" dirty="0" smtClean="0"/>
              <a:t> 150(до 10 балів)</a:t>
            </a:r>
            <a:endParaRPr lang="ru-RU" sz="2400" dirty="0"/>
          </a:p>
          <a:p>
            <a:r>
              <a:rPr lang="uk-UA" sz="2400" b="1" dirty="0" smtClean="0">
                <a:solidFill>
                  <a:srgbClr val="990000"/>
                </a:solidFill>
              </a:rPr>
              <a:t>Задача 3.</a:t>
            </a:r>
            <a:r>
              <a:rPr lang="ru-RU" sz="2400" dirty="0" smtClean="0"/>
              <a:t> </a:t>
            </a:r>
            <a:r>
              <a:rPr lang="ru-RU" sz="2400" dirty="0" err="1"/>
              <a:t>Порахувати</a:t>
            </a:r>
            <a:r>
              <a:rPr lang="ru-RU" sz="2400" dirty="0"/>
              <a:t>, </a:t>
            </a:r>
            <a:r>
              <a:rPr lang="ru-RU" sz="2400" dirty="0" err="1"/>
              <a:t>скільки</a:t>
            </a:r>
            <a:r>
              <a:rPr lang="ru-RU" sz="2400" dirty="0"/>
              <a:t> </a:t>
            </a:r>
            <a:r>
              <a:rPr lang="ru-RU" sz="2400" dirty="0" err="1"/>
              <a:t>парних</a:t>
            </a:r>
            <a:r>
              <a:rPr lang="ru-RU" sz="2400" dirty="0"/>
              <a:t> і </a:t>
            </a:r>
            <a:r>
              <a:rPr lang="ru-RU" sz="2400" dirty="0" err="1"/>
              <a:t>непарних</a:t>
            </a:r>
            <a:r>
              <a:rPr lang="ru-RU" sz="2400" dirty="0"/>
              <a:t> чисел </a:t>
            </a:r>
            <a:r>
              <a:rPr lang="ru-RU" sz="2400" dirty="0" err="1"/>
              <a:t>генерує</a:t>
            </a:r>
            <a:r>
              <a:rPr lang="ru-RU" sz="2400" dirty="0"/>
              <a:t> </a:t>
            </a:r>
            <a:r>
              <a:rPr lang="ru-RU" sz="2400" dirty="0" err="1"/>
              <a:t>комп'ютер</a:t>
            </a:r>
            <a:r>
              <a:rPr lang="ru-RU" sz="2400" dirty="0"/>
              <a:t>, </a:t>
            </a:r>
            <a:r>
              <a:rPr lang="ru-RU" sz="2400" dirty="0" err="1"/>
              <a:t>поки</a:t>
            </a:r>
            <a:r>
              <a:rPr lang="ru-RU" sz="2400" dirty="0"/>
              <a:t> не </a:t>
            </a:r>
            <a:r>
              <a:rPr lang="ru-RU" sz="2400" dirty="0" err="1"/>
              <a:t>отримає</a:t>
            </a:r>
            <a:r>
              <a:rPr lang="ru-RU" sz="2400" dirty="0"/>
              <a:t> </a:t>
            </a:r>
            <a:r>
              <a:rPr lang="ru-RU" sz="2400" dirty="0" err="1"/>
              <a:t>випадкове</a:t>
            </a:r>
            <a:r>
              <a:rPr lang="ru-RU" sz="2400" dirty="0"/>
              <a:t> число 100 в </a:t>
            </a:r>
            <a:r>
              <a:rPr lang="ru-RU" sz="2400" dirty="0" err="1"/>
              <a:t>діапазоні</a:t>
            </a:r>
            <a:r>
              <a:rPr lang="ru-RU" sz="2400" dirty="0"/>
              <a:t> </a:t>
            </a:r>
            <a:r>
              <a:rPr lang="ru-RU" sz="2400" dirty="0" err="1"/>
              <a:t>від</a:t>
            </a:r>
            <a:r>
              <a:rPr lang="ru-RU" sz="2400" dirty="0"/>
              <a:t> 1 до </a:t>
            </a:r>
            <a:r>
              <a:rPr lang="ru-RU" sz="2400" dirty="0" smtClean="0"/>
              <a:t>100(до 12 </a:t>
            </a:r>
            <a:r>
              <a:rPr lang="ru-RU" sz="2400" dirty="0" err="1" smtClean="0"/>
              <a:t>балів</a:t>
            </a:r>
            <a:r>
              <a:rPr lang="ru-RU" sz="2400" dirty="0" smtClean="0"/>
              <a:t>).</a:t>
            </a:r>
            <a:endParaRPr lang="ru-RU" sz="2400" dirty="0">
              <a:solidFill>
                <a:srgbClr val="990000"/>
              </a:solidFill>
            </a:endParaRPr>
          </a:p>
        </p:txBody>
      </p:sp>
      <p:pic>
        <p:nvPicPr>
          <p:cNvPr id="5" name="Picture 19" descr="Python — Википед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941168"/>
            <a:ext cx="1113061" cy="1113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D:\школа\картинки\картинки_человечки\фото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8882" y="5263230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18"/>
          <p:cNvSpPr txBox="1">
            <a:spLocks noChangeArrowheads="1"/>
          </p:cNvSpPr>
          <p:nvPr/>
        </p:nvSpPr>
        <p:spPr bwMode="auto">
          <a:xfrm>
            <a:off x="395536" y="260648"/>
            <a:ext cx="848299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uk-UA" sz="48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Цикли з умовою</a:t>
            </a:r>
            <a:endParaRPr lang="en-US" sz="48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36897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276872"/>
            <a:ext cx="8352928" cy="1216025"/>
          </a:xfrm>
        </p:spPr>
        <p:txBody>
          <a:bodyPr/>
          <a:lstStyle/>
          <a:p>
            <a:pPr algn="ctr"/>
            <a:r>
              <a:rPr lang="uk-UA" b="1" spc="6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Бажаю успіхів у </a:t>
            </a:r>
            <a:br>
              <a:rPr lang="uk-UA" b="1" spc="6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spc="6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програмуванні!</a:t>
            </a:r>
            <a:endParaRPr lang="ru-RU" b="1" spc="600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19" descr="Python — Википед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4570" y="4077072"/>
            <a:ext cx="201622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578669" y="160338"/>
            <a:ext cx="8001000" cy="891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pPr algn="ctr"/>
            <a:r>
              <a:rPr lang="ru-RU" sz="24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Команда циклу</a:t>
            </a:r>
            <a:endParaRPr lang="ru-RU" kern="0" dirty="0"/>
          </a:p>
        </p:txBody>
      </p:sp>
    </p:spTree>
    <p:extLst>
      <p:ext uri="{BB962C8B-B14F-4D97-AF65-F5344CB8AC3E}">
        <p14:creationId xmlns:p14="http://schemas.microsoft.com/office/powerpoint/2010/main" val="401852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Профиль">
  <a:themeElements>
    <a:clrScheme name="Профиль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Профиль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рофиль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рофиль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Profile</Template>
  <TotalTime>2353</TotalTime>
  <Words>173</Words>
  <Application>Microsoft Office PowerPoint</Application>
  <PresentationFormat>Экран (4:3)</PresentationFormat>
  <Paragraphs>24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Профиль</vt:lpstr>
      <vt:lpstr>Презентация PowerPoint</vt:lpstr>
      <vt:lpstr>Презентация PowerPoint</vt:lpstr>
      <vt:lpstr>Випадкові числа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Бажаю успіхів у  програмуванні!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DESIGN</dc:creator>
  <cp:lastModifiedBy>Пользователь Windows</cp:lastModifiedBy>
  <cp:revision>151</cp:revision>
  <dcterms:created xsi:type="dcterms:W3CDTF">2010-08-17T12:07:59Z</dcterms:created>
  <dcterms:modified xsi:type="dcterms:W3CDTF">2022-01-19T19:55:55Z</dcterms:modified>
</cp:coreProperties>
</file>