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15"/>
  </p:notesMasterIdLst>
  <p:sldIdLst>
    <p:sldId id="260" r:id="rId2"/>
    <p:sldId id="281" r:id="rId3"/>
    <p:sldId id="282" r:id="rId4"/>
    <p:sldId id="283" r:id="rId5"/>
    <p:sldId id="284" r:id="rId6"/>
    <p:sldId id="262" r:id="rId7"/>
    <p:sldId id="272" r:id="rId8"/>
    <p:sldId id="278" r:id="rId9"/>
    <p:sldId id="265" r:id="rId10"/>
    <p:sldId id="273" r:id="rId11"/>
    <p:sldId id="279" r:id="rId12"/>
    <p:sldId id="280" r:id="rId13"/>
    <p:sldId id="269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336699"/>
    <a:srgbClr val="0033CC"/>
    <a:srgbClr val="274F77"/>
    <a:srgbClr val="4D4D4D"/>
    <a:srgbClr val="C0C0C0"/>
    <a:srgbClr val="DDDDDD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6" autoAdjust="0"/>
    <p:restoredTop sz="94322" autoAdjust="0"/>
  </p:normalViewPr>
  <p:slideViewPr>
    <p:cSldViewPr>
      <p:cViewPr>
        <p:scale>
          <a:sx n="71" d="100"/>
          <a:sy n="71" d="100"/>
        </p:scale>
        <p:origin x="-2784" y="-8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C1F6C71-51F2-4B39-9C61-469419E55292}" type="datetimeFigureOut">
              <a:rPr lang="ru-RU"/>
              <a:pPr>
                <a:defRPr/>
              </a:pPr>
              <a:t>18.02.2022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15B84C4-E6D8-4437-A052-7BAD47E427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21767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 userDrawn="1"/>
        </p:nvSpPr>
        <p:spPr bwMode="auto">
          <a:xfrm>
            <a:off x="250825" y="620713"/>
            <a:ext cx="8893175" cy="58324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223015-A6ED-4FE6-BD93-50A5A3343F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33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63E39-85DC-4730-BCF2-D3EE597D62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612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4C218-6EB6-4798-B821-14C83631B3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A2D798-F4E6-4AB5-A9BD-58A674F00F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27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ED665-8586-4B30-865B-684BFE38F3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37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EB665F-DC37-4335-B8F5-13482DF131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399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11274-E318-4365-9AA2-90B35CF710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38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F3D5E8-53EC-421B-A51B-5EE23B6AD4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23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AE6431-2DD2-4400-A65B-959AE38F2A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76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0835F-12E6-4BAE-9EE1-16D042CF48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96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C84A83-1909-4ABC-B710-731F033263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66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T0" fmla="*/ 0 w 1000"/>
              <a:gd name="T1" fmla="*/ 0 h 1000"/>
              <a:gd name="T2" fmla="*/ 585 w 1000"/>
              <a:gd name="T3" fmla="*/ 0 h 1000"/>
              <a:gd name="T4" fmla="*/ 585 w 1000"/>
              <a:gd name="T5" fmla="*/ 1000 h 1000"/>
              <a:gd name="T6" fmla="*/ 0 w 1000"/>
              <a:gd name="T7" fmla="*/ 1000 h 1000"/>
              <a:gd name="T8" fmla="*/ 0 w 1000"/>
              <a:gd name="T9" fmla="*/ 0 h 1000"/>
              <a:gd name="T10" fmla="*/ 1000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18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pPr>
              <a:defRPr/>
            </a:pPr>
            <a:fld id="{B71B53B8-C919-4D37-B6BE-171C833538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14"/>
          <p:cNvSpPr>
            <a:spLocks noChangeAspect="1" noChangeArrowheads="1" noTextEdit="1"/>
          </p:cNvSpPr>
          <p:nvPr/>
        </p:nvSpPr>
        <p:spPr bwMode="auto">
          <a:xfrm>
            <a:off x="644525" y="2852738"/>
            <a:ext cx="2879725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5314" name="Text Box 18"/>
          <p:cNvSpPr txBox="1">
            <a:spLocks noChangeArrowheads="1"/>
          </p:cNvSpPr>
          <p:nvPr/>
        </p:nvSpPr>
        <p:spPr bwMode="auto">
          <a:xfrm>
            <a:off x="782549" y="1912908"/>
            <a:ext cx="8137525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ru-RU" sz="48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Цикли з </a:t>
            </a:r>
            <a:r>
              <a:rPr lang="ru-RU" sz="4800" b="1" dirty="0" err="1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відомою</a:t>
            </a:r>
            <a:r>
              <a:rPr lang="ru-RU" sz="48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 </a:t>
            </a:r>
            <a:r>
              <a:rPr lang="ru-RU" sz="4800" b="1" dirty="0" err="1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кількістю</a:t>
            </a:r>
            <a:r>
              <a:rPr lang="ru-RU" sz="48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 </a:t>
            </a:r>
            <a:r>
              <a:rPr lang="ru-RU" sz="4800" b="1" dirty="0" err="1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повторень</a:t>
            </a:r>
            <a:r>
              <a:rPr lang="ru-RU" sz="48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. Цикл </a:t>
            </a:r>
            <a:r>
              <a:rPr lang="en-US" sz="48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for</a:t>
            </a:r>
            <a:r>
              <a:rPr lang="uk-UA" sz="48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.</a:t>
            </a:r>
            <a:endParaRPr lang="en-US" sz="48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  <p:grpSp>
        <p:nvGrpSpPr>
          <p:cNvPr id="3076" name="Group 21"/>
          <p:cNvGrpSpPr>
            <a:grpSpLocks/>
          </p:cNvGrpSpPr>
          <p:nvPr/>
        </p:nvGrpSpPr>
        <p:grpSpPr bwMode="auto">
          <a:xfrm>
            <a:off x="0" y="-534988"/>
            <a:ext cx="9144000" cy="7392988"/>
            <a:chOff x="0" y="-337"/>
            <a:chExt cx="5760" cy="4657"/>
          </a:xfrm>
        </p:grpSpPr>
        <p:sp>
          <p:nvSpPr>
            <p:cNvPr id="3077" name="Line 22"/>
            <p:cNvSpPr>
              <a:spLocks noChangeShapeType="1"/>
            </p:cNvSpPr>
            <p:nvPr/>
          </p:nvSpPr>
          <p:spPr bwMode="auto">
            <a:xfrm flipV="1">
              <a:off x="0" y="4027"/>
              <a:ext cx="5465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8" name="Line 23"/>
            <p:cNvSpPr>
              <a:spLocks noChangeShapeType="1"/>
            </p:cNvSpPr>
            <p:nvPr/>
          </p:nvSpPr>
          <p:spPr bwMode="auto">
            <a:xfrm flipV="1">
              <a:off x="0" y="4059"/>
              <a:ext cx="5602" cy="0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9" name="Line 24"/>
            <p:cNvSpPr>
              <a:spLocks noChangeShapeType="1"/>
            </p:cNvSpPr>
            <p:nvPr/>
          </p:nvSpPr>
          <p:spPr bwMode="auto">
            <a:xfrm rot="5400000">
              <a:off x="-1578" y="2560"/>
              <a:ext cx="3521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80" name="Line 25"/>
            <p:cNvSpPr>
              <a:spLocks noChangeShapeType="1"/>
            </p:cNvSpPr>
            <p:nvPr/>
          </p:nvSpPr>
          <p:spPr bwMode="auto">
            <a:xfrm rot="5400000" flipV="1">
              <a:off x="-1634" y="2537"/>
              <a:ext cx="3566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3081" name="Group 26"/>
            <p:cNvGrpSpPr>
              <a:grpSpLocks/>
            </p:cNvGrpSpPr>
            <p:nvPr/>
          </p:nvGrpSpPr>
          <p:grpSpPr bwMode="auto">
            <a:xfrm>
              <a:off x="17" y="-337"/>
              <a:ext cx="1097" cy="1402"/>
              <a:chOff x="0" y="-377"/>
              <a:chExt cx="1208" cy="1544"/>
            </a:xfrm>
          </p:grpSpPr>
          <p:sp>
            <p:nvSpPr>
              <p:cNvPr id="3085" name="Arc 27"/>
              <p:cNvSpPr>
                <a:spLocks/>
              </p:cNvSpPr>
              <p:nvPr/>
            </p:nvSpPr>
            <p:spPr bwMode="auto">
              <a:xfrm rot="2525349">
                <a:off x="85" y="-232"/>
                <a:ext cx="1047" cy="1280"/>
              </a:xfrm>
              <a:custGeom>
                <a:avLst/>
                <a:gdLst>
                  <a:gd name="T0" fmla="*/ 0 w 43200"/>
                  <a:gd name="T1" fmla="*/ 0 h 43200"/>
                  <a:gd name="T2" fmla="*/ 0 w 43200"/>
                  <a:gd name="T3" fmla="*/ 0 h 43200"/>
                  <a:gd name="T4" fmla="*/ 0 w 43200"/>
                  <a:gd name="T5" fmla="*/ 1 h 43200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43200"/>
                  <a:gd name="T11" fmla="*/ 43200 w 43200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43200" fill="none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</a:path>
                  <a:path w="43200" h="43200" stroke="0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  <a:lnTo>
                      <a:pt x="21600" y="21600"/>
                    </a:lnTo>
                    <a:lnTo>
                      <a:pt x="31119" y="22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3086" name="Picture 28" descr="j0395941%5b1%5d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6000" contrast="-1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4" cy="8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87" name="Arc 29"/>
              <p:cNvSpPr>
                <a:spLocks/>
              </p:cNvSpPr>
              <p:nvPr/>
            </p:nvSpPr>
            <p:spPr bwMode="auto">
              <a:xfrm rot="2525349">
                <a:off x="148" y="-377"/>
                <a:ext cx="1060" cy="1544"/>
              </a:xfrm>
              <a:custGeom>
                <a:avLst/>
                <a:gdLst>
                  <a:gd name="T0" fmla="*/ 2 w 21600"/>
                  <a:gd name="T1" fmla="*/ 0 h 35286"/>
                  <a:gd name="T2" fmla="*/ 1 w 21600"/>
                  <a:gd name="T3" fmla="*/ 3 h 35286"/>
                  <a:gd name="T4" fmla="*/ 0 w 21600"/>
                  <a:gd name="T5" fmla="*/ 1 h 3528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5286"/>
                  <a:gd name="T11" fmla="*/ 21600 w 21600"/>
                  <a:gd name="T12" fmla="*/ 35286 h 3528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5286" fill="none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</a:path>
                  <a:path w="21600" h="35286" stroke="0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  <a:lnTo>
                      <a:pt x="0" y="14451"/>
                    </a:lnTo>
                    <a:lnTo>
                      <a:pt x="16053" y="0"/>
                    </a:lnTo>
                    <a:close/>
                  </a:path>
                </a:pathLst>
              </a:custGeom>
              <a:noFill/>
              <a:ln w="19050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88" name="Arc 30"/>
              <p:cNvSpPr>
                <a:spLocks/>
              </p:cNvSpPr>
              <p:nvPr/>
            </p:nvSpPr>
            <p:spPr bwMode="auto">
              <a:xfrm rot="2525349">
                <a:off x="279" y="-283"/>
                <a:ext cx="879" cy="1446"/>
              </a:xfrm>
              <a:custGeom>
                <a:avLst/>
                <a:gdLst>
                  <a:gd name="T0" fmla="*/ 1 w 21600"/>
                  <a:gd name="T1" fmla="*/ 0 h 37724"/>
                  <a:gd name="T2" fmla="*/ 0 w 21600"/>
                  <a:gd name="T3" fmla="*/ 2 h 37724"/>
                  <a:gd name="T4" fmla="*/ 0 w 21600"/>
                  <a:gd name="T5" fmla="*/ 1 h 3772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7724"/>
                  <a:gd name="T11" fmla="*/ 21600 w 21600"/>
                  <a:gd name="T12" fmla="*/ 37724 h 377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7724" fill="none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</a:path>
                  <a:path w="21600" h="37724" stroke="0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  <a:lnTo>
                      <a:pt x="0" y="16300"/>
                    </a:lnTo>
                    <a:lnTo>
                      <a:pt x="14172" y="0"/>
                    </a:lnTo>
                    <a:close/>
                  </a:path>
                </a:pathLst>
              </a:custGeom>
              <a:noFill/>
              <a:ln w="19050">
                <a:solidFill>
                  <a:srgbClr val="99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082" name="Oval 33"/>
            <p:cNvSpPr>
              <a:spLocks noChangeArrowheads="1"/>
            </p:cNvSpPr>
            <p:nvPr/>
          </p:nvSpPr>
          <p:spPr bwMode="auto">
            <a:xfrm>
              <a:off x="4920" y="4081"/>
              <a:ext cx="316" cy="2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5400000" algn="ctr" rotWithShape="0">
                <a:schemeClr val="hlink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3083" name="Line 35"/>
            <p:cNvSpPr>
              <a:spLocks noChangeShapeType="1"/>
            </p:cNvSpPr>
            <p:nvPr/>
          </p:nvSpPr>
          <p:spPr bwMode="auto">
            <a:xfrm flipV="1">
              <a:off x="1066" y="424"/>
              <a:ext cx="4694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84" name="Line 36"/>
            <p:cNvSpPr>
              <a:spLocks noChangeShapeType="1"/>
            </p:cNvSpPr>
            <p:nvPr/>
          </p:nvSpPr>
          <p:spPr bwMode="auto">
            <a:xfrm>
              <a:off x="1066" y="391"/>
              <a:ext cx="4694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3090" name="Picture 18" descr="Программист Python: обучение на разработчика с нул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281" y="4489345"/>
            <a:ext cx="2511016" cy="1724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76672"/>
            <a:ext cx="5191125" cy="96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509" y="4226589"/>
            <a:ext cx="2486025" cy="247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085" y="1556792"/>
            <a:ext cx="2428875" cy="258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77" y="1438697"/>
            <a:ext cx="5730508" cy="3934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2551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3" y="304801"/>
            <a:ext cx="7748091" cy="819944"/>
          </a:xfrm>
        </p:spPr>
        <p:txBody>
          <a:bodyPr/>
          <a:lstStyle/>
          <a:p>
            <a:pPr algn="ctr"/>
            <a:r>
              <a:rPr lang="uk-UA" dirty="0" smtClean="0"/>
              <a:t>Технологічні цикли</a:t>
            </a:r>
            <a:endParaRPr lang="ru-RU" dirty="0"/>
          </a:p>
        </p:txBody>
      </p:sp>
      <p:pic>
        <p:nvPicPr>
          <p:cNvPr id="2050" name="Picture 2" descr="https://i.imgur.com/ORJsihU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119536"/>
            <a:ext cx="2276872" cy="2276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tatic2.businessinsider.com/image/519e3e7beab8ea4c59000000/four-stroke-engine%20(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268760"/>
            <a:ext cx="3810000" cy="269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i.imgur.com/4k3XNt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110826"/>
            <a:ext cx="2856978" cy="2285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63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7129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Циклом (командою </a:t>
            </a:r>
            <a:r>
              <a:rPr lang="ru-RU" sz="2800" b="1" dirty="0" err="1"/>
              <a:t>повторення</a:t>
            </a:r>
            <a:r>
              <a:rPr lang="ru-RU" sz="2800" b="1" dirty="0"/>
              <a:t>) </a:t>
            </a:r>
            <a:r>
              <a:rPr lang="ru-RU" sz="2800" b="1" dirty="0" err="1"/>
              <a:t>називають</a:t>
            </a:r>
            <a:r>
              <a:rPr lang="ru-RU" sz="2800" b="1" dirty="0"/>
              <a:t> </a:t>
            </a:r>
            <a:r>
              <a:rPr lang="ru-RU" sz="2800" b="1" dirty="0" err="1"/>
              <a:t>процес</a:t>
            </a:r>
            <a:r>
              <a:rPr lang="ru-RU" sz="2800" b="1" dirty="0"/>
              <a:t> </a:t>
            </a:r>
            <a:r>
              <a:rPr lang="ru-RU" sz="2800" b="1" dirty="0" err="1"/>
              <a:t>повторення</a:t>
            </a:r>
            <a:r>
              <a:rPr lang="ru-RU" sz="2800" b="1" dirty="0"/>
              <a:t> </a:t>
            </a:r>
            <a:r>
              <a:rPr lang="ru-RU" sz="2800" b="1" dirty="0" err="1" smtClean="0"/>
              <a:t>дій</a:t>
            </a:r>
            <a:r>
              <a:rPr lang="ru-RU" sz="2800" b="1" dirty="0" smtClean="0"/>
              <a:t>.</a:t>
            </a:r>
            <a:r>
              <a:rPr lang="ru-RU" sz="2800" dirty="0"/>
              <a:t> </a:t>
            </a:r>
            <a:r>
              <a:rPr lang="ru-RU" sz="2800" dirty="0" err="1" smtClean="0"/>
              <a:t>Циклічні</a:t>
            </a:r>
            <a:r>
              <a:rPr lang="ru-RU" sz="2800" dirty="0" smtClean="0"/>
              <a:t> </a:t>
            </a:r>
            <a:r>
              <a:rPr lang="ru-RU" sz="2800" dirty="0" err="1"/>
              <a:t>алгоритми</a:t>
            </a:r>
            <a:r>
              <a:rPr lang="ru-RU" sz="2800" dirty="0"/>
              <a:t> </a:t>
            </a:r>
            <a:r>
              <a:rPr lang="ru-RU" sz="2800" dirty="0" err="1"/>
              <a:t>забезпечують</a:t>
            </a:r>
            <a:r>
              <a:rPr lang="ru-RU" sz="2800" dirty="0"/>
              <a:t> </a:t>
            </a:r>
            <a:r>
              <a:rPr lang="ru-RU" sz="2800" dirty="0" err="1"/>
              <a:t>повторне</a:t>
            </a:r>
            <a:r>
              <a:rPr lang="ru-RU" sz="2800" dirty="0"/>
              <a:t> </a:t>
            </a:r>
            <a:r>
              <a:rPr lang="ru-RU" sz="2800" dirty="0" err="1"/>
              <a:t>виконання</a:t>
            </a:r>
            <a:r>
              <a:rPr lang="ru-RU" sz="2800" dirty="0"/>
              <a:t> </a:t>
            </a:r>
            <a:r>
              <a:rPr lang="ru-RU" sz="2800" dirty="0" err="1"/>
              <a:t>деяких</a:t>
            </a:r>
            <a:r>
              <a:rPr lang="ru-RU" sz="2800" dirty="0"/>
              <a:t> </a:t>
            </a:r>
            <a:r>
              <a:rPr lang="ru-RU" sz="2800" dirty="0" smtClean="0"/>
              <a:t>команд.</a:t>
            </a:r>
            <a:endParaRPr lang="ru-RU" sz="2800" dirty="0"/>
          </a:p>
        </p:txBody>
      </p:sp>
      <p:pic>
        <p:nvPicPr>
          <p:cNvPr id="3074" name="Picture 2" descr="Інформатика в прикладах - Алгоритми з повтореннями. Цикл з умово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194" y="2132856"/>
            <a:ext cx="553021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827069" y="1732746"/>
            <a:ext cx="49084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000" b="1" dirty="0" smtClean="0"/>
              <a:t>Організація команди повторення в </a:t>
            </a:r>
            <a:r>
              <a:rPr lang="uk-UA" sz="2000" b="1" dirty="0" err="1" smtClean="0"/>
              <a:t>Скретч</a:t>
            </a:r>
            <a:endParaRPr lang="ru-RU" sz="2000" b="1" dirty="0"/>
          </a:p>
        </p:txBody>
      </p:sp>
      <p:pic>
        <p:nvPicPr>
          <p:cNvPr id="3076" name="Picture 4" descr="Виконай алгоритм з повторенням — завдання. Інформатика, 5 клас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933056"/>
            <a:ext cx="2376264" cy="2050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Алгоритми з повтореннями (цикли) (5 клас) - Інформатика в школі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33056"/>
            <a:ext cx="3931778" cy="207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133263" y="3429000"/>
            <a:ext cx="62960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000" b="1" dirty="0" smtClean="0"/>
              <a:t>Організація команди повторення у вигляді блок схеми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76047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548680"/>
            <a:ext cx="8784976" cy="812304"/>
          </a:xfrm>
        </p:spPr>
        <p:txBody>
          <a:bodyPr/>
          <a:lstStyle/>
          <a:p>
            <a:pPr marL="0" indent="0" algn="ctr">
              <a:buNone/>
            </a:pPr>
            <a:r>
              <a:rPr lang="uk-UA" b="1" dirty="0" smtClean="0"/>
              <a:t>Як організовуються цикли у </a:t>
            </a:r>
            <a:r>
              <a:rPr lang="en-US" b="1" dirty="0" smtClean="0"/>
              <a:t>Python</a:t>
            </a:r>
            <a:r>
              <a:rPr lang="uk-UA" b="1" dirty="0" smtClean="0"/>
              <a:t>?</a:t>
            </a:r>
            <a:endParaRPr lang="ru-RU" b="1" dirty="0"/>
          </a:p>
        </p:txBody>
      </p:sp>
      <p:pic>
        <p:nvPicPr>
          <p:cNvPr id="4106" name="Picture 10" descr="Опрос для читателей сай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916832"/>
            <a:ext cx="2632045" cy="4147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924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14"/>
          <p:cNvSpPr>
            <a:spLocks noChangeAspect="1" noChangeArrowheads="1" noTextEdit="1"/>
          </p:cNvSpPr>
          <p:nvPr/>
        </p:nvSpPr>
        <p:spPr bwMode="auto">
          <a:xfrm>
            <a:off x="644525" y="2852738"/>
            <a:ext cx="2879725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5314" name="Text Box 18"/>
          <p:cNvSpPr txBox="1">
            <a:spLocks noChangeArrowheads="1"/>
          </p:cNvSpPr>
          <p:nvPr/>
        </p:nvSpPr>
        <p:spPr bwMode="auto">
          <a:xfrm>
            <a:off x="2124405" y="52319"/>
            <a:ext cx="61877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Шкала чисел (</a:t>
            </a:r>
            <a:r>
              <a:rPr lang="en-US" sz="36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range)</a:t>
            </a:r>
          </a:p>
        </p:txBody>
      </p:sp>
      <p:grpSp>
        <p:nvGrpSpPr>
          <p:cNvPr id="4100" name="Group 21"/>
          <p:cNvGrpSpPr>
            <a:grpSpLocks/>
          </p:cNvGrpSpPr>
          <p:nvPr/>
        </p:nvGrpSpPr>
        <p:grpSpPr bwMode="auto">
          <a:xfrm>
            <a:off x="0" y="-534988"/>
            <a:ext cx="9144000" cy="7392988"/>
            <a:chOff x="0" y="-337"/>
            <a:chExt cx="5760" cy="4657"/>
          </a:xfrm>
        </p:grpSpPr>
        <p:sp>
          <p:nvSpPr>
            <p:cNvPr id="4102" name="Line 22"/>
            <p:cNvSpPr>
              <a:spLocks noChangeShapeType="1"/>
            </p:cNvSpPr>
            <p:nvPr/>
          </p:nvSpPr>
          <p:spPr bwMode="auto">
            <a:xfrm flipV="1">
              <a:off x="0" y="4027"/>
              <a:ext cx="5465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3" name="Line 23"/>
            <p:cNvSpPr>
              <a:spLocks noChangeShapeType="1"/>
            </p:cNvSpPr>
            <p:nvPr/>
          </p:nvSpPr>
          <p:spPr bwMode="auto">
            <a:xfrm flipV="1">
              <a:off x="0" y="4059"/>
              <a:ext cx="5602" cy="0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4" name="Line 24"/>
            <p:cNvSpPr>
              <a:spLocks noChangeShapeType="1"/>
            </p:cNvSpPr>
            <p:nvPr/>
          </p:nvSpPr>
          <p:spPr bwMode="auto">
            <a:xfrm rot="5400000">
              <a:off x="-1578" y="2560"/>
              <a:ext cx="3521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5" name="Line 25"/>
            <p:cNvSpPr>
              <a:spLocks noChangeShapeType="1"/>
            </p:cNvSpPr>
            <p:nvPr/>
          </p:nvSpPr>
          <p:spPr bwMode="auto">
            <a:xfrm rot="5400000" flipV="1">
              <a:off x="-1634" y="2537"/>
              <a:ext cx="3566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4106" name="Group 26"/>
            <p:cNvGrpSpPr>
              <a:grpSpLocks/>
            </p:cNvGrpSpPr>
            <p:nvPr/>
          </p:nvGrpSpPr>
          <p:grpSpPr bwMode="auto">
            <a:xfrm>
              <a:off x="17" y="-337"/>
              <a:ext cx="1097" cy="1402"/>
              <a:chOff x="0" y="-377"/>
              <a:chExt cx="1208" cy="1544"/>
            </a:xfrm>
          </p:grpSpPr>
          <p:sp>
            <p:nvSpPr>
              <p:cNvPr id="4110" name="Arc 27"/>
              <p:cNvSpPr>
                <a:spLocks/>
              </p:cNvSpPr>
              <p:nvPr/>
            </p:nvSpPr>
            <p:spPr bwMode="auto">
              <a:xfrm rot="2525349">
                <a:off x="85" y="-232"/>
                <a:ext cx="1047" cy="1280"/>
              </a:xfrm>
              <a:custGeom>
                <a:avLst/>
                <a:gdLst>
                  <a:gd name="T0" fmla="*/ 0 w 43200"/>
                  <a:gd name="T1" fmla="*/ 0 h 43200"/>
                  <a:gd name="T2" fmla="*/ 0 w 43200"/>
                  <a:gd name="T3" fmla="*/ 0 h 43200"/>
                  <a:gd name="T4" fmla="*/ 0 w 43200"/>
                  <a:gd name="T5" fmla="*/ 1 h 43200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43200"/>
                  <a:gd name="T11" fmla="*/ 43200 w 43200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43200" fill="none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</a:path>
                  <a:path w="43200" h="43200" stroke="0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  <a:lnTo>
                      <a:pt x="21600" y="21600"/>
                    </a:lnTo>
                    <a:lnTo>
                      <a:pt x="31119" y="22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4111" name="Picture 28" descr="j0395941%5b1%5d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6000" contrast="-1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4" cy="8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112" name="Arc 29"/>
              <p:cNvSpPr>
                <a:spLocks/>
              </p:cNvSpPr>
              <p:nvPr/>
            </p:nvSpPr>
            <p:spPr bwMode="auto">
              <a:xfrm rot="2525349">
                <a:off x="148" y="-377"/>
                <a:ext cx="1060" cy="1544"/>
              </a:xfrm>
              <a:custGeom>
                <a:avLst/>
                <a:gdLst>
                  <a:gd name="T0" fmla="*/ 2 w 21600"/>
                  <a:gd name="T1" fmla="*/ 0 h 35286"/>
                  <a:gd name="T2" fmla="*/ 1 w 21600"/>
                  <a:gd name="T3" fmla="*/ 3 h 35286"/>
                  <a:gd name="T4" fmla="*/ 0 w 21600"/>
                  <a:gd name="T5" fmla="*/ 1 h 3528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5286"/>
                  <a:gd name="T11" fmla="*/ 21600 w 21600"/>
                  <a:gd name="T12" fmla="*/ 35286 h 3528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5286" fill="none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</a:path>
                  <a:path w="21600" h="35286" stroke="0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  <a:lnTo>
                      <a:pt x="0" y="14451"/>
                    </a:lnTo>
                    <a:lnTo>
                      <a:pt x="16053" y="0"/>
                    </a:lnTo>
                    <a:close/>
                  </a:path>
                </a:pathLst>
              </a:custGeom>
              <a:noFill/>
              <a:ln w="19050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13" name="Arc 30"/>
              <p:cNvSpPr>
                <a:spLocks/>
              </p:cNvSpPr>
              <p:nvPr/>
            </p:nvSpPr>
            <p:spPr bwMode="auto">
              <a:xfrm rot="2525349">
                <a:off x="279" y="-283"/>
                <a:ext cx="879" cy="1446"/>
              </a:xfrm>
              <a:custGeom>
                <a:avLst/>
                <a:gdLst>
                  <a:gd name="T0" fmla="*/ 1 w 21600"/>
                  <a:gd name="T1" fmla="*/ 0 h 37724"/>
                  <a:gd name="T2" fmla="*/ 0 w 21600"/>
                  <a:gd name="T3" fmla="*/ 2 h 37724"/>
                  <a:gd name="T4" fmla="*/ 0 w 21600"/>
                  <a:gd name="T5" fmla="*/ 1 h 3772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7724"/>
                  <a:gd name="T11" fmla="*/ 21600 w 21600"/>
                  <a:gd name="T12" fmla="*/ 37724 h 377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7724" fill="none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</a:path>
                  <a:path w="21600" h="37724" stroke="0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  <a:lnTo>
                      <a:pt x="0" y="16300"/>
                    </a:lnTo>
                    <a:lnTo>
                      <a:pt x="14172" y="0"/>
                    </a:lnTo>
                    <a:close/>
                  </a:path>
                </a:pathLst>
              </a:custGeom>
              <a:noFill/>
              <a:ln w="19050">
                <a:solidFill>
                  <a:srgbClr val="99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4107" name="Oval 33"/>
            <p:cNvSpPr>
              <a:spLocks noChangeArrowheads="1"/>
            </p:cNvSpPr>
            <p:nvPr/>
          </p:nvSpPr>
          <p:spPr bwMode="auto">
            <a:xfrm>
              <a:off x="4920" y="4081"/>
              <a:ext cx="316" cy="2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5400000" algn="ctr" rotWithShape="0">
                <a:schemeClr val="hlink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4108" name="Line 35"/>
            <p:cNvSpPr>
              <a:spLocks noChangeShapeType="1"/>
            </p:cNvSpPr>
            <p:nvPr/>
          </p:nvSpPr>
          <p:spPr bwMode="auto">
            <a:xfrm flipV="1">
              <a:off x="1066" y="424"/>
              <a:ext cx="4694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9" name="Line 36"/>
            <p:cNvSpPr>
              <a:spLocks noChangeShapeType="1"/>
            </p:cNvSpPr>
            <p:nvPr/>
          </p:nvSpPr>
          <p:spPr bwMode="auto">
            <a:xfrm>
              <a:off x="1066" y="391"/>
              <a:ext cx="4694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904219" y="1218188"/>
            <a:ext cx="78961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5EA4"/>
                </a:solidFill>
              </a:rPr>
              <a:t>Цикл з параметром у </a:t>
            </a:r>
            <a:r>
              <a:rPr lang="en-US" sz="2400" dirty="0">
                <a:solidFill>
                  <a:srgbClr val="005EA4"/>
                </a:solidFill>
              </a:rPr>
              <a:t>Python </a:t>
            </a:r>
            <a:r>
              <a:rPr lang="ru-RU" sz="2400" dirty="0" err="1">
                <a:solidFill>
                  <a:srgbClr val="005EA4"/>
                </a:solidFill>
              </a:rPr>
              <a:t>може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перебирати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значення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різних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типів</a:t>
            </a:r>
            <a:r>
              <a:rPr lang="ru-RU" sz="2400" dirty="0">
                <a:solidFill>
                  <a:srgbClr val="005EA4"/>
                </a:solidFill>
              </a:rPr>
              <a:t>: числа, </a:t>
            </a:r>
            <a:r>
              <a:rPr lang="ru-RU" sz="2400" dirty="0" err="1">
                <a:solidFill>
                  <a:srgbClr val="005EA4"/>
                </a:solidFill>
              </a:rPr>
              <a:t>букви</a:t>
            </a:r>
            <a:r>
              <a:rPr lang="ru-RU" sz="2400" dirty="0">
                <a:solidFill>
                  <a:srgbClr val="005EA4"/>
                </a:solidFill>
              </a:rPr>
              <a:t>, рядки, </a:t>
            </a:r>
            <a:r>
              <a:rPr lang="ru-RU" sz="2400" dirty="0" err="1">
                <a:solidFill>
                  <a:srgbClr val="005EA4"/>
                </a:solidFill>
              </a:rPr>
              <a:t>елементи</a:t>
            </a:r>
            <a:r>
              <a:rPr lang="ru-RU" sz="2400" dirty="0">
                <a:solidFill>
                  <a:srgbClr val="005EA4"/>
                </a:solidFill>
              </a:rPr>
              <a:t> списку </a:t>
            </a:r>
            <a:r>
              <a:rPr lang="ru-RU" sz="2400" dirty="0" err="1">
                <a:solidFill>
                  <a:srgbClr val="005EA4"/>
                </a:solidFill>
              </a:rPr>
              <a:t>тощо</a:t>
            </a:r>
            <a:r>
              <a:rPr lang="ru-RU" sz="2400" dirty="0">
                <a:solidFill>
                  <a:srgbClr val="005EA4"/>
                </a:solidFill>
              </a:rPr>
              <a:t>. </a:t>
            </a:r>
            <a:r>
              <a:rPr lang="ru-RU" sz="2400" dirty="0" err="1">
                <a:solidFill>
                  <a:srgbClr val="005EA4"/>
                </a:solidFill>
              </a:rPr>
              <a:t>Функція</a:t>
            </a:r>
            <a:r>
              <a:rPr lang="ru-RU" sz="2400" dirty="0">
                <a:solidFill>
                  <a:srgbClr val="005EA4"/>
                </a:solidFill>
              </a:rPr>
              <a:t> </a:t>
            </a:r>
            <a:r>
              <a:rPr lang="en-US" sz="2400" b="1" dirty="0">
                <a:solidFill>
                  <a:srgbClr val="FF0000"/>
                </a:solidFill>
              </a:rPr>
              <a:t>range()</a:t>
            </a:r>
            <a:r>
              <a:rPr lang="en-US" sz="2400" dirty="0">
                <a:solidFill>
                  <a:srgbClr val="005EA4"/>
                </a:solidFill>
              </a:rPr>
              <a:t> </a:t>
            </a:r>
            <a:r>
              <a:rPr lang="ru-RU" sz="2400" dirty="0" err="1">
                <a:solidFill>
                  <a:srgbClr val="005EA4"/>
                </a:solidFill>
              </a:rPr>
              <a:t>створює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послідовність</a:t>
            </a:r>
            <a:r>
              <a:rPr lang="ru-RU" sz="2400" dirty="0">
                <a:solidFill>
                  <a:srgbClr val="005EA4"/>
                </a:solidFill>
              </a:rPr>
              <a:t> чисел у </a:t>
            </a:r>
            <a:r>
              <a:rPr lang="ru-RU" sz="2400" dirty="0" err="1">
                <a:solidFill>
                  <a:srgbClr val="005EA4"/>
                </a:solidFill>
              </a:rPr>
              <a:t>вигляді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арифметичної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прогресії</a:t>
            </a:r>
            <a:r>
              <a:rPr lang="ru-RU" sz="2400" dirty="0">
                <a:solidFill>
                  <a:srgbClr val="005EA4"/>
                </a:solidFill>
              </a:rPr>
              <a:t> (шкалу). </a:t>
            </a:r>
            <a:r>
              <a:rPr lang="ru-RU" sz="2400" dirty="0" err="1">
                <a:solidFill>
                  <a:srgbClr val="005EA4"/>
                </a:solidFill>
              </a:rPr>
              <a:t>Ця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функція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приймає</a:t>
            </a:r>
            <a:r>
              <a:rPr lang="ru-RU" sz="2400" dirty="0">
                <a:solidFill>
                  <a:srgbClr val="005EA4"/>
                </a:solidFill>
              </a:rPr>
              <a:t> три </a:t>
            </a:r>
            <a:r>
              <a:rPr lang="ru-RU" sz="2400" dirty="0" err="1">
                <a:solidFill>
                  <a:srgbClr val="005EA4"/>
                </a:solidFill>
              </a:rPr>
              <a:t>параметри</a:t>
            </a:r>
            <a:r>
              <a:rPr lang="ru-RU" sz="2400" dirty="0">
                <a:solidFill>
                  <a:srgbClr val="005EA4"/>
                </a:solidFill>
              </a:rPr>
              <a:t>:</a:t>
            </a:r>
          </a:p>
          <a:p>
            <a:r>
              <a:rPr lang="ru-RU" sz="2400" dirty="0" err="1">
                <a:solidFill>
                  <a:srgbClr val="005EA4"/>
                </a:solidFill>
              </a:rPr>
              <a:t>початкове</a:t>
            </a:r>
            <a:r>
              <a:rPr lang="ru-RU" sz="2400" dirty="0">
                <a:solidFill>
                  <a:srgbClr val="005EA4"/>
                </a:solidFill>
              </a:rPr>
              <a:t> число, яке </a:t>
            </a:r>
            <a:r>
              <a:rPr lang="ru-RU" sz="2400" dirty="0" err="1">
                <a:solidFill>
                  <a:srgbClr val="005EA4"/>
                </a:solidFill>
              </a:rPr>
              <a:t>включається</a:t>
            </a:r>
            <a:r>
              <a:rPr lang="ru-RU" sz="2400" dirty="0">
                <a:solidFill>
                  <a:srgbClr val="005EA4"/>
                </a:solidFill>
              </a:rPr>
              <a:t> у шкалу;</a:t>
            </a:r>
            <a:br>
              <a:rPr lang="ru-RU" sz="2400" dirty="0">
                <a:solidFill>
                  <a:srgbClr val="005EA4"/>
                </a:solidFill>
              </a:rPr>
            </a:br>
            <a:r>
              <a:rPr lang="ru-RU" sz="2400" dirty="0" err="1" smtClean="0">
                <a:solidFill>
                  <a:srgbClr val="005EA4"/>
                </a:solidFill>
              </a:rPr>
              <a:t>кінцеве</a:t>
            </a:r>
            <a:r>
              <a:rPr lang="ru-RU" sz="2400" dirty="0" smtClean="0">
                <a:solidFill>
                  <a:srgbClr val="005EA4"/>
                </a:solidFill>
              </a:rPr>
              <a:t> </a:t>
            </a:r>
            <a:r>
              <a:rPr lang="ru-RU" sz="2400" dirty="0">
                <a:solidFill>
                  <a:srgbClr val="005EA4"/>
                </a:solidFill>
              </a:rPr>
              <a:t>число, яке не </a:t>
            </a:r>
            <a:r>
              <a:rPr lang="ru-RU" sz="2400" dirty="0" err="1">
                <a:solidFill>
                  <a:srgbClr val="005EA4"/>
                </a:solidFill>
              </a:rPr>
              <a:t>включається</a:t>
            </a:r>
            <a:r>
              <a:rPr lang="ru-RU" sz="2400" dirty="0">
                <a:solidFill>
                  <a:srgbClr val="005EA4"/>
                </a:solidFill>
              </a:rPr>
              <a:t> у шкалу;</a:t>
            </a:r>
            <a:br>
              <a:rPr lang="ru-RU" sz="2400" dirty="0">
                <a:solidFill>
                  <a:srgbClr val="005EA4"/>
                </a:solidFill>
              </a:rPr>
            </a:br>
            <a:r>
              <a:rPr lang="ru-RU" sz="2400" dirty="0" err="1" smtClean="0">
                <a:solidFill>
                  <a:srgbClr val="005EA4"/>
                </a:solidFill>
              </a:rPr>
              <a:t>крок</a:t>
            </a:r>
            <a:r>
              <a:rPr lang="ru-RU" sz="2400" dirty="0">
                <a:solidFill>
                  <a:srgbClr val="005EA4"/>
                </a:solidFill>
              </a:rPr>
              <a:t> </a:t>
            </a:r>
            <a:r>
              <a:rPr lang="ru-RU" sz="2400" dirty="0" err="1">
                <a:solidFill>
                  <a:srgbClr val="005EA4"/>
                </a:solidFill>
              </a:rPr>
              <a:t>або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значення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зміни</a:t>
            </a:r>
            <a:r>
              <a:rPr lang="ru-RU" sz="2400" dirty="0">
                <a:solidFill>
                  <a:srgbClr val="005EA4"/>
                </a:solidFill>
              </a:rPr>
              <a:t>, яке </a:t>
            </a:r>
            <a:r>
              <a:rPr lang="ru-RU" sz="2400" dirty="0" err="1">
                <a:solidFill>
                  <a:srgbClr val="005EA4"/>
                </a:solidFill>
              </a:rPr>
              <a:t>може</a:t>
            </a:r>
            <a:r>
              <a:rPr lang="ru-RU" sz="2400" dirty="0">
                <a:solidFill>
                  <a:srgbClr val="005EA4"/>
                </a:solidFill>
              </a:rPr>
              <a:t> бути </a:t>
            </a:r>
            <a:r>
              <a:rPr lang="ru-RU" sz="2400" dirty="0" err="1">
                <a:solidFill>
                  <a:srgbClr val="005EA4"/>
                </a:solidFill>
              </a:rPr>
              <a:t>додатнім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чи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від'ємним</a:t>
            </a:r>
            <a:r>
              <a:rPr lang="ru-RU" sz="2400" dirty="0">
                <a:solidFill>
                  <a:srgbClr val="005EA4"/>
                </a:solidFill>
              </a:rPr>
              <a:t>. </a:t>
            </a:r>
            <a:endParaRPr lang="ru-RU" sz="2400" dirty="0" smtClean="0">
              <a:solidFill>
                <a:srgbClr val="005EA4"/>
              </a:solidFill>
            </a:endParaRPr>
          </a:p>
          <a:p>
            <a:r>
              <a:rPr lang="ru-RU" sz="2400" dirty="0" err="1" smtClean="0">
                <a:solidFill>
                  <a:srgbClr val="005EA4"/>
                </a:solidFill>
              </a:rPr>
              <a:t>Крок</a:t>
            </a:r>
            <a:r>
              <a:rPr lang="ru-RU" sz="2400" dirty="0" smtClean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означає</a:t>
            </a:r>
            <a:r>
              <a:rPr lang="ru-RU" sz="2400" dirty="0">
                <a:solidFill>
                  <a:srgbClr val="005EA4"/>
                </a:solidFill>
              </a:rPr>
              <a:t>, </a:t>
            </a:r>
            <a:r>
              <a:rPr lang="ru-RU" sz="2400" dirty="0" err="1">
                <a:solidFill>
                  <a:srgbClr val="005EA4"/>
                </a:solidFill>
              </a:rPr>
              <a:t>що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наступне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значення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шкали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відрізняється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від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попереднього</a:t>
            </a:r>
            <a:r>
              <a:rPr lang="ru-RU" sz="2400" dirty="0">
                <a:solidFill>
                  <a:srgbClr val="005EA4"/>
                </a:solidFill>
              </a:rPr>
              <a:t> на </a:t>
            </a:r>
            <a:r>
              <a:rPr lang="ru-RU" sz="2400" dirty="0" err="1">
                <a:solidFill>
                  <a:srgbClr val="005EA4"/>
                </a:solidFill>
              </a:rPr>
              <a:t>значення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цього</a:t>
            </a:r>
            <a:r>
              <a:rPr lang="ru-RU" sz="2400" dirty="0">
                <a:solidFill>
                  <a:srgbClr val="005EA4"/>
                </a:solidFill>
              </a:rPr>
              <a:t> </a:t>
            </a:r>
            <a:r>
              <a:rPr lang="ru-RU" sz="2400" dirty="0" err="1">
                <a:solidFill>
                  <a:srgbClr val="005EA4"/>
                </a:solidFill>
              </a:rPr>
              <a:t>кроку</a:t>
            </a:r>
            <a:r>
              <a:rPr lang="ru-RU" sz="2400" dirty="0">
                <a:solidFill>
                  <a:srgbClr val="005EA4"/>
                </a:solidFill>
              </a:rPr>
              <a:t>.</a:t>
            </a:r>
          </a:p>
          <a:p>
            <a:pPr algn="ctr"/>
            <a:endParaRPr lang="ru-RU" sz="2400" dirty="0">
              <a:solidFill>
                <a:srgbClr val="005EA4"/>
              </a:solidFill>
            </a:endParaRPr>
          </a:p>
        </p:txBody>
      </p:sp>
      <p:pic>
        <p:nvPicPr>
          <p:cNvPr id="4115" name="Picture 19" descr="Python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6608" y="5013176"/>
            <a:ext cx="1113061" cy="111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8001000" cy="747936"/>
          </a:xfrm>
        </p:spPr>
        <p:txBody>
          <a:bodyPr/>
          <a:lstStyle/>
          <a:p>
            <a:pPr algn="ctr"/>
            <a:r>
              <a:rPr lang="ru-RU" sz="36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Шкала чисел (</a:t>
            </a:r>
            <a:r>
              <a:rPr lang="en-US" sz="36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range)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1" y="1752600"/>
            <a:ext cx="8745909" cy="4267200"/>
          </a:xfrm>
        </p:spPr>
        <p:txBody>
          <a:bodyPr/>
          <a:lstStyle/>
          <a:p>
            <a:pPr marL="0" indent="0">
              <a:buNone/>
            </a:pPr>
            <a:r>
              <a:rPr lang="ru-RU" sz="1800" dirty="0" err="1"/>
              <a:t>Можна</a:t>
            </a:r>
            <a:r>
              <a:rPr lang="ru-RU" sz="1800" dirty="0"/>
              <a:t> </a:t>
            </a:r>
            <a:r>
              <a:rPr lang="ru-RU" sz="1800" dirty="0" err="1"/>
              <a:t>задавати</a:t>
            </a:r>
            <a:r>
              <a:rPr lang="ru-RU" sz="1800" dirty="0"/>
              <a:t> </a:t>
            </a:r>
            <a:r>
              <a:rPr lang="ru-RU" sz="1800" dirty="0" err="1"/>
              <a:t>лише</a:t>
            </a:r>
            <a:r>
              <a:rPr lang="ru-RU" sz="1800" dirty="0"/>
              <a:t> один </a:t>
            </a:r>
            <a:r>
              <a:rPr lang="ru-RU" sz="1800" dirty="0" err="1"/>
              <a:t>або</a:t>
            </a:r>
            <a:r>
              <a:rPr lang="ru-RU" sz="1800" dirty="0"/>
              <a:t> два </a:t>
            </a:r>
            <a:r>
              <a:rPr lang="ru-RU" sz="1800" dirty="0" err="1"/>
              <a:t>параметри</a:t>
            </a:r>
            <a:r>
              <a:rPr lang="ru-RU" sz="1800" dirty="0"/>
              <a:t> </a:t>
            </a:r>
            <a:r>
              <a:rPr lang="ru-RU" sz="1800" dirty="0" err="1"/>
              <a:t>цієї</a:t>
            </a:r>
            <a:r>
              <a:rPr lang="ru-RU" sz="1800" dirty="0"/>
              <a:t> </a:t>
            </a:r>
            <a:r>
              <a:rPr lang="ru-RU" sz="1800" dirty="0" err="1"/>
              <a:t>функції</a:t>
            </a:r>
            <a:r>
              <a:rPr lang="ru-RU" sz="1800" dirty="0"/>
              <a:t>, </a:t>
            </a:r>
            <a:r>
              <a:rPr lang="ru-RU" sz="1800" dirty="0" err="1"/>
              <a:t>тоді</a:t>
            </a:r>
            <a:r>
              <a:rPr lang="ru-RU" sz="1800" dirty="0"/>
              <a:t> </a:t>
            </a:r>
            <a:r>
              <a:rPr lang="ru-RU" sz="1800" dirty="0" err="1"/>
              <a:t>решта</a:t>
            </a:r>
            <a:r>
              <a:rPr lang="ru-RU" sz="1800" dirty="0"/>
              <a:t> </a:t>
            </a:r>
            <a:r>
              <a:rPr lang="ru-RU" sz="1800" dirty="0" err="1"/>
              <a:t>параметрів</a:t>
            </a:r>
            <a:r>
              <a:rPr lang="ru-RU" sz="1800" dirty="0"/>
              <a:t> </a:t>
            </a:r>
            <a:r>
              <a:rPr lang="ru-RU" sz="1800" dirty="0" err="1"/>
              <a:t>прийматимуть</a:t>
            </a:r>
            <a:r>
              <a:rPr lang="ru-RU" sz="1800" dirty="0"/>
              <a:t> </a:t>
            </a:r>
            <a:r>
              <a:rPr lang="ru-RU" sz="1800" dirty="0" err="1"/>
              <a:t>значення</a:t>
            </a:r>
            <a:r>
              <a:rPr lang="ru-RU" sz="1800" dirty="0"/>
              <a:t> за </a:t>
            </a:r>
            <a:r>
              <a:rPr lang="ru-RU" sz="1800" dirty="0" err="1" smtClean="0"/>
              <a:t>замовчанням</a:t>
            </a:r>
            <a:r>
              <a:rPr lang="ru-RU" sz="1800" dirty="0"/>
              <a:t>. Для початкового числа </a:t>
            </a:r>
            <a:r>
              <a:rPr lang="ru-RU" sz="1800" dirty="0" err="1"/>
              <a:t>це</a:t>
            </a:r>
            <a:r>
              <a:rPr lang="ru-RU" sz="1800" dirty="0"/>
              <a:t> </a:t>
            </a:r>
            <a:r>
              <a:rPr lang="ru-RU" sz="1800" dirty="0" err="1"/>
              <a:t>значення</a:t>
            </a:r>
            <a:r>
              <a:rPr lang="ru-RU" sz="1800" dirty="0"/>
              <a:t> </a:t>
            </a:r>
            <a:r>
              <a:rPr lang="ru-RU" sz="1800" b="1" dirty="0"/>
              <a:t>0</a:t>
            </a:r>
            <a:r>
              <a:rPr lang="ru-RU" sz="1800" dirty="0"/>
              <a:t>, а </a:t>
            </a:r>
            <a:r>
              <a:rPr lang="ru-RU" sz="1800" dirty="0" err="1"/>
              <a:t>крок</a:t>
            </a:r>
            <a:r>
              <a:rPr lang="ru-RU" sz="1800" dirty="0"/>
              <a:t> </a:t>
            </a:r>
            <a:r>
              <a:rPr lang="ru-RU" sz="1800" dirty="0" err="1"/>
              <a:t>рівний</a:t>
            </a:r>
            <a:r>
              <a:rPr lang="ru-RU" sz="1800" b="1" dirty="0"/>
              <a:t> 1</a:t>
            </a:r>
            <a:r>
              <a:rPr lang="ru-RU" sz="1800" dirty="0"/>
              <a:t>. Для </a:t>
            </a:r>
            <a:r>
              <a:rPr lang="ru-RU" sz="1800" dirty="0" err="1"/>
              <a:t>кінцевого</a:t>
            </a:r>
            <a:r>
              <a:rPr lang="ru-RU" sz="1800" dirty="0"/>
              <a:t> числа </a:t>
            </a:r>
            <a:r>
              <a:rPr lang="ru-RU" sz="1800" dirty="0" err="1"/>
              <a:t>значення</a:t>
            </a:r>
            <a:r>
              <a:rPr lang="ru-RU" sz="1800" dirty="0"/>
              <a:t> за </a:t>
            </a:r>
            <a:r>
              <a:rPr lang="ru-RU" sz="1800" smtClean="0"/>
              <a:t>замовчанням</a:t>
            </a:r>
            <a:r>
              <a:rPr lang="ru-RU" sz="1800" dirty="0" smtClean="0"/>
              <a:t> </a:t>
            </a:r>
            <a:r>
              <a:rPr lang="ru-RU" sz="1800" dirty="0"/>
              <a:t>не </a:t>
            </a:r>
            <a:r>
              <a:rPr lang="ru-RU" sz="1800" dirty="0" err="1"/>
              <a:t>існує</a:t>
            </a:r>
            <a:r>
              <a:rPr lang="ru-RU" sz="1800" dirty="0"/>
              <a:t>, тому </a:t>
            </a:r>
            <a:r>
              <a:rPr lang="ru-RU" sz="1800" dirty="0" err="1"/>
              <a:t>це</a:t>
            </a:r>
            <a:r>
              <a:rPr lang="ru-RU" sz="1800" dirty="0"/>
              <a:t> </a:t>
            </a:r>
            <a:r>
              <a:rPr lang="ru-RU" sz="1800" b="1" dirty="0" err="1"/>
              <a:t>обов'язковий</a:t>
            </a:r>
            <a:r>
              <a:rPr lang="ru-RU" sz="1800" b="1" dirty="0"/>
              <a:t> параметр</a:t>
            </a:r>
            <a:r>
              <a:rPr lang="ru-RU" sz="1800" dirty="0"/>
              <a:t> </a:t>
            </a:r>
            <a:r>
              <a:rPr lang="ru-RU" sz="1800" dirty="0" err="1"/>
              <a:t>функції</a:t>
            </a:r>
            <a:r>
              <a:rPr lang="ru-RU" sz="1800" dirty="0"/>
              <a:t> </a:t>
            </a:r>
            <a:r>
              <a:rPr lang="en-US" sz="1800" b="1" dirty="0"/>
              <a:t>range()</a:t>
            </a:r>
            <a:r>
              <a:rPr lang="en-US" sz="1800" dirty="0"/>
              <a:t>.</a:t>
            </a:r>
          </a:p>
          <a:p>
            <a:r>
              <a:rPr lang="en-US" sz="2000" b="1" dirty="0"/>
              <a:t>range (n)</a:t>
            </a:r>
            <a:endParaRPr lang="en-US" sz="2000" dirty="0"/>
          </a:p>
          <a:p>
            <a:pPr marL="0" indent="0">
              <a:buNone/>
            </a:pPr>
            <a:r>
              <a:rPr lang="ru-RU" sz="2000" i="1" dirty="0"/>
              <a:t>Шкала чисел </a:t>
            </a:r>
            <a:r>
              <a:rPr lang="ru-RU" sz="2000" i="1" dirty="0" err="1"/>
              <a:t>від</a:t>
            </a:r>
            <a:r>
              <a:rPr lang="ru-RU" sz="2000" i="1" dirty="0"/>
              <a:t> 0 до </a:t>
            </a:r>
            <a:r>
              <a:rPr lang="en-US" sz="2000" i="1" dirty="0" smtClean="0"/>
              <a:t>n-1</a:t>
            </a:r>
            <a:endParaRPr lang="uk-UA" sz="2000" i="1" dirty="0" smtClean="0"/>
          </a:p>
          <a:p>
            <a:pPr marL="0" indent="0">
              <a:buNone/>
            </a:pPr>
            <a:endParaRPr lang="en-US" sz="2000" dirty="0"/>
          </a:p>
          <a:p>
            <a:r>
              <a:rPr lang="en-US" sz="2000" b="1" dirty="0"/>
              <a:t>range (k, n)</a:t>
            </a:r>
            <a:endParaRPr lang="en-US" sz="2000" dirty="0"/>
          </a:p>
          <a:p>
            <a:pPr marL="0" indent="0">
              <a:buNone/>
            </a:pPr>
            <a:r>
              <a:rPr lang="ru-RU" sz="2000" i="1" dirty="0"/>
              <a:t>Шкала чисел </a:t>
            </a:r>
            <a:r>
              <a:rPr lang="ru-RU" sz="2000" i="1" dirty="0" err="1"/>
              <a:t>від</a:t>
            </a:r>
            <a:r>
              <a:rPr lang="ru-RU" sz="2000" i="1" dirty="0"/>
              <a:t> </a:t>
            </a:r>
            <a:r>
              <a:rPr lang="en-US" sz="2000" i="1" dirty="0"/>
              <a:t>k </a:t>
            </a:r>
            <a:r>
              <a:rPr lang="ru-RU" sz="2000" i="1" dirty="0"/>
              <a:t>до </a:t>
            </a:r>
            <a:r>
              <a:rPr lang="en-US" sz="2000" i="1" dirty="0" smtClean="0"/>
              <a:t>n-1</a:t>
            </a:r>
            <a:endParaRPr lang="uk-UA" sz="2000" i="1" dirty="0" smtClean="0"/>
          </a:p>
          <a:p>
            <a:pPr marL="0" indent="0">
              <a:buNone/>
            </a:pPr>
            <a:endParaRPr lang="en-US" sz="2000" dirty="0"/>
          </a:p>
          <a:p>
            <a:r>
              <a:rPr lang="en-US" sz="2000" b="1" dirty="0"/>
              <a:t>range (k, n, m)</a:t>
            </a:r>
            <a:endParaRPr lang="en-US" sz="2000" dirty="0"/>
          </a:p>
          <a:p>
            <a:r>
              <a:rPr lang="ru-RU" sz="2000" i="1" dirty="0"/>
              <a:t>Шкала чисел </a:t>
            </a:r>
            <a:r>
              <a:rPr lang="ru-RU" sz="2000" i="1" dirty="0" err="1"/>
              <a:t>від</a:t>
            </a:r>
            <a:r>
              <a:rPr lang="ru-RU" sz="2000" i="1" dirty="0"/>
              <a:t> </a:t>
            </a:r>
            <a:r>
              <a:rPr lang="en-US" sz="2000" i="1" dirty="0"/>
              <a:t>k </a:t>
            </a:r>
            <a:r>
              <a:rPr lang="ru-RU" sz="2000" i="1" dirty="0"/>
              <a:t>до </a:t>
            </a:r>
            <a:r>
              <a:rPr lang="en-US" sz="2000" i="1" dirty="0"/>
              <a:t>n-1 </a:t>
            </a:r>
            <a:r>
              <a:rPr lang="ru-RU" sz="2000" i="1" dirty="0"/>
              <a:t>з </a:t>
            </a:r>
            <a:r>
              <a:rPr lang="ru-RU" sz="2000" i="1" dirty="0" err="1"/>
              <a:t>кроком</a:t>
            </a:r>
            <a:r>
              <a:rPr lang="ru-RU" sz="2000" i="1" dirty="0"/>
              <a:t> </a:t>
            </a:r>
            <a:r>
              <a:rPr lang="en-US" sz="2000" i="1" dirty="0"/>
              <a:t>m (</a:t>
            </a:r>
            <a:r>
              <a:rPr lang="ru-RU" sz="2000" i="1" dirty="0" err="1"/>
              <a:t>може</a:t>
            </a:r>
            <a:r>
              <a:rPr lang="ru-RU" sz="2000" i="1" dirty="0"/>
              <a:t> бути </a:t>
            </a:r>
            <a:r>
              <a:rPr lang="ru-RU" sz="2000" i="1" dirty="0" err="1"/>
              <a:t>від'ємним</a:t>
            </a:r>
            <a:r>
              <a:rPr lang="ru-RU" sz="2000" i="1" dirty="0"/>
              <a:t>)</a:t>
            </a:r>
            <a:endParaRPr lang="ru-RU" sz="2000" dirty="0"/>
          </a:p>
        </p:txBody>
      </p:sp>
      <p:pic>
        <p:nvPicPr>
          <p:cNvPr id="4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0939" y="4456645"/>
            <a:ext cx="1113061" cy="111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6344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8001000" cy="747936"/>
          </a:xfrm>
        </p:spPr>
        <p:txBody>
          <a:bodyPr/>
          <a:lstStyle/>
          <a:p>
            <a:pPr algn="ctr"/>
            <a:r>
              <a:rPr lang="ru-RU" sz="36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Шкала чисел (</a:t>
            </a:r>
            <a:r>
              <a:rPr lang="en-US" sz="36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range)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1" y="1752600"/>
            <a:ext cx="8745909" cy="4267200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err="1" smtClean="0"/>
              <a:t>Наприклад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/>
              <a:t> </a:t>
            </a:r>
            <a:r>
              <a:rPr lang="en-US" sz="2000" b="1" dirty="0">
                <a:solidFill>
                  <a:schemeClr val="accent6"/>
                </a:solidFill>
              </a:rPr>
              <a:t>range(1,10,3)</a:t>
            </a:r>
            <a:r>
              <a:rPr lang="en-US" sz="2000" dirty="0">
                <a:solidFill>
                  <a:schemeClr val="accent6"/>
                </a:solidFill>
              </a:rPr>
              <a:t> </a:t>
            </a:r>
            <a:endParaRPr lang="uk-UA" sz="2000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ru-RU" sz="2000" dirty="0" err="1" smtClean="0"/>
              <a:t>початковим</a:t>
            </a:r>
            <a:r>
              <a:rPr lang="ru-RU" sz="2000" dirty="0" smtClean="0"/>
              <a:t> </a:t>
            </a:r>
            <a:r>
              <a:rPr lang="ru-RU" sz="2000" dirty="0"/>
              <a:t>числом є </a:t>
            </a:r>
            <a:r>
              <a:rPr lang="ru-RU" sz="2000" b="1" dirty="0"/>
              <a:t>1</a:t>
            </a:r>
            <a:r>
              <a:rPr lang="ru-RU" sz="2000" dirty="0"/>
              <a:t> (</a:t>
            </a:r>
            <a:r>
              <a:rPr lang="ru-RU" sz="2000" dirty="0" err="1"/>
              <a:t>включно</a:t>
            </a:r>
            <a:r>
              <a:rPr lang="ru-RU" sz="2000" dirty="0"/>
              <a:t>), </a:t>
            </a:r>
            <a:r>
              <a:rPr lang="ru-RU" sz="2000" dirty="0" err="1"/>
              <a:t>кінцевим</a:t>
            </a:r>
            <a:r>
              <a:rPr lang="ru-RU" sz="2000" dirty="0"/>
              <a:t> числом є </a:t>
            </a:r>
            <a:r>
              <a:rPr lang="ru-RU" sz="2000" b="1" dirty="0"/>
              <a:t>10</a:t>
            </a:r>
            <a:r>
              <a:rPr lang="ru-RU" sz="2000" dirty="0"/>
              <a:t> (не </a:t>
            </a:r>
            <a:r>
              <a:rPr lang="ru-RU" sz="2000" dirty="0" err="1"/>
              <a:t>включно</a:t>
            </a:r>
            <a:r>
              <a:rPr lang="ru-RU" sz="2000" dirty="0"/>
              <a:t>), а </a:t>
            </a:r>
            <a:r>
              <a:rPr lang="ru-RU" sz="2000" dirty="0" err="1"/>
              <a:t>кроком</a:t>
            </a:r>
            <a:r>
              <a:rPr lang="ru-RU" sz="2000" dirty="0"/>
              <a:t> є </a:t>
            </a:r>
            <a:r>
              <a:rPr lang="ru-RU" sz="2000" b="1" dirty="0"/>
              <a:t>3</a:t>
            </a:r>
            <a:r>
              <a:rPr lang="ru-RU" sz="2000" dirty="0"/>
              <a:t>. Таким чином </a:t>
            </a:r>
            <a:r>
              <a:rPr lang="ru-RU" sz="2000" dirty="0" err="1"/>
              <a:t>ця</a:t>
            </a:r>
            <a:r>
              <a:rPr lang="ru-RU" sz="2000" dirty="0"/>
              <a:t> </a:t>
            </a:r>
            <a:r>
              <a:rPr lang="ru-RU" sz="2000" dirty="0" err="1"/>
              <a:t>функція</a:t>
            </a:r>
            <a:r>
              <a:rPr lang="ru-RU" sz="2000" dirty="0"/>
              <a:t> </a:t>
            </a:r>
            <a:r>
              <a:rPr lang="ru-RU" sz="2000" dirty="0" err="1"/>
              <a:t>утворює</a:t>
            </a:r>
            <a:r>
              <a:rPr lang="ru-RU" sz="2000" dirty="0"/>
              <a:t> </a:t>
            </a:r>
            <a:r>
              <a:rPr lang="ru-RU" sz="2000" dirty="0" err="1"/>
              <a:t>послідовність</a:t>
            </a:r>
            <a:r>
              <a:rPr lang="ru-RU" sz="2000" dirty="0"/>
              <a:t> чисел</a:t>
            </a:r>
            <a:r>
              <a:rPr lang="ru-RU" sz="2000" b="1" dirty="0"/>
              <a:t> [1,4,7]</a:t>
            </a:r>
            <a:r>
              <a:rPr lang="ru-RU" sz="2000" dirty="0"/>
              <a:t>.</a:t>
            </a:r>
          </a:p>
          <a:p>
            <a:pPr marL="0" indent="0">
              <a:buNone/>
            </a:pPr>
            <a:r>
              <a:rPr lang="en-US" sz="2000" b="1" dirty="0" smtClean="0">
                <a:solidFill>
                  <a:schemeClr val="accent6"/>
                </a:solidFill>
              </a:rPr>
              <a:t>range(3</a:t>
            </a:r>
            <a:r>
              <a:rPr lang="en-US" sz="2000" b="1" dirty="0">
                <a:solidFill>
                  <a:schemeClr val="accent6"/>
                </a:solidFill>
              </a:rPr>
              <a:t>,-3,-2</a:t>
            </a:r>
            <a:r>
              <a:rPr lang="en-US" sz="2000" b="1" dirty="0" smtClean="0">
                <a:solidFill>
                  <a:schemeClr val="accent6"/>
                </a:solidFill>
              </a:rPr>
              <a:t>)</a:t>
            </a:r>
            <a:endParaRPr lang="uk-UA" sz="2000" b="1" dirty="0" smtClean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en-US" sz="2000" dirty="0"/>
              <a:t> </a:t>
            </a:r>
            <a:r>
              <a:rPr lang="ru-RU" sz="2000" dirty="0" err="1"/>
              <a:t>створює</a:t>
            </a:r>
            <a:r>
              <a:rPr lang="ru-RU" sz="2000" dirty="0"/>
              <a:t> </a:t>
            </a:r>
            <a:r>
              <a:rPr lang="ru-RU" sz="2000" dirty="0" err="1"/>
              <a:t>набір</a:t>
            </a:r>
            <a:r>
              <a:rPr lang="ru-RU" sz="2000" dirty="0"/>
              <a:t> чисел </a:t>
            </a:r>
            <a:r>
              <a:rPr lang="ru-RU" sz="2000" b="1" dirty="0"/>
              <a:t>[3,1,-1]</a:t>
            </a:r>
            <a:r>
              <a:rPr lang="ru-RU" sz="2000" dirty="0"/>
              <a:t>, </a:t>
            </a:r>
            <a:r>
              <a:rPr lang="ru-RU" sz="2000" dirty="0" err="1"/>
              <a:t>оскільки</a:t>
            </a:r>
            <a:r>
              <a:rPr lang="ru-RU" sz="2000" dirty="0"/>
              <a:t> </a:t>
            </a:r>
            <a:r>
              <a:rPr lang="ru-RU" sz="2000" dirty="0" err="1"/>
              <a:t>починає</a:t>
            </a:r>
            <a:r>
              <a:rPr lang="ru-RU" sz="2000" dirty="0"/>
              <a:t> шкалу </a:t>
            </a:r>
            <a:r>
              <a:rPr lang="ru-RU" sz="2000" dirty="0" err="1"/>
              <a:t>із</a:t>
            </a:r>
            <a:r>
              <a:rPr lang="ru-RU" sz="2000" dirty="0"/>
              <a:t> </a:t>
            </a:r>
            <a:r>
              <a:rPr lang="ru-RU" sz="2000" dirty="0" err="1"/>
              <a:t>значення</a:t>
            </a:r>
            <a:r>
              <a:rPr lang="ru-RU" sz="2000" dirty="0"/>
              <a:t> </a:t>
            </a:r>
            <a:r>
              <a:rPr lang="ru-RU" sz="2000" b="1" dirty="0"/>
              <a:t>3</a:t>
            </a:r>
            <a:r>
              <a:rPr lang="ru-RU" sz="2000" dirty="0"/>
              <a:t>, і </a:t>
            </a:r>
            <a:r>
              <a:rPr lang="ru-RU" sz="2000" dirty="0" err="1"/>
              <a:t>перебирає</a:t>
            </a:r>
            <a:r>
              <a:rPr lang="ru-RU" sz="2000" dirty="0"/>
              <a:t> числа з </a:t>
            </a:r>
            <a:r>
              <a:rPr lang="ru-RU" sz="2000" dirty="0" err="1"/>
              <a:t>кроком</a:t>
            </a:r>
            <a:r>
              <a:rPr lang="ru-RU" sz="2000" dirty="0"/>
              <a:t> </a:t>
            </a:r>
            <a:r>
              <a:rPr lang="ru-RU" sz="2000" b="1" dirty="0"/>
              <a:t>-2</a:t>
            </a:r>
            <a:r>
              <a:rPr lang="ru-RU" sz="2000" dirty="0"/>
              <a:t> </a:t>
            </a:r>
            <a:r>
              <a:rPr lang="ru-RU" sz="2000" dirty="0" err="1"/>
              <a:t>поки</a:t>
            </a:r>
            <a:r>
              <a:rPr lang="ru-RU" sz="2000" dirty="0"/>
              <a:t> не </a:t>
            </a:r>
            <a:r>
              <a:rPr lang="ru-RU" sz="2000" dirty="0" err="1"/>
              <a:t>досягне</a:t>
            </a:r>
            <a:r>
              <a:rPr lang="ru-RU" sz="2000" dirty="0"/>
              <a:t> </a:t>
            </a:r>
            <a:r>
              <a:rPr lang="ru-RU" sz="2000" dirty="0" err="1"/>
              <a:t>значення</a:t>
            </a:r>
            <a:r>
              <a:rPr lang="ru-RU" sz="2000" b="1" dirty="0"/>
              <a:t> -3 </a:t>
            </a:r>
            <a:r>
              <a:rPr lang="ru-RU" sz="2000" dirty="0"/>
              <a:t>(не </a:t>
            </a:r>
            <a:r>
              <a:rPr lang="ru-RU" sz="2000" dirty="0" err="1"/>
              <a:t>включаючи</a:t>
            </a:r>
            <a:r>
              <a:rPr lang="ru-RU" sz="2000" dirty="0"/>
              <a:t> </a:t>
            </a:r>
            <a:r>
              <a:rPr lang="ru-RU" sz="2000" dirty="0" err="1"/>
              <a:t>це</a:t>
            </a:r>
            <a:r>
              <a:rPr lang="ru-RU" sz="2000" dirty="0"/>
              <a:t> число). </a:t>
            </a:r>
            <a:r>
              <a:rPr lang="ru-RU" sz="2000" dirty="0" err="1"/>
              <a:t>Якби</a:t>
            </a:r>
            <a:r>
              <a:rPr lang="ru-RU" sz="2000" dirty="0"/>
              <a:t> нам </a:t>
            </a:r>
            <a:r>
              <a:rPr lang="ru-RU" sz="2000" dirty="0" err="1"/>
              <a:t>потрібно</a:t>
            </a:r>
            <a:r>
              <a:rPr lang="ru-RU" sz="2000" dirty="0"/>
              <a:t> </a:t>
            </a:r>
            <a:r>
              <a:rPr lang="ru-RU" sz="2000" dirty="0" err="1"/>
              <a:t>було</a:t>
            </a:r>
            <a:r>
              <a:rPr lang="ru-RU" sz="2000" dirty="0"/>
              <a:t> </a:t>
            </a:r>
            <a:r>
              <a:rPr lang="ru-RU" sz="2000" dirty="0" err="1"/>
              <a:t>включити</a:t>
            </a:r>
            <a:r>
              <a:rPr lang="ru-RU" sz="2000" dirty="0"/>
              <a:t> й число </a:t>
            </a:r>
            <a:r>
              <a:rPr lang="ru-RU" sz="2000" b="1" dirty="0"/>
              <a:t>-3</a:t>
            </a:r>
            <a:r>
              <a:rPr lang="ru-RU" sz="2000" dirty="0"/>
              <a:t> у </a:t>
            </a:r>
            <a:r>
              <a:rPr lang="ru-RU" sz="2000" dirty="0" err="1"/>
              <a:t>цю</a:t>
            </a:r>
            <a:r>
              <a:rPr lang="ru-RU" sz="2000" dirty="0"/>
              <a:t> шкалу, </a:t>
            </a:r>
            <a:r>
              <a:rPr lang="ru-RU" sz="2000" dirty="0" err="1"/>
              <a:t>функцію</a:t>
            </a:r>
            <a:r>
              <a:rPr lang="ru-RU" sz="2000" dirty="0"/>
              <a:t> </a:t>
            </a:r>
            <a:r>
              <a:rPr lang="ru-RU" sz="2000" dirty="0" err="1"/>
              <a:t>слід</a:t>
            </a:r>
            <a:r>
              <a:rPr lang="ru-RU" sz="2000" dirty="0"/>
              <a:t> </a:t>
            </a:r>
            <a:r>
              <a:rPr lang="ru-RU" sz="2000" dirty="0" err="1"/>
              <a:t>було</a:t>
            </a:r>
            <a:r>
              <a:rPr lang="ru-RU" sz="2000" dirty="0"/>
              <a:t> би </a:t>
            </a:r>
            <a:r>
              <a:rPr lang="ru-RU" sz="2000" dirty="0" err="1"/>
              <a:t>записати</a:t>
            </a:r>
            <a:r>
              <a:rPr lang="ru-RU" sz="2000" dirty="0"/>
              <a:t> як </a:t>
            </a:r>
            <a:r>
              <a:rPr lang="en-US" sz="2000" b="1" dirty="0">
                <a:solidFill>
                  <a:schemeClr val="accent6"/>
                </a:solidFill>
              </a:rPr>
              <a:t>range(3,-4,-2)</a:t>
            </a:r>
            <a:r>
              <a:rPr lang="en-US" sz="2000" dirty="0"/>
              <a:t>.</a:t>
            </a:r>
          </a:p>
        </p:txBody>
      </p:sp>
      <p:pic>
        <p:nvPicPr>
          <p:cNvPr id="4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0939" y="5711566"/>
            <a:ext cx="1113061" cy="111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43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8669" y="160338"/>
            <a:ext cx="8001000" cy="891952"/>
          </a:xfrm>
        </p:spPr>
        <p:txBody>
          <a:bodyPr/>
          <a:lstStyle/>
          <a:p>
            <a:pPr algn="ctr"/>
            <a:r>
              <a:rPr lang="ru-RU" sz="36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Команда циклу</a:t>
            </a:r>
          </a:p>
        </p:txBody>
      </p:sp>
      <p:pic>
        <p:nvPicPr>
          <p:cNvPr id="4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4" y="5734116"/>
            <a:ext cx="1113061" cy="111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Зеленая стеклянная кнопка Квадратная кнопка с рамкой металла R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Зеленая стеклянная кнопка Квадратная кнопка с рамкой металла R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24671" y="2204864"/>
            <a:ext cx="8819329" cy="323165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/>
              <a:t>Цикл з параметром </a:t>
            </a:r>
            <a:r>
              <a:rPr lang="ru-RU" sz="2000" dirty="0" err="1"/>
              <a:t>використовується</a:t>
            </a:r>
            <a:r>
              <a:rPr lang="ru-RU" sz="2000" dirty="0"/>
              <a:t>, коли </a:t>
            </a:r>
            <a:r>
              <a:rPr lang="ru-RU" sz="2000" dirty="0" err="1"/>
              <a:t>потрібно</a:t>
            </a:r>
            <a:r>
              <a:rPr lang="ru-RU" sz="2000" dirty="0"/>
              <a:t> </a:t>
            </a:r>
            <a:r>
              <a:rPr lang="ru-RU" sz="2000" dirty="0" err="1"/>
              <a:t>забезпечити</a:t>
            </a:r>
            <a:r>
              <a:rPr lang="ru-RU" sz="2000" dirty="0"/>
              <a:t> </a:t>
            </a:r>
            <a:r>
              <a:rPr lang="ru-RU" sz="2000" dirty="0" err="1"/>
              <a:t>повторення</a:t>
            </a:r>
            <a:r>
              <a:rPr lang="ru-RU" sz="2000" dirty="0"/>
              <a:t> блоку команд </a:t>
            </a:r>
            <a:r>
              <a:rPr lang="ru-RU" sz="2000" dirty="0" err="1"/>
              <a:t>вказану</a:t>
            </a:r>
            <a:r>
              <a:rPr lang="ru-RU" sz="2000" dirty="0"/>
              <a:t> </a:t>
            </a:r>
            <a:r>
              <a:rPr lang="ru-RU" sz="2000" dirty="0" err="1"/>
              <a:t>кількість</a:t>
            </a:r>
            <a:r>
              <a:rPr lang="ru-RU" sz="2000" dirty="0"/>
              <a:t> </a:t>
            </a:r>
            <a:r>
              <a:rPr lang="ru-RU" sz="2000" dirty="0" err="1"/>
              <a:t>разів</a:t>
            </a:r>
            <a:r>
              <a:rPr lang="ru-RU" sz="2000" dirty="0"/>
              <a:t>. Параметр при </a:t>
            </a:r>
            <a:r>
              <a:rPr lang="ru-RU" sz="2000" dirty="0" err="1"/>
              <a:t>цьому</a:t>
            </a:r>
            <a:r>
              <a:rPr lang="ru-RU" sz="2000" dirty="0"/>
              <a:t> </a:t>
            </a:r>
            <a:r>
              <a:rPr lang="ru-RU" sz="2000" dirty="0" err="1"/>
              <a:t>має</a:t>
            </a:r>
            <a:r>
              <a:rPr lang="ru-RU" sz="2000" dirty="0"/>
              <a:t> </a:t>
            </a:r>
            <a:r>
              <a:rPr lang="ru-RU" sz="2000" dirty="0" err="1"/>
              <a:t>набувати</a:t>
            </a:r>
            <a:r>
              <a:rPr lang="ru-RU" sz="2000" dirty="0"/>
              <a:t> </a:t>
            </a:r>
            <a:r>
              <a:rPr lang="ru-RU" sz="2000" dirty="0" err="1"/>
              <a:t>значень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входять</a:t>
            </a:r>
            <a:r>
              <a:rPr lang="ru-RU" sz="2000" dirty="0"/>
              <a:t> у </a:t>
            </a:r>
            <a:r>
              <a:rPr lang="ru-RU" sz="2000" dirty="0" err="1"/>
              <a:t>певну</a:t>
            </a:r>
            <a:r>
              <a:rPr lang="ru-RU" sz="2000" dirty="0"/>
              <a:t> шкалу (чисел, букв </a:t>
            </a:r>
            <a:r>
              <a:rPr lang="ru-RU" sz="2000" dirty="0" err="1"/>
              <a:t>чи</a:t>
            </a:r>
            <a:r>
              <a:rPr lang="ru-RU" sz="2000" dirty="0"/>
              <a:t> </a:t>
            </a:r>
            <a:r>
              <a:rPr lang="ru-RU" sz="2000" dirty="0" err="1"/>
              <a:t>інших</a:t>
            </a:r>
            <a:r>
              <a:rPr lang="ru-RU" sz="2000" dirty="0"/>
              <a:t> </a:t>
            </a:r>
            <a:r>
              <a:rPr lang="ru-RU" sz="2000" dirty="0" err="1"/>
              <a:t>елементів</a:t>
            </a:r>
            <a:r>
              <a:rPr lang="ru-RU" sz="2000" dirty="0"/>
              <a:t>).</a:t>
            </a:r>
          </a:p>
          <a:p>
            <a:r>
              <a:rPr lang="en-US" sz="2400" b="1" dirty="0">
                <a:solidFill>
                  <a:schemeClr val="accent6"/>
                </a:solidFill>
              </a:rPr>
              <a:t>for</a:t>
            </a:r>
            <a:r>
              <a:rPr lang="en-US" sz="2400" b="1" dirty="0"/>
              <a:t> </a:t>
            </a:r>
            <a:r>
              <a:rPr lang="ru-RU" sz="2400" i="1" dirty="0" err="1"/>
              <a:t>змінна</a:t>
            </a:r>
            <a:r>
              <a:rPr lang="ru-RU" sz="2400" i="1" dirty="0"/>
              <a:t> </a:t>
            </a:r>
            <a:r>
              <a:rPr lang="en-US" sz="2400" b="1" dirty="0">
                <a:solidFill>
                  <a:schemeClr val="accent6"/>
                </a:solidFill>
              </a:rPr>
              <a:t>in</a:t>
            </a:r>
            <a:r>
              <a:rPr lang="en-US" sz="2400" b="1" dirty="0"/>
              <a:t> </a:t>
            </a:r>
            <a:r>
              <a:rPr lang="ru-RU" sz="2400" i="1" dirty="0"/>
              <a:t>шкала</a:t>
            </a:r>
            <a:r>
              <a:rPr lang="ru-RU" sz="2400" b="1" dirty="0"/>
              <a:t>:</a:t>
            </a:r>
            <a:r>
              <a:rPr lang="ru-RU" sz="2400" dirty="0"/>
              <a:t>     </a:t>
            </a:r>
            <a:r>
              <a:rPr lang="ru-RU" sz="2400" i="1" dirty="0" err="1"/>
              <a:t>команди</a:t>
            </a:r>
            <a:endParaRPr lang="ru-RU" sz="2400" dirty="0"/>
          </a:p>
          <a:p>
            <a:r>
              <a:rPr lang="ru-RU" sz="2000" b="1" dirty="0" err="1"/>
              <a:t>Змінна</a:t>
            </a:r>
            <a:r>
              <a:rPr lang="ru-RU" sz="2000" dirty="0"/>
              <a:t> - </a:t>
            </a:r>
            <a:r>
              <a:rPr lang="ru-RU" sz="2000" dirty="0" err="1"/>
              <a:t>це</a:t>
            </a:r>
            <a:r>
              <a:rPr lang="ru-RU" sz="2000" dirty="0"/>
              <a:t> параметр, </a:t>
            </a:r>
            <a:r>
              <a:rPr lang="ru-RU" sz="2000" b="1" dirty="0" err="1"/>
              <a:t>лічильник</a:t>
            </a:r>
            <a:r>
              <a:rPr lang="ru-RU" sz="2000" dirty="0"/>
              <a:t>, </a:t>
            </a:r>
            <a:r>
              <a:rPr lang="ru-RU" sz="2000" dirty="0" err="1"/>
              <a:t>котрий</a:t>
            </a:r>
            <a:r>
              <a:rPr lang="ru-RU" sz="2000" dirty="0"/>
              <a:t> </a:t>
            </a:r>
            <a:r>
              <a:rPr lang="ru-RU" sz="2000" dirty="0" err="1"/>
              <a:t>змінює</a:t>
            </a:r>
            <a:r>
              <a:rPr lang="ru-RU" sz="2000" dirty="0"/>
              <a:t> </a:t>
            </a:r>
            <a:r>
              <a:rPr lang="ru-RU" sz="2000" dirty="0" err="1"/>
              <a:t>своє</a:t>
            </a:r>
            <a:r>
              <a:rPr lang="ru-RU" sz="2000" dirty="0"/>
              <a:t> </a:t>
            </a:r>
            <a:r>
              <a:rPr lang="ru-RU" sz="2000" dirty="0" err="1"/>
              <a:t>значення</a:t>
            </a:r>
            <a:r>
              <a:rPr lang="ru-RU" sz="2000" dirty="0"/>
              <a:t> </a:t>
            </a:r>
            <a:r>
              <a:rPr lang="ru-RU" sz="2000" dirty="0" err="1"/>
              <a:t>щоразу</a:t>
            </a:r>
            <a:r>
              <a:rPr lang="ru-RU" sz="2000" dirty="0"/>
              <a:t> при </a:t>
            </a:r>
            <a:r>
              <a:rPr lang="ru-RU" sz="2000" dirty="0" err="1"/>
              <a:t>виконанні</a:t>
            </a:r>
            <a:r>
              <a:rPr lang="ru-RU" sz="2000" dirty="0"/>
              <a:t> команд циклу.</a:t>
            </a:r>
          </a:p>
          <a:p>
            <a:r>
              <a:rPr lang="ru-RU" sz="2000" dirty="0" err="1"/>
              <a:t>Одне</a:t>
            </a:r>
            <a:r>
              <a:rPr lang="ru-RU" sz="2000" dirty="0"/>
              <a:t> </a:t>
            </a:r>
            <a:r>
              <a:rPr lang="ru-RU" sz="2000" dirty="0" err="1"/>
              <a:t>виконання</a:t>
            </a:r>
            <a:r>
              <a:rPr lang="ru-RU" sz="2000" dirty="0"/>
              <a:t> команд циклу </a:t>
            </a:r>
            <a:r>
              <a:rPr lang="ru-RU" sz="2000" dirty="0" err="1"/>
              <a:t>називається</a:t>
            </a:r>
            <a:r>
              <a:rPr lang="ru-RU" sz="2000" dirty="0"/>
              <a:t> </a:t>
            </a:r>
            <a:r>
              <a:rPr lang="ru-RU" sz="2000" b="1" dirty="0" err="1"/>
              <a:t>ітерацією</a:t>
            </a:r>
            <a:r>
              <a:rPr lang="ru-RU" sz="2000" dirty="0"/>
              <a:t>.</a:t>
            </a:r>
          </a:p>
          <a:p>
            <a:r>
              <a:rPr lang="ru-RU" sz="2000" b="1" dirty="0" err="1"/>
              <a:t>Тіло</a:t>
            </a:r>
            <a:r>
              <a:rPr lang="ru-RU" sz="2000" b="1" dirty="0"/>
              <a:t> циклу</a:t>
            </a:r>
            <a:r>
              <a:rPr lang="ru-RU" sz="2000" dirty="0"/>
              <a:t> </a:t>
            </a:r>
            <a:r>
              <a:rPr lang="ru-RU" sz="2000" dirty="0" err="1"/>
              <a:t>складається</a:t>
            </a:r>
            <a:r>
              <a:rPr lang="ru-RU" sz="2000" dirty="0"/>
              <a:t> з команд, </a:t>
            </a:r>
            <a:r>
              <a:rPr lang="ru-RU" sz="2000" dirty="0" err="1"/>
              <a:t>котрі</a:t>
            </a:r>
            <a:r>
              <a:rPr lang="ru-RU" sz="2000" dirty="0"/>
              <a:t> </a:t>
            </a:r>
            <a:r>
              <a:rPr lang="ru-RU" sz="2000" dirty="0" err="1"/>
              <a:t>виконуються</a:t>
            </a:r>
            <a:r>
              <a:rPr lang="ru-RU" sz="2000" dirty="0"/>
              <a:t> </a:t>
            </a:r>
            <a:r>
              <a:rPr lang="ru-RU" sz="2000" dirty="0" err="1"/>
              <a:t>кілька</a:t>
            </a:r>
            <a:r>
              <a:rPr lang="ru-RU" sz="2000" dirty="0"/>
              <a:t> </a:t>
            </a:r>
            <a:r>
              <a:rPr lang="ru-RU" sz="2000" dirty="0" err="1"/>
              <a:t>разів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0647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8669" y="160338"/>
            <a:ext cx="8001000" cy="891952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Команда циклу</a:t>
            </a:r>
            <a:endParaRPr lang="ru-RU" sz="3200" dirty="0"/>
          </a:p>
        </p:txBody>
      </p:sp>
      <p:pic>
        <p:nvPicPr>
          <p:cNvPr id="4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4" y="5734116"/>
            <a:ext cx="1113061" cy="111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Зеленая стеклянная кнопка Квадратная кнопка с рамкой металла R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Зеленая стеклянная кнопка Квадратная кнопка с рамкой металла R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612774" y="1700808"/>
            <a:ext cx="7991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6"/>
                </a:solidFill>
              </a:rPr>
              <a:t>Задача 1. </a:t>
            </a:r>
            <a:r>
              <a:rPr lang="ru-RU" sz="2400" b="1" dirty="0" err="1">
                <a:solidFill>
                  <a:schemeClr val="accent6"/>
                </a:solidFill>
              </a:rPr>
              <a:t>Надрукувати</a:t>
            </a:r>
            <a:r>
              <a:rPr lang="ru-RU" sz="2400" b="1" dirty="0">
                <a:solidFill>
                  <a:schemeClr val="accent6"/>
                </a:solidFill>
              </a:rPr>
              <a:t> числа </a:t>
            </a:r>
            <a:r>
              <a:rPr lang="ru-RU" sz="2400" b="1" dirty="0" err="1">
                <a:solidFill>
                  <a:schemeClr val="accent6"/>
                </a:solidFill>
              </a:rPr>
              <a:t>від</a:t>
            </a:r>
            <a:r>
              <a:rPr lang="ru-RU" sz="2400" b="1" dirty="0">
                <a:solidFill>
                  <a:schemeClr val="accent6"/>
                </a:solidFill>
              </a:rPr>
              <a:t> 1 до 10</a:t>
            </a:r>
            <a:endParaRPr lang="ru-RU" sz="2400" b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10" y="2564904"/>
            <a:ext cx="4586725" cy="125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191943"/>
            <a:ext cx="1440160" cy="3615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493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8669" y="160338"/>
            <a:ext cx="8001000" cy="891952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Команда циклу</a:t>
            </a:r>
            <a:endParaRPr lang="ru-RU" sz="3200" dirty="0"/>
          </a:p>
        </p:txBody>
      </p:sp>
      <p:pic>
        <p:nvPicPr>
          <p:cNvPr id="4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4" y="5734116"/>
            <a:ext cx="1113061" cy="111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Зеленая стеклянная кнопка Квадратная кнопка с рамкой металла R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Зеленая стеклянная кнопка Квадратная кнопка с рамкой металла R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612774" y="1700808"/>
            <a:ext cx="7991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6"/>
                </a:solidFill>
              </a:rPr>
              <a:t>Задача 2. </a:t>
            </a:r>
            <a:r>
              <a:rPr lang="ru-RU" sz="2400" b="1" dirty="0" err="1">
                <a:solidFill>
                  <a:schemeClr val="accent6"/>
                </a:solidFill>
              </a:rPr>
              <a:t>Надрукувати</a:t>
            </a:r>
            <a:r>
              <a:rPr lang="ru-RU" sz="2400" b="1" dirty="0">
                <a:solidFill>
                  <a:schemeClr val="accent6"/>
                </a:solidFill>
              </a:rPr>
              <a:t> числа </a:t>
            </a:r>
            <a:r>
              <a:rPr lang="ru-RU" sz="2400" b="1" dirty="0" err="1">
                <a:solidFill>
                  <a:schemeClr val="accent6"/>
                </a:solidFill>
              </a:rPr>
              <a:t>від</a:t>
            </a:r>
            <a:r>
              <a:rPr lang="ru-RU" sz="2400" b="1" dirty="0">
                <a:solidFill>
                  <a:schemeClr val="accent6"/>
                </a:solidFill>
              </a:rPr>
              <a:t> 1 до 20 у рядок</a:t>
            </a:r>
            <a:endParaRPr lang="ru-RU" sz="2400" b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395" y="2564904"/>
            <a:ext cx="4269046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94" y="4116996"/>
            <a:ext cx="7590843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686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8669" y="160338"/>
            <a:ext cx="8001000" cy="891952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Команда циклу</a:t>
            </a:r>
            <a:endParaRPr lang="ru-RU" sz="3200" dirty="0"/>
          </a:p>
        </p:txBody>
      </p:sp>
      <p:pic>
        <p:nvPicPr>
          <p:cNvPr id="4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4" y="5734116"/>
            <a:ext cx="1113061" cy="111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Зеленая стеклянная кнопка Квадратная кнопка с рамкой металла R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Зеленая стеклянная кнопка Квадратная кнопка с рамкой металла R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56244" y="1700808"/>
            <a:ext cx="55546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6"/>
                </a:solidFill>
              </a:rPr>
              <a:t>Задача 3. </a:t>
            </a:r>
            <a:r>
              <a:rPr lang="ru-RU" sz="2400" b="1" dirty="0" err="1">
                <a:solidFill>
                  <a:schemeClr val="accent6"/>
                </a:solidFill>
              </a:rPr>
              <a:t>Знайти</a:t>
            </a:r>
            <a:r>
              <a:rPr lang="ru-RU" sz="2400" b="1" dirty="0">
                <a:solidFill>
                  <a:schemeClr val="accent6"/>
                </a:solidFill>
              </a:rPr>
              <a:t> суму чисел </a:t>
            </a:r>
            <a:r>
              <a:rPr lang="ru-RU" sz="2400" b="1" dirty="0" err="1">
                <a:solidFill>
                  <a:schemeClr val="accent6"/>
                </a:solidFill>
              </a:rPr>
              <a:t>від</a:t>
            </a:r>
            <a:r>
              <a:rPr lang="ru-RU" sz="2400" b="1" dirty="0">
                <a:solidFill>
                  <a:schemeClr val="accent6"/>
                </a:solidFill>
              </a:rPr>
              <a:t> 1 до 20</a:t>
            </a:r>
            <a:endParaRPr lang="ru-RU" sz="2400" b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700808"/>
            <a:ext cx="2592288" cy="1404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1812" y="3287848"/>
            <a:ext cx="88639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6"/>
                </a:solidFill>
              </a:rPr>
              <a:t>Задача </a:t>
            </a:r>
            <a:r>
              <a:rPr lang="en-US" sz="2400" b="1" dirty="0" smtClean="0">
                <a:solidFill>
                  <a:schemeClr val="accent6"/>
                </a:solidFill>
              </a:rPr>
              <a:t>4</a:t>
            </a:r>
            <a:r>
              <a:rPr lang="ru-RU" sz="2400" b="1" dirty="0" smtClean="0">
                <a:solidFill>
                  <a:schemeClr val="accent6"/>
                </a:solidFill>
              </a:rPr>
              <a:t>. </a:t>
            </a:r>
            <a:r>
              <a:rPr lang="ru-RU" sz="2400" b="1" dirty="0">
                <a:solidFill>
                  <a:schemeClr val="accent6"/>
                </a:solidFill>
              </a:rPr>
              <a:t>З </a:t>
            </a:r>
            <a:r>
              <a:rPr lang="ru-RU" sz="2400" b="1" dirty="0" err="1">
                <a:solidFill>
                  <a:schemeClr val="accent6"/>
                </a:solidFill>
              </a:rPr>
              <a:t>клавіатури</a:t>
            </a:r>
            <a:r>
              <a:rPr lang="ru-RU" sz="2400" b="1" dirty="0">
                <a:solidFill>
                  <a:schemeClr val="accent6"/>
                </a:solidFill>
              </a:rPr>
              <a:t> вводиться два числа. </a:t>
            </a:r>
            <a:r>
              <a:rPr lang="ru-RU" sz="2400" b="1" dirty="0" err="1">
                <a:solidFill>
                  <a:schemeClr val="accent6"/>
                </a:solidFill>
              </a:rPr>
              <a:t>Знайти</a:t>
            </a:r>
            <a:r>
              <a:rPr lang="ru-RU" sz="2400" b="1" dirty="0">
                <a:solidFill>
                  <a:schemeClr val="accent6"/>
                </a:solidFill>
              </a:rPr>
              <a:t> суму </a:t>
            </a:r>
            <a:r>
              <a:rPr lang="ru-RU" sz="2400" b="1" dirty="0" err="1">
                <a:solidFill>
                  <a:schemeClr val="accent6"/>
                </a:solidFill>
              </a:rPr>
              <a:t>парних</a:t>
            </a:r>
            <a:r>
              <a:rPr lang="ru-RU" sz="2400" b="1" dirty="0">
                <a:solidFill>
                  <a:schemeClr val="accent6"/>
                </a:solidFill>
              </a:rPr>
              <a:t> чисел, </a:t>
            </a:r>
            <a:r>
              <a:rPr lang="ru-RU" sz="2400" b="1" dirty="0" err="1">
                <a:solidFill>
                  <a:schemeClr val="accent6"/>
                </a:solidFill>
              </a:rPr>
              <a:t>які</a:t>
            </a:r>
            <a:r>
              <a:rPr lang="ru-RU" sz="2400" b="1" dirty="0">
                <a:solidFill>
                  <a:schemeClr val="accent6"/>
                </a:solidFill>
              </a:rPr>
              <a:t> </a:t>
            </a:r>
            <a:r>
              <a:rPr lang="ru-RU" sz="2400" b="1" dirty="0" err="1">
                <a:solidFill>
                  <a:schemeClr val="accent6"/>
                </a:solidFill>
              </a:rPr>
              <a:t>розміщені</a:t>
            </a:r>
            <a:r>
              <a:rPr lang="ru-RU" sz="2400" b="1" dirty="0">
                <a:solidFill>
                  <a:schemeClr val="accent6"/>
                </a:solidFill>
              </a:rPr>
              <a:t> </a:t>
            </a:r>
            <a:r>
              <a:rPr lang="ru-RU" sz="2400" b="1" dirty="0" err="1">
                <a:solidFill>
                  <a:schemeClr val="accent6"/>
                </a:solidFill>
              </a:rPr>
              <a:t>між</a:t>
            </a:r>
            <a:r>
              <a:rPr lang="ru-RU" sz="2400" b="1" dirty="0">
                <a:solidFill>
                  <a:schemeClr val="accent6"/>
                </a:solidFill>
              </a:rPr>
              <a:t> ними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118844"/>
            <a:ext cx="7134081" cy="2478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686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352928" cy="1216025"/>
          </a:xfrm>
        </p:spPr>
        <p:txBody>
          <a:bodyPr/>
          <a:lstStyle/>
          <a:p>
            <a:pPr algn="ctr"/>
            <a:r>
              <a:rPr lang="uk-UA" b="1" spc="6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Бажаю успіхів у </a:t>
            </a:r>
            <a:br>
              <a:rPr lang="uk-UA" b="1" spc="6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spc="6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програмуванні!</a:t>
            </a:r>
            <a:endParaRPr lang="ru-RU" b="1" spc="60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570" y="4077072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78669" y="160338"/>
            <a:ext cx="8001000" cy="891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pPr algn="ctr"/>
            <a:r>
              <a:rPr lang="ru-RU" sz="24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Команда циклу</a:t>
            </a:r>
            <a:endParaRPr lang="ru-RU" kern="0" dirty="0"/>
          </a:p>
        </p:txBody>
      </p:sp>
    </p:spTree>
    <p:extLst>
      <p:ext uri="{BB962C8B-B14F-4D97-AF65-F5344CB8AC3E}">
        <p14:creationId xmlns:p14="http://schemas.microsoft.com/office/powerpoint/2010/main" val="401852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Профиль">
  <a:themeElements>
    <a:clrScheme name="Профиль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Профиль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рофиль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офиль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1891</TotalTime>
  <Words>200</Words>
  <Application>Microsoft Office PowerPoint</Application>
  <PresentationFormat>Экран (4:3)</PresentationFormat>
  <Paragraphs>41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Профиль</vt:lpstr>
      <vt:lpstr>Презентация PowerPoint</vt:lpstr>
      <vt:lpstr>Презентация PowerPoint</vt:lpstr>
      <vt:lpstr>Технологічні цикли</vt:lpstr>
      <vt:lpstr>Презентация PowerPoint</vt:lpstr>
      <vt:lpstr>Презентация PowerPoint</vt:lpstr>
      <vt:lpstr>Презентация PowerPoint</vt:lpstr>
      <vt:lpstr>Шкала чисел (range)</vt:lpstr>
      <vt:lpstr>Шкала чисел (range)</vt:lpstr>
      <vt:lpstr>Команда циклу</vt:lpstr>
      <vt:lpstr>Команда циклу</vt:lpstr>
      <vt:lpstr>Команда циклу</vt:lpstr>
      <vt:lpstr>Команда циклу</vt:lpstr>
      <vt:lpstr>Бажаю успіхів у  програмуванні!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DESIGN</dc:creator>
  <cp:lastModifiedBy>Пользователь Windows</cp:lastModifiedBy>
  <cp:revision>99</cp:revision>
  <dcterms:created xsi:type="dcterms:W3CDTF">2010-08-17T12:07:59Z</dcterms:created>
  <dcterms:modified xsi:type="dcterms:W3CDTF">2022-02-18T19:59:20Z</dcterms:modified>
</cp:coreProperties>
</file>