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2"/>
  </p:notesMasterIdLst>
  <p:sldIdLst>
    <p:sldId id="260" r:id="rId2"/>
    <p:sldId id="295" r:id="rId3"/>
    <p:sldId id="288" r:id="rId4"/>
    <p:sldId id="284" r:id="rId5"/>
    <p:sldId id="285" r:id="rId6"/>
    <p:sldId id="286" r:id="rId7"/>
    <p:sldId id="290" r:id="rId8"/>
    <p:sldId id="296" r:id="rId9"/>
    <p:sldId id="294" r:id="rId10"/>
    <p:sldId id="269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003366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268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24.11.2021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644525" y="1556792"/>
            <a:ext cx="81375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ru-RU" sz="48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Логічні</a:t>
            </a:r>
            <a:r>
              <a:rPr lang="ru-RU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 </a:t>
            </a:r>
            <a:r>
              <a:rPr lang="ru-RU" sz="48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оператори</a:t>
            </a:r>
            <a:r>
              <a:rPr lang="ru-RU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 </a:t>
            </a:r>
            <a:r>
              <a:rPr lang="en-US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and, or, not. </a:t>
            </a:r>
            <a:r>
              <a:rPr lang="ru-RU" sz="48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Розгалуження</a:t>
            </a:r>
            <a:r>
              <a:rPr lang="ru-RU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 в  </a:t>
            </a:r>
            <a:r>
              <a:rPr lang="en-US" sz="48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</a:rPr>
              <a:t>Python</a:t>
            </a: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313" y="5149143"/>
            <a:ext cx="1811241" cy="124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001000" cy="523220"/>
          </a:xfr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kern="1200" dirty="0">
                <a:solidFill>
                  <a:prstClr val="white"/>
                </a:solidFill>
              </a:rPr>
              <a:t>Розгалуження 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50" y="1268760"/>
            <a:ext cx="8040197" cy="281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51" y="4293095"/>
            <a:ext cx="3503693" cy="231622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17000">
                <a:schemeClr val="accent1">
                  <a:tint val="44500"/>
                  <a:satMod val="160000"/>
                </a:schemeClr>
              </a:gs>
              <a:gs pos="100000">
                <a:srgbClr val="FFFF00"/>
              </a:gs>
            </a:gsLst>
            <a:lin ang="5400000" scaled="1"/>
            <a:tileRect/>
          </a:gra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487" y="4293095"/>
            <a:ext cx="3872156" cy="206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158397" y="745540"/>
            <a:ext cx="302433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algn="ctr" eaLnBrk="0" hangingPunct="0">
              <a:defRPr sz="2800" b="1">
                <a:solidFill>
                  <a:prstClr val="white"/>
                </a:solidFill>
              </a:defRPr>
            </a:lvl1pPr>
            <a:lvl2pPr eaLnBrk="0" hangingPunct="0">
              <a:defRPr sz="3800"/>
            </a:lvl2pPr>
            <a:lvl3pPr eaLnBrk="0" hangingPunct="0">
              <a:defRPr sz="3800"/>
            </a:lvl3pPr>
            <a:lvl4pPr eaLnBrk="0" hangingPunct="0">
              <a:defRPr sz="3800"/>
            </a:lvl4pPr>
            <a:lvl5pPr eaLnBrk="0" hangingPunct="0">
              <a:defRPr sz="3800"/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800"/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800"/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800"/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800"/>
            </a:lvl9pPr>
          </a:lstStyle>
          <a:p>
            <a:r>
              <a:rPr lang="uk-UA" dirty="0"/>
              <a:t>неповне </a:t>
            </a: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820906" y="745540"/>
            <a:ext cx="307957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800" b="1" kern="1200" dirty="0" smtClean="0">
                <a:solidFill>
                  <a:prstClr val="white"/>
                </a:solidFill>
              </a:rPr>
              <a:t>повне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236146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2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5076057" y="2564903"/>
            <a:ext cx="3672408" cy="154080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r>
              <a:rPr lang="ru-RU" sz="1600" b="1" dirty="0" err="1">
                <a:solidFill>
                  <a:srgbClr val="336699"/>
                </a:solidFill>
              </a:rPr>
              <a:t>if</a:t>
            </a:r>
            <a:r>
              <a:rPr lang="ru-RU" sz="1600" b="1" dirty="0">
                <a:solidFill>
                  <a:srgbClr val="336699"/>
                </a:solidFill>
              </a:rPr>
              <a:t> </a:t>
            </a:r>
            <a:r>
              <a:rPr lang="ru-RU" sz="1600" b="1" dirty="0" err="1">
                <a:solidFill>
                  <a:srgbClr val="336699"/>
                </a:solidFill>
              </a:rPr>
              <a:t>логічний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вираз</a:t>
            </a:r>
            <a:r>
              <a:rPr lang="ru-RU" sz="1600" b="1" dirty="0">
                <a:solidFill>
                  <a:srgbClr val="336699"/>
                </a:solidFill>
              </a:rPr>
              <a:t>:</a:t>
            </a:r>
          </a:p>
          <a:p>
            <a:r>
              <a:rPr lang="ru-RU" sz="1600" b="1" dirty="0" err="1">
                <a:solidFill>
                  <a:srgbClr val="336699"/>
                </a:solidFill>
              </a:rPr>
              <a:t>дії</a:t>
            </a:r>
            <a:r>
              <a:rPr lang="ru-RU" sz="1600" b="1" dirty="0">
                <a:solidFill>
                  <a:srgbClr val="336699"/>
                </a:solidFill>
              </a:rPr>
              <a:t>, </a:t>
            </a:r>
            <a:r>
              <a:rPr lang="ru-RU" sz="1600" b="1" dirty="0" err="1">
                <a:solidFill>
                  <a:srgbClr val="336699"/>
                </a:solidFill>
              </a:rPr>
              <a:t>які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будуть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виконуватися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якщо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логічний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вираз</a:t>
            </a:r>
            <a:r>
              <a:rPr lang="ru-RU" sz="1600" b="1" dirty="0">
                <a:solidFill>
                  <a:srgbClr val="336699"/>
                </a:solidFill>
              </a:rPr>
              <a:t> буде </a:t>
            </a:r>
            <a:r>
              <a:rPr lang="ru-RU" sz="1600" b="1" dirty="0" err="1">
                <a:solidFill>
                  <a:srgbClr val="336699"/>
                </a:solidFill>
              </a:rPr>
              <a:t>мати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значення</a:t>
            </a:r>
            <a:r>
              <a:rPr lang="ru-RU" sz="1600" b="1" dirty="0">
                <a:solidFill>
                  <a:srgbClr val="336699"/>
                </a:solidFill>
              </a:rPr>
              <a:t> </a:t>
            </a:r>
            <a:r>
              <a:rPr lang="ru-RU" sz="1600" b="1" dirty="0" err="1">
                <a:solidFill>
                  <a:srgbClr val="336699"/>
                </a:solidFill>
              </a:rPr>
              <a:t>True</a:t>
            </a:r>
            <a:endParaRPr lang="ru-RU" sz="1600" b="1" dirty="0">
              <a:solidFill>
                <a:srgbClr val="336699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7" b="-1"/>
          <a:stretch/>
        </p:blipFill>
        <p:spPr bwMode="auto">
          <a:xfrm>
            <a:off x="6176755" y="1048331"/>
            <a:ext cx="1394637" cy="1208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589" y="4365104"/>
            <a:ext cx="2836097" cy="2050190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5361906" y="523220"/>
            <a:ext cx="302433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algn="ctr" eaLnBrk="0" hangingPunct="0">
              <a:defRPr sz="2800" b="1">
                <a:solidFill>
                  <a:prstClr val="white"/>
                </a:solidFill>
              </a:defRPr>
            </a:lvl1pPr>
            <a:lvl2pPr eaLnBrk="0" hangingPunct="0">
              <a:defRPr sz="3800"/>
            </a:lvl2pPr>
            <a:lvl3pPr eaLnBrk="0" hangingPunct="0">
              <a:defRPr sz="3800"/>
            </a:lvl3pPr>
            <a:lvl4pPr eaLnBrk="0" hangingPunct="0">
              <a:defRPr sz="3800"/>
            </a:lvl4pPr>
            <a:lvl5pPr eaLnBrk="0" hangingPunct="0">
              <a:defRPr sz="3800"/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800"/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800"/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800"/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800"/>
            </a:lvl9pPr>
          </a:lstStyle>
          <a:p>
            <a:r>
              <a:rPr lang="uk-UA" dirty="0"/>
              <a:t>неповне </a:t>
            </a:r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755576" y="523220"/>
            <a:ext cx="307957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800" b="1" kern="1200" dirty="0" smtClean="0">
                <a:solidFill>
                  <a:prstClr val="white"/>
                </a:solidFill>
              </a:rPr>
              <a:t>повне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9155" y="0"/>
            <a:ext cx="8001000" cy="523220"/>
          </a:xfrm>
          <a:prstGeom prst="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800" b="1" kern="1200" smtClean="0">
                <a:solidFill>
                  <a:prstClr val="white"/>
                </a:solidFill>
              </a:rPr>
              <a:t>Розгалуження 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179513" y="2564903"/>
            <a:ext cx="4752528" cy="20162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r>
              <a:rPr lang="en-US" sz="1600" b="1" dirty="0">
                <a:solidFill>
                  <a:srgbClr val="336699"/>
                </a:solidFill>
              </a:rPr>
              <a:t>if </a:t>
            </a:r>
            <a:r>
              <a:rPr lang="uk-UA" sz="1600" b="1" dirty="0">
                <a:solidFill>
                  <a:srgbClr val="336699"/>
                </a:solidFill>
              </a:rPr>
              <a:t>логічний вираз:</a:t>
            </a:r>
            <a:endParaRPr lang="ru-RU" sz="1600" b="1" dirty="0">
              <a:solidFill>
                <a:srgbClr val="336699"/>
              </a:solidFill>
            </a:endParaRPr>
          </a:p>
          <a:p>
            <a:r>
              <a:rPr lang="uk-UA" sz="1600" b="1" dirty="0" smtClean="0">
                <a:solidFill>
                  <a:srgbClr val="336699"/>
                </a:solidFill>
              </a:rPr>
              <a:t>дії</a:t>
            </a:r>
            <a:r>
              <a:rPr lang="uk-UA" sz="1600" b="1" dirty="0">
                <a:solidFill>
                  <a:srgbClr val="336699"/>
                </a:solidFill>
              </a:rPr>
              <a:t>, які будуть виконуватися якщо логічний вираз буде </a:t>
            </a:r>
            <a:r>
              <a:rPr lang="uk-UA" sz="1600" b="1" dirty="0" smtClean="0">
                <a:solidFill>
                  <a:srgbClr val="336699"/>
                </a:solidFill>
              </a:rPr>
              <a:t/>
            </a:r>
            <a:br>
              <a:rPr lang="uk-UA" sz="1600" b="1" dirty="0" smtClean="0">
                <a:solidFill>
                  <a:srgbClr val="336699"/>
                </a:solidFill>
              </a:rPr>
            </a:br>
            <a:r>
              <a:rPr lang="uk-UA" sz="1600" b="1" dirty="0" smtClean="0">
                <a:solidFill>
                  <a:srgbClr val="336699"/>
                </a:solidFill>
              </a:rPr>
              <a:t>мати </a:t>
            </a:r>
            <a:r>
              <a:rPr lang="uk-UA" sz="1600" b="1" dirty="0">
                <a:solidFill>
                  <a:srgbClr val="336699"/>
                </a:solidFill>
              </a:rPr>
              <a:t>значення </a:t>
            </a:r>
            <a:r>
              <a:rPr lang="en-US" sz="1600" b="1" dirty="0" smtClean="0">
                <a:solidFill>
                  <a:srgbClr val="336699"/>
                </a:solidFill>
              </a:rPr>
              <a:t>True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</a:p>
          <a:p>
            <a:r>
              <a:rPr lang="en-US" sz="1600" b="1" dirty="0" smtClean="0">
                <a:solidFill>
                  <a:srgbClr val="336699"/>
                </a:solidFill>
              </a:rPr>
              <a:t>else</a:t>
            </a:r>
            <a:r>
              <a:rPr lang="ru-RU" sz="1600" b="1" dirty="0">
                <a:solidFill>
                  <a:srgbClr val="336699"/>
                </a:solidFill>
              </a:rPr>
              <a:t>: </a:t>
            </a:r>
          </a:p>
          <a:p>
            <a:r>
              <a:rPr lang="uk-UA" sz="1600" b="1" dirty="0" smtClean="0">
                <a:solidFill>
                  <a:srgbClr val="336699"/>
                </a:solidFill>
              </a:rPr>
              <a:t>дії</a:t>
            </a:r>
            <a:r>
              <a:rPr lang="uk-UA" sz="1600" b="1" dirty="0">
                <a:solidFill>
                  <a:srgbClr val="336699"/>
                </a:solidFill>
              </a:rPr>
              <a:t>, які будуть виконуватися якщо логічний вираз буде мати значення </a:t>
            </a:r>
            <a:r>
              <a:rPr lang="en-US" sz="1600" b="1" dirty="0">
                <a:solidFill>
                  <a:srgbClr val="336699"/>
                </a:solidFill>
              </a:rPr>
              <a:t>False</a:t>
            </a:r>
            <a:endParaRPr lang="ru-RU" sz="1600" b="1" dirty="0">
              <a:solidFill>
                <a:srgbClr val="336699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83900"/>
            <a:ext cx="1812318" cy="1324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113" y="4642398"/>
            <a:ext cx="2877457" cy="1988921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" name="Picture 19" descr="Python — Википеди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236146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873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="" xmlns:a16="http://schemas.microsoft.com/office/drawing/2014/main" id="{62D9A5DB-7296-467A-BB43-725EA1CD254C}"/>
              </a:ext>
            </a:extLst>
          </p:cNvPr>
          <p:cNvSpPr/>
          <p:nvPr/>
        </p:nvSpPr>
        <p:spPr>
          <a:xfrm>
            <a:off x="1187624" y="364312"/>
            <a:ext cx="6499459" cy="5232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prstClr val="white"/>
                </a:solidFill>
              </a:rPr>
              <a:t>Оператор </a:t>
            </a:r>
            <a:r>
              <a:rPr lang="en-US" sz="2800" b="1" dirty="0">
                <a:solidFill>
                  <a:prstClr val="white"/>
                </a:solidFill>
              </a:rPr>
              <a:t>AND</a:t>
            </a:r>
            <a:r>
              <a:rPr lang="ru-RU" sz="2800" b="1" dirty="0">
                <a:solidFill>
                  <a:prstClr val="white"/>
                </a:solidFill>
              </a:rPr>
              <a:t> (</a:t>
            </a:r>
            <a:r>
              <a:rPr lang="uk-UA" sz="2800" b="1" dirty="0">
                <a:solidFill>
                  <a:prstClr val="white"/>
                </a:solidFill>
              </a:rPr>
              <a:t>з </a:t>
            </a:r>
            <a:r>
              <a:rPr lang="uk-UA" sz="2800" b="1" dirty="0" err="1">
                <a:solidFill>
                  <a:prstClr val="white"/>
                </a:solidFill>
              </a:rPr>
              <a:t>англ</a:t>
            </a:r>
            <a:r>
              <a:rPr lang="uk-UA" sz="2800" b="1" dirty="0">
                <a:solidFill>
                  <a:prstClr val="white"/>
                </a:solidFill>
              </a:rPr>
              <a:t>. «і»</a:t>
            </a:r>
            <a:r>
              <a:rPr lang="ru-RU" sz="2800" b="1" dirty="0">
                <a:solidFill>
                  <a:prstClr val="white"/>
                </a:solidFill>
              </a:rPr>
              <a:t>)</a:t>
            </a:r>
            <a:endParaRPr lang="uk-UA" sz="2800" b="1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252538" y="1700808"/>
            <a:ext cx="3311350" cy="410445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pPr algn="ctr"/>
            <a:r>
              <a:rPr lang="uk-UA" sz="2400" b="1" dirty="0">
                <a:solidFill>
                  <a:srgbClr val="336699"/>
                </a:solidFill>
              </a:rPr>
              <a:t>Результат буде </a:t>
            </a:r>
            <a:r>
              <a:rPr lang="en-US" sz="2400" b="1" dirty="0">
                <a:solidFill>
                  <a:srgbClr val="336699"/>
                </a:solidFill>
              </a:rPr>
              <a:t>true </a:t>
            </a:r>
            <a:r>
              <a:rPr lang="uk-UA" sz="2400" b="1" dirty="0">
                <a:solidFill>
                  <a:srgbClr val="336699"/>
                </a:solidFill>
              </a:rPr>
              <a:t>або </a:t>
            </a:r>
            <a:r>
              <a:rPr lang="en-US" sz="2400" b="1" dirty="0">
                <a:solidFill>
                  <a:srgbClr val="336699"/>
                </a:solidFill>
              </a:rPr>
              <a:t>false</a:t>
            </a:r>
            <a:r>
              <a:rPr lang="uk-UA" sz="2400" b="1" dirty="0">
                <a:solidFill>
                  <a:srgbClr val="336699"/>
                </a:solidFill>
              </a:rPr>
              <a:t>. Цей оператор застосовується наступним чином: </a:t>
            </a:r>
            <a:r>
              <a:rPr lang="ru-RU" sz="2400" b="1" dirty="0">
                <a:solidFill>
                  <a:srgbClr val="336699"/>
                </a:solidFill>
              </a:rPr>
              <a:t>[</a:t>
            </a:r>
            <a:r>
              <a:rPr lang="uk-UA" sz="2400" b="1" dirty="0" err="1">
                <a:solidFill>
                  <a:srgbClr val="336699"/>
                </a:solidFill>
              </a:rPr>
              <a:t>лог.вираз</a:t>
            </a:r>
            <a:r>
              <a:rPr lang="ru-RU" sz="2400" b="1" dirty="0">
                <a:solidFill>
                  <a:srgbClr val="336699"/>
                </a:solidFill>
              </a:rPr>
              <a:t>] </a:t>
            </a:r>
            <a:r>
              <a:rPr lang="en-US" sz="2400" b="1" dirty="0">
                <a:solidFill>
                  <a:srgbClr val="336699"/>
                </a:solidFill>
              </a:rPr>
              <a:t>and</a:t>
            </a:r>
            <a:r>
              <a:rPr lang="ru-RU" sz="2400" b="1" dirty="0">
                <a:solidFill>
                  <a:srgbClr val="336699"/>
                </a:solidFill>
              </a:rPr>
              <a:t> [</a:t>
            </a:r>
            <a:r>
              <a:rPr lang="uk-UA" sz="2400" b="1" dirty="0" err="1">
                <a:solidFill>
                  <a:srgbClr val="336699"/>
                </a:solidFill>
              </a:rPr>
              <a:t>лог.вираз</a:t>
            </a:r>
            <a:r>
              <a:rPr lang="ru-RU" sz="2400" b="1" dirty="0">
                <a:solidFill>
                  <a:srgbClr val="336699"/>
                </a:solidFill>
              </a:rPr>
              <a:t>] </a:t>
            </a:r>
            <a:r>
              <a:rPr lang="en-US" sz="2400" b="1" dirty="0">
                <a:solidFill>
                  <a:srgbClr val="336699"/>
                </a:solidFill>
              </a:rPr>
              <a:t>and</a:t>
            </a:r>
            <a:r>
              <a:rPr lang="ru-RU" sz="2400" b="1" dirty="0">
                <a:solidFill>
                  <a:srgbClr val="336699"/>
                </a:solidFill>
              </a:rPr>
              <a:t> …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033" b="30571"/>
          <a:stretch/>
        </p:blipFill>
        <p:spPr>
          <a:xfrm>
            <a:off x="3666094" y="3374565"/>
            <a:ext cx="5287202" cy="2505929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666094" y="1772816"/>
            <a:ext cx="51222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Задача.</a:t>
            </a:r>
          </a:p>
          <a:p>
            <a:r>
              <a:rPr lang="uk-UA" b="1" dirty="0" smtClean="0"/>
              <a:t>Організувати введення користувачем з клавіатури значень довжин сторін трикутника. Скласти програму, що визначає периметр трикутника та з’ясовує чи є він рівностороннім.</a:t>
            </a:r>
            <a:endParaRPr lang="ru-RU" b="1" dirty="0"/>
          </a:p>
        </p:txBody>
      </p:sp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236146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426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="" xmlns:a16="http://schemas.microsoft.com/office/drawing/2014/main" id="{62D9A5DB-7296-467A-BB43-725EA1CD254C}"/>
              </a:ext>
            </a:extLst>
          </p:cNvPr>
          <p:cNvSpPr/>
          <p:nvPr/>
        </p:nvSpPr>
        <p:spPr>
          <a:xfrm>
            <a:off x="1403648" y="544401"/>
            <a:ext cx="6499459" cy="5232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prstClr val="white"/>
                </a:solidFill>
                <a:latin typeface="+mn-lt"/>
              </a:rPr>
              <a:t>Оператор </a:t>
            </a:r>
            <a:r>
              <a:rPr lang="en-US" sz="2800" b="1" dirty="0">
                <a:solidFill>
                  <a:prstClr val="white"/>
                </a:solidFill>
                <a:latin typeface="+mn-lt"/>
              </a:rPr>
              <a:t>OR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 (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з </a:t>
            </a:r>
            <a:r>
              <a:rPr lang="uk-UA" sz="2800" b="1" dirty="0" err="1">
                <a:solidFill>
                  <a:prstClr val="white"/>
                </a:solidFill>
                <a:latin typeface="+mn-lt"/>
              </a:rPr>
              <a:t>англ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. «або»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)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.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395536" y="2132856"/>
            <a:ext cx="5211501" cy="2242459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pPr algn="ctr"/>
            <a:r>
              <a:rPr lang="uk-UA" sz="2400" b="1" dirty="0">
                <a:solidFill>
                  <a:srgbClr val="336699"/>
                </a:solidFill>
              </a:rPr>
              <a:t>Результатом виразу буде </a:t>
            </a:r>
            <a:r>
              <a:rPr lang="en-US" sz="2400" b="1" dirty="0">
                <a:solidFill>
                  <a:srgbClr val="336699"/>
                </a:solidFill>
              </a:rPr>
              <a:t>true</a:t>
            </a:r>
            <a:r>
              <a:rPr lang="uk-UA" sz="2400" b="1" dirty="0">
                <a:solidFill>
                  <a:srgbClr val="336699"/>
                </a:solidFill>
              </a:rPr>
              <a:t> в тому випадку, якщо хоча б один із складових цього виразу буде мати значення </a:t>
            </a:r>
            <a:r>
              <a:rPr lang="en-US" sz="2400" b="1" dirty="0">
                <a:solidFill>
                  <a:srgbClr val="336699"/>
                </a:solidFill>
              </a:rPr>
              <a:t>true</a:t>
            </a:r>
            <a:r>
              <a:rPr lang="uk-UA" sz="2400" b="1" dirty="0">
                <a:solidFill>
                  <a:srgbClr val="336699"/>
                </a:solidFill>
              </a:rPr>
              <a:t>.</a:t>
            </a:r>
            <a:endParaRPr lang="ru-RU" sz="2400" b="1" dirty="0">
              <a:solidFill>
                <a:srgbClr val="336699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69434"/>
            <a:ext cx="1960449" cy="628667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236146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971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="" xmlns:a16="http://schemas.microsoft.com/office/drawing/2014/main" id="{62D9A5DB-7296-467A-BB43-725EA1CD254C}"/>
              </a:ext>
            </a:extLst>
          </p:cNvPr>
          <p:cNvSpPr/>
          <p:nvPr/>
        </p:nvSpPr>
        <p:spPr>
          <a:xfrm>
            <a:off x="1576154" y="544401"/>
            <a:ext cx="6499459" cy="5232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prstClr val="white"/>
                </a:solidFill>
                <a:latin typeface="+mn-lt"/>
              </a:rPr>
              <a:t>Оператор </a:t>
            </a:r>
            <a:r>
              <a:rPr lang="en-US" sz="2800" b="1" dirty="0">
                <a:solidFill>
                  <a:prstClr val="white"/>
                </a:solidFill>
                <a:latin typeface="+mn-lt"/>
              </a:rPr>
              <a:t>NOT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 (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з </a:t>
            </a:r>
            <a:r>
              <a:rPr lang="uk-UA" sz="2800" b="1" dirty="0" err="1">
                <a:solidFill>
                  <a:prstClr val="white"/>
                </a:solidFill>
                <a:latin typeface="+mn-lt"/>
              </a:rPr>
              <a:t>англ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. «не»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)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. 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1226358" y="1844825"/>
            <a:ext cx="6912767" cy="230425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pPr algn="ctr"/>
            <a:r>
              <a:rPr lang="uk-UA" sz="2400" b="1" dirty="0">
                <a:solidFill>
                  <a:srgbClr val="336699"/>
                </a:solidFill>
              </a:rPr>
              <a:t>Застосовується трішки по іншому: він ставиться на початку, тобто перед логічним виразом, надаючи йому при цьому протилежного значення. </a:t>
            </a:r>
            <a:endParaRPr lang="ru-RU" sz="2400" b="1" dirty="0">
              <a:solidFill>
                <a:srgbClr val="336699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398" y="4365104"/>
            <a:ext cx="6364685" cy="1615167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236146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621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="" xmlns:a16="http://schemas.microsoft.com/office/drawing/2014/main" id="{62D9A5DB-7296-467A-BB43-725EA1CD254C}"/>
              </a:ext>
            </a:extLst>
          </p:cNvPr>
          <p:cNvSpPr/>
          <p:nvPr/>
        </p:nvSpPr>
        <p:spPr>
          <a:xfrm>
            <a:off x="211634" y="238908"/>
            <a:ext cx="8820472" cy="954107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prstClr val="white"/>
                </a:solidFill>
                <a:latin typeface="+mn-lt"/>
              </a:rPr>
              <a:t>else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 (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з </a:t>
            </a:r>
            <a:r>
              <a:rPr lang="uk-UA" sz="2800" b="1" dirty="0" err="1">
                <a:solidFill>
                  <a:prstClr val="white"/>
                </a:solidFill>
                <a:latin typeface="+mn-lt"/>
              </a:rPr>
              <a:t>англ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. «інакше»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)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 , є </a:t>
            </a:r>
            <a:r>
              <a:rPr lang="uk-UA" sz="2800" b="1" dirty="0" err="1">
                <a:solidFill>
                  <a:prstClr val="white"/>
                </a:solidFill>
                <a:latin typeface="+mn-lt"/>
              </a:rPr>
              <a:t>необов</a:t>
            </a:r>
            <a:r>
              <a:rPr lang="ru-RU" sz="2800" b="1" dirty="0">
                <a:solidFill>
                  <a:prstClr val="white"/>
                </a:solidFill>
                <a:latin typeface="+mn-lt"/>
              </a:rPr>
              <a:t>`</a:t>
            </a:r>
            <a:r>
              <a:rPr lang="uk-UA" sz="2800" b="1" dirty="0" err="1">
                <a:solidFill>
                  <a:prstClr val="white"/>
                </a:solidFill>
                <a:latin typeface="+mn-lt"/>
              </a:rPr>
              <a:t>язковою</a:t>
            </a:r>
            <a:r>
              <a:rPr lang="uk-UA" sz="2800" b="1" dirty="0">
                <a:solidFill>
                  <a:prstClr val="white"/>
                </a:solidFill>
                <a:latin typeface="+mn-lt"/>
              </a:rPr>
              <a:t> частиною конструкції </a:t>
            </a:r>
            <a:r>
              <a:rPr lang="en-US" sz="2800" b="1" dirty="0">
                <a:solidFill>
                  <a:prstClr val="white"/>
                </a:solidFill>
                <a:latin typeface="+mn-lt"/>
              </a:rPr>
              <a:t>if</a:t>
            </a:r>
            <a:endParaRPr lang="uk-UA" sz="2800" b="1" dirty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="" xmlns:a16="http://schemas.microsoft.com/office/drawing/2014/main" id="{673C0607-7E25-4D96-B640-A6C7D3E987C2}"/>
              </a:ext>
            </a:extLst>
          </p:cNvPr>
          <p:cNvSpPr/>
          <p:nvPr/>
        </p:nvSpPr>
        <p:spPr>
          <a:xfrm>
            <a:off x="211634" y="1349829"/>
            <a:ext cx="4628257" cy="522514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pPr algn="ctr"/>
            <a:r>
              <a:rPr lang="en-US" b="1" dirty="0">
                <a:solidFill>
                  <a:srgbClr val="336699"/>
                </a:solidFill>
              </a:rPr>
              <a:t>if 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:</a:t>
            </a:r>
          </a:p>
          <a:p>
            <a:pPr algn="ctr"/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буде </a:t>
            </a:r>
            <a:r>
              <a:rPr lang="ru-RU" b="1" dirty="0" err="1">
                <a:solidFill>
                  <a:srgbClr val="336699"/>
                </a:solidFill>
              </a:rPr>
              <a:t>мати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True</a:t>
            </a:r>
          </a:p>
          <a:p>
            <a:pPr algn="ctr"/>
            <a:r>
              <a:rPr lang="en-US" b="1" dirty="0" err="1">
                <a:solidFill>
                  <a:srgbClr val="336699"/>
                </a:solidFill>
              </a:rPr>
              <a:t>elif</a:t>
            </a:r>
            <a:r>
              <a:rPr lang="en-US" b="1" dirty="0">
                <a:solidFill>
                  <a:srgbClr val="336699"/>
                </a:solidFill>
              </a:rPr>
              <a:t> 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:</a:t>
            </a:r>
          </a:p>
          <a:p>
            <a:pPr algn="ctr"/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попередній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має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False, </a:t>
            </a:r>
            <a:r>
              <a:rPr lang="ru-RU" b="1" dirty="0">
                <a:solidFill>
                  <a:srgbClr val="336699"/>
                </a:solidFill>
              </a:rPr>
              <a:t>а </a:t>
            </a:r>
            <a:r>
              <a:rPr lang="ru-RU" b="1" dirty="0" err="1">
                <a:solidFill>
                  <a:srgbClr val="336699"/>
                </a:solidFill>
              </a:rPr>
              <a:t>даний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буде </a:t>
            </a:r>
            <a:r>
              <a:rPr lang="ru-RU" b="1" dirty="0" err="1">
                <a:solidFill>
                  <a:srgbClr val="336699"/>
                </a:solidFill>
              </a:rPr>
              <a:t>має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True</a:t>
            </a:r>
          </a:p>
          <a:p>
            <a:pPr algn="ctr"/>
            <a:r>
              <a:rPr lang="en-US" b="1" dirty="0">
                <a:solidFill>
                  <a:srgbClr val="336699"/>
                </a:solidFill>
              </a:rPr>
              <a:t>. . .</a:t>
            </a:r>
          </a:p>
          <a:p>
            <a:pPr algn="ctr"/>
            <a:r>
              <a:rPr lang="en-US" b="1" dirty="0">
                <a:solidFill>
                  <a:srgbClr val="336699"/>
                </a:solidFill>
              </a:rPr>
              <a:t>else:</a:t>
            </a:r>
          </a:p>
          <a:p>
            <a:pPr algn="ctr"/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всі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мати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False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" b="1"/>
          <a:stretch/>
        </p:blipFill>
        <p:spPr bwMode="auto">
          <a:xfrm>
            <a:off x="4839891" y="1233182"/>
            <a:ext cx="4036219" cy="341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423" y="4767943"/>
            <a:ext cx="1829820" cy="1894959"/>
          </a:xfrm>
          <a:prstGeom prst="rect">
            <a:avLst/>
          </a:prstGeom>
          <a:ln w="38100" cap="sq">
            <a:solidFill>
              <a:srgbClr val="58433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5870489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02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80624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520284" cy="1072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932" y="5589240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9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усеченными соседними углами 3"/>
          <p:cNvSpPr/>
          <p:nvPr/>
        </p:nvSpPr>
        <p:spPr>
          <a:xfrm>
            <a:off x="2531444" y="1181745"/>
            <a:ext cx="6499459" cy="1311151"/>
          </a:xfrm>
          <a:prstGeom prst="snip2Same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0" vert="horz" wrap="square" lIns="119208" tIns="119208" rIns="119208" bIns="119208" numCol="1" spcCol="1270" anchor="ctr" anchorCtr="0">
            <a:noAutofit/>
          </a:bodyPr>
          <a:lstStyle/>
          <a:p>
            <a:pPr algn="ctr"/>
            <a:r>
              <a:rPr lang="uk-UA" sz="3200" b="1" dirty="0"/>
              <a:t>Повторити вивчений матеріал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uk-UA" sz="3200" b="1" dirty="0"/>
          </a:p>
        </p:txBody>
      </p:sp>
      <p:pic>
        <p:nvPicPr>
          <p:cNvPr id="1026" name="Picture 2" descr="http://img3.wikia.nocookie.net/__cb20140428050001/rrc-kor/ru/images/8/83/%D0%9E%D0%BA_%D1%81%D0%BC%D0%B0%D0%B9%D0%B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" y="33921"/>
            <a:ext cx="2676305" cy="270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8">
            <a:extLst>
              <a:ext uri="{FF2B5EF4-FFF2-40B4-BE49-F238E27FC236}">
                <a16:creationId xmlns="" xmlns:a16="http://schemas.microsoft.com/office/drawing/2014/main" id="{C3AC0D38-1648-49BA-B579-00DC76A2FFDE}"/>
              </a:ext>
            </a:extLst>
          </p:cNvPr>
          <p:cNvSpPr/>
          <p:nvPr/>
        </p:nvSpPr>
        <p:spPr>
          <a:xfrm>
            <a:off x="2531444" y="544401"/>
            <a:ext cx="6499459" cy="5232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>
                <a:solidFill>
                  <a:prstClr val="white"/>
                </a:solidFill>
                <a:latin typeface="+mn-lt"/>
              </a:rPr>
              <a:t>Домашн</a:t>
            </a:r>
            <a:r>
              <a:rPr lang="uk-UA" sz="2800" b="1">
                <a:solidFill>
                  <a:prstClr val="white"/>
                </a:solidFill>
                <a:latin typeface="+mn-lt"/>
              </a:rPr>
              <a:t>є завдання</a:t>
            </a:r>
            <a:endParaRPr lang="ru-RU" sz="2800" b="1" dirty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85992" y="3550403"/>
            <a:ext cx="56016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Скласти програму, що </a:t>
            </a:r>
            <a:r>
              <a:rPr lang="uk-UA" dirty="0"/>
              <a:t>за введеними </a:t>
            </a:r>
            <a:r>
              <a:rPr lang="uk-UA" dirty="0" smtClean="0"/>
              <a:t>сторонами прямокутника визначає чи є цей прямокутник квадратом та знаходить його площу.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419872" y="4707014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Скласти програму, що визначає чи є введене з клавіатури число двозначним.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8161" y="2747210"/>
            <a:ext cx="5854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Набрати </a:t>
            </a:r>
            <a:r>
              <a:rPr lang="uk-UA" smtClean="0"/>
              <a:t>та налагодити </a:t>
            </a:r>
            <a:r>
              <a:rPr lang="uk-UA" dirty="0" smtClean="0"/>
              <a:t>програму за зразком на слайді 4. 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3456" y="2734016"/>
            <a:ext cx="1584176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На </a:t>
            </a:r>
            <a:r>
              <a:rPr lang="uk-UA" b="1" dirty="0" smtClean="0"/>
              <a:t>7 </a:t>
            </a:r>
            <a:r>
              <a:rPr lang="uk-UA" b="1" dirty="0" smtClean="0"/>
              <a:t>балів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08916" y="3642736"/>
            <a:ext cx="1771672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На 10 балів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157645" y="4707014"/>
            <a:ext cx="175672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 smtClean="0"/>
              <a:t>На 12 балів</a:t>
            </a:r>
            <a:endParaRPr lang="ru-RU" b="1" dirty="0"/>
          </a:p>
        </p:txBody>
      </p:sp>
      <p:pic>
        <p:nvPicPr>
          <p:cNvPr id="14" name="Picture 19" descr="Python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4799" y="5805264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1" y="5584367"/>
            <a:ext cx="7843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Виконати потрібно 1 завдання за вашим вибором.</a:t>
            </a:r>
          </a:p>
          <a:p>
            <a:r>
              <a:rPr lang="uk-UA" dirty="0" smtClean="0"/>
              <a:t>Якщо працюєте в онлайн-компіляторі, то можна надіслати </a:t>
            </a:r>
            <a:r>
              <a:rPr lang="uk-UA" dirty="0" err="1" smtClean="0"/>
              <a:t>скріншот</a:t>
            </a:r>
            <a:r>
              <a:rPr lang="uk-UA" dirty="0" smtClean="0"/>
              <a:t> з екрану.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017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 у </a:t>
            </a:r>
            <a:b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програмуванні!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570" y="407707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52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1867</TotalTime>
  <Words>251</Words>
  <Application>Microsoft Office PowerPoint</Application>
  <PresentationFormat>Экран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Профиль</vt:lpstr>
      <vt:lpstr>Презентация PowerPoint</vt:lpstr>
      <vt:lpstr>Розгалуження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Бажаю успіхів у  програмуванні!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123</cp:revision>
  <dcterms:created xsi:type="dcterms:W3CDTF">2010-08-17T12:07:59Z</dcterms:created>
  <dcterms:modified xsi:type="dcterms:W3CDTF">2021-11-24T17:11:44Z</dcterms:modified>
</cp:coreProperties>
</file>